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18.xml" ContentType="application/vnd.openxmlformats-officedocument.presentationml.slideLayout+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diagrams/data3.xml" ContentType="application/vnd.openxmlformats-officedocument.drawingml.diagramData+xml"/>
  <Override PartName="/ppt/slideMasters/slideMaster5.xml" ContentType="application/vnd.openxmlformats-officedocument.presentationml.slideMaster+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diagrams/layout3.xml" ContentType="application/vnd.openxmlformats-officedocument.drawingml.diagramLayou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notesSlides/notesSlide15.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705" r:id="rId2"/>
    <p:sldMasterId id="2147483750" r:id="rId3"/>
    <p:sldMasterId id="2147483799" r:id="rId4"/>
    <p:sldMasterId id="2147483867" r:id="rId5"/>
    <p:sldMasterId id="2147483904" r:id="rId6"/>
    <p:sldMasterId id="2147483913" r:id="rId7"/>
  </p:sldMasterIdLst>
  <p:notesMasterIdLst>
    <p:notesMasterId r:id="rId58"/>
  </p:notesMasterIdLst>
  <p:handoutMasterIdLst>
    <p:handoutMasterId r:id="rId59"/>
  </p:handoutMasterIdLst>
  <p:sldIdLst>
    <p:sldId id="261" r:id="rId8"/>
    <p:sldId id="614" r:id="rId9"/>
    <p:sldId id="780" r:id="rId10"/>
    <p:sldId id="266" r:id="rId11"/>
    <p:sldId id="773" r:id="rId12"/>
    <p:sldId id="804" r:id="rId13"/>
    <p:sldId id="774" r:id="rId14"/>
    <p:sldId id="775" r:id="rId15"/>
    <p:sldId id="795" r:id="rId16"/>
    <p:sldId id="638" r:id="rId17"/>
    <p:sldId id="568" r:id="rId18"/>
    <p:sldId id="805" r:id="rId19"/>
    <p:sldId id="810" r:id="rId20"/>
    <p:sldId id="627" r:id="rId21"/>
    <p:sldId id="811" r:id="rId22"/>
    <p:sldId id="737" r:id="rId23"/>
    <p:sldId id="766" r:id="rId24"/>
    <p:sldId id="731" r:id="rId25"/>
    <p:sldId id="682" r:id="rId26"/>
    <p:sldId id="699" r:id="rId27"/>
    <p:sldId id="788" r:id="rId28"/>
    <p:sldId id="787" r:id="rId29"/>
    <p:sldId id="702" r:id="rId30"/>
    <p:sldId id="750" r:id="rId31"/>
    <p:sldId id="753" r:id="rId32"/>
    <p:sldId id="800" r:id="rId33"/>
    <p:sldId id="799" r:id="rId34"/>
    <p:sldId id="801" r:id="rId35"/>
    <p:sldId id="802" r:id="rId36"/>
    <p:sldId id="803" r:id="rId37"/>
    <p:sldId id="755" r:id="rId38"/>
    <p:sldId id="794" r:id="rId39"/>
    <p:sldId id="640" r:id="rId40"/>
    <p:sldId id="658" r:id="rId41"/>
    <p:sldId id="666" r:id="rId42"/>
    <p:sldId id="671" r:id="rId43"/>
    <p:sldId id="360" r:id="rId44"/>
    <p:sldId id="777" r:id="rId45"/>
    <p:sldId id="778" r:id="rId46"/>
    <p:sldId id="779" r:id="rId47"/>
    <p:sldId id="782" r:id="rId48"/>
    <p:sldId id="783" r:id="rId49"/>
    <p:sldId id="784" r:id="rId50"/>
    <p:sldId id="785" r:id="rId51"/>
    <p:sldId id="786" r:id="rId52"/>
    <p:sldId id="806" r:id="rId53"/>
    <p:sldId id="807" r:id="rId54"/>
    <p:sldId id="808" r:id="rId55"/>
    <p:sldId id="704" r:id="rId56"/>
    <p:sldId id="809" r:id="rId57"/>
  </p:sldIdLst>
  <p:sldSz cx="8997950" cy="6116638"/>
  <p:notesSz cx="6807200" cy="9939338"/>
  <p:defaultTextStyle>
    <a:defPPr>
      <a:defRPr lang="fr-FR"/>
    </a:defPPr>
    <a:lvl1pPr algn="l" rtl="0" eaLnBrk="0" fontAlgn="base" hangingPunct="0">
      <a:spcBef>
        <a:spcPct val="0"/>
      </a:spcBef>
      <a:spcAft>
        <a:spcPct val="0"/>
      </a:spcAft>
      <a:defRPr sz="2400" kern="1200">
        <a:solidFill>
          <a:schemeClr val="tx1"/>
        </a:solidFill>
        <a:latin typeface="Arial" charset="0"/>
        <a:ea typeface="ＭＳ Ｐゴシック" pitchFamily="-32" charset="-128"/>
        <a:cs typeface="+mn-cs"/>
      </a:defRPr>
    </a:lvl1pPr>
    <a:lvl2pPr marL="457148" algn="l" rtl="0" eaLnBrk="0" fontAlgn="base" hangingPunct="0">
      <a:spcBef>
        <a:spcPct val="0"/>
      </a:spcBef>
      <a:spcAft>
        <a:spcPct val="0"/>
      </a:spcAft>
      <a:defRPr sz="2400" kern="1200">
        <a:solidFill>
          <a:schemeClr val="tx1"/>
        </a:solidFill>
        <a:latin typeface="Arial" charset="0"/>
        <a:ea typeface="ＭＳ Ｐゴシック" pitchFamily="-32" charset="-128"/>
        <a:cs typeface="+mn-cs"/>
      </a:defRPr>
    </a:lvl2pPr>
    <a:lvl3pPr marL="914295" algn="l" rtl="0" eaLnBrk="0" fontAlgn="base" hangingPunct="0">
      <a:spcBef>
        <a:spcPct val="0"/>
      </a:spcBef>
      <a:spcAft>
        <a:spcPct val="0"/>
      </a:spcAft>
      <a:defRPr sz="2400" kern="1200">
        <a:solidFill>
          <a:schemeClr val="tx1"/>
        </a:solidFill>
        <a:latin typeface="Arial" charset="0"/>
        <a:ea typeface="ＭＳ Ｐゴシック" pitchFamily="-32" charset="-128"/>
        <a:cs typeface="+mn-cs"/>
      </a:defRPr>
    </a:lvl3pPr>
    <a:lvl4pPr marL="1371443" algn="l" rtl="0" eaLnBrk="0" fontAlgn="base" hangingPunct="0">
      <a:spcBef>
        <a:spcPct val="0"/>
      </a:spcBef>
      <a:spcAft>
        <a:spcPct val="0"/>
      </a:spcAft>
      <a:defRPr sz="2400" kern="1200">
        <a:solidFill>
          <a:schemeClr val="tx1"/>
        </a:solidFill>
        <a:latin typeface="Arial" charset="0"/>
        <a:ea typeface="ＭＳ Ｐゴシック" pitchFamily="-32" charset="-128"/>
        <a:cs typeface="+mn-cs"/>
      </a:defRPr>
    </a:lvl4pPr>
    <a:lvl5pPr marL="1828591" algn="l" rtl="0" eaLnBrk="0" fontAlgn="base" hangingPunct="0">
      <a:spcBef>
        <a:spcPct val="0"/>
      </a:spcBef>
      <a:spcAft>
        <a:spcPct val="0"/>
      </a:spcAft>
      <a:defRPr sz="2400" kern="1200">
        <a:solidFill>
          <a:schemeClr val="tx1"/>
        </a:solidFill>
        <a:latin typeface="Arial" charset="0"/>
        <a:ea typeface="ＭＳ Ｐゴシック" pitchFamily="-32" charset="-128"/>
        <a:cs typeface="+mn-cs"/>
      </a:defRPr>
    </a:lvl5pPr>
    <a:lvl6pPr marL="2285738" algn="l" defTabSz="914295" rtl="0" eaLnBrk="1" latinLnBrk="0" hangingPunct="1">
      <a:defRPr sz="2400" kern="1200">
        <a:solidFill>
          <a:schemeClr val="tx1"/>
        </a:solidFill>
        <a:latin typeface="Arial" charset="0"/>
        <a:ea typeface="ＭＳ Ｐゴシック" pitchFamily="-32" charset="-128"/>
        <a:cs typeface="+mn-cs"/>
      </a:defRPr>
    </a:lvl6pPr>
    <a:lvl7pPr marL="2742886" algn="l" defTabSz="914295" rtl="0" eaLnBrk="1" latinLnBrk="0" hangingPunct="1">
      <a:defRPr sz="2400" kern="1200">
        <a:solidFill>
          <a:schemeClr val="tx1"/>
        </a:solidFill>
        <a:latin typeface="Arial" charset="0"/>
        <a:ea typeface="ＭＳ Ｐゴシック" pitchFamily="-32" charset="-128"/>
        <a:cs typeface="+mn-cs"/>
      </a:defRPr>
    </a:lvl7pPr>
    <a:lvl8pPr marL="3200034" algn="l" defTabSz="914295" rtl="0" eaLnBrk="1" latinLnBrk="0" hangingPunct="1">
      <a:defRPr sz="2400" kern="1200">
        <a:solidFill>
          <a:schemeClr val="tx1"/>
        </a:solidFill>
        <a:latin typeface="Arial" charset="0"/>
        <a:ea typeface="ＭＳ Ｐゴシック" pitchFamily="-32" charset="-128"/>
        <a:cs typeface="+mn-cs"/>
      </a:defRPr>
    </a:lvl8pPr>
    <a:lvl9pPr marL="3657181" algn="l" defTabSz="914295" rtl="0" eaLnBrk="1" latinLnBrk="0" hangingPunct="1">
      <a:defRPr sz="2400" kern="1200">
        <a:solidFill>
          <a:schemeClr val="tx1"/>
        </a:solidFill>
        <a:latin typeface="Arial" charset="0"/>
        <a:ea typeface="ＭＳ Ｐゴシック" pitchFamily="-32"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DEDED"/>
    <a:srgbClr val="0053A1"/>
    <a:srgbClr val="FF6600"/>
    <a:srgbClr val="FFFFFF"/>
    <a:srgbClr val="004286"/>
    <a:srgbClr val="FF9933"/>
    <a:srgbClr val="92D050"/>
    <a:srgbClr val="009FE3"/>
    <a:srgbClr val="3333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A488322-F2BA-4B5B-9748-0D474271808F}" styleName="Style moyen 3 - Accentuation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Style moyen 3 - Accentuation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84783" autoAdjust="0"/>
  </p:normalViewPr>
  <p:slideViewPr>
    <p:cSldViewPr snapToGrid="0">
      <p:cViewPr>
        <p:scale>
          <a:sx n="80" d="100"/>
          <a:sy n="80" d="100"/>
        </p:scale>
        <p:origin x="-936" y="-162"/>
      </p:cViewPr>
      <p:guideLst>
        <p:guide orient="horz" pos="1927"/>
        <p:guide pos="283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940"/>
    </p:cViewPr>
  </p:sorterViewPr>
  <p:notesViewPr>
    <p:cSldViewPr snapToGrid="0">
      <p:cViewPr varScale="1">
        <p:scale>
          <a:sx n="34" d="100"/>
          <a:sy n="34" d="100"/>
        </p:scale>
        <p:origin x="-2194" y="-82"/>
      </p:cViewPr>
      <p:guideLst>
        <p:guide orient="horz" pos="3131"/>
        <p:guide pos="2144"/>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F4E0F7-7136-459A-9152-80247244D877}"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fr-FR"/>
        </a:p>
      </dgm:t>
    </dgm:pt>
    <dgm:pt modelId="{42F52036-5329-4BA5-B375-89D21E4DD0F4}">
      <dgm:prSet phldrT="[Texte]" custT="1"/>
      <dgm:spPr>
        <a:solidFill>
          <a:schemeClr val="accent1"/>
        </a:solidFill>
        <a:effectLst/>
        <a:scene3d>
          <a:camera prst="orthographicFront"/>
          <a:lightRig rig="flat" dir="t"/>
        </a:scene3d>
        <a:sp3d prstMaterial="plastic">
          <a:bevelB w="88900" h="31750" prst="angle"/>
        </a:sp3d>
      </dgm:spPr>
      <dgm:t>
        <a:bodyPr/>
        <a:lstStyle/>
        <a:p>
          <a:r>
            <a:rPr lang="fr-FR" sz="1400" b="1" smtClean="0">
              <a:solidFill>
                <a:srgbClr val="FFFFFF"/>
              </a:solidFill>
            </a:rPr>
            <a:t>Cardiopathies coronariennes</a:t>
          </a:r>
          <a:endParaRPr lang="fr-FR" sz="1400" b="1" dirty="0">
            <a:solidFill>
              <a:srgbClr val="FFFFFF"/>
            </a:solidFill>
          </a:endParaRPr>
        </a:p>
      </dgm:t>
    </dgm:pt>
    <dgm:pt modelId="{8E8EAD1D-53A2-4B82-BC2C-8B0F038D1C00}" type="parTrans" cxnId="{BA30C855-12C8-4ECC-AF4C-D03A67FDED96}">
      <dgm:prSet/>
      <dgm:spPr/>
      <dgm:t>
        <a:bodyPr/>
        <a:lstStyle/>
        <a:p>
          <a:endParaRPr lang="fr-FR" sz="1200">
            <a:solidFill>
              <a:srgbClr val="FFFFFF"/>
            </a:solidFill>
          </a:endParaRPr>
        </a:p>
      </dgm:t>
    </dgm:pt>
    <dgm:pt modelId="{A1E5DBA9-D040-4859-A112-F8A3172485E4}" type="sibTrans" cxnId="{BA30C855-12C8-4ECC-AF4C-D03A67FDED96}">
      <dgm:prSet/>
      <dgm:spPr/>
      <dgm:t>
        <a:bodyPr/>
        <a:lstStyle/>
        <a:p>
          <a:endParaRPr lang="fr-FR" sz="1200">
            <a:solidFill>
              <a:srgbClr val="FFFFFF"/>
            </a:solidFill>
          </a:endParaRPr>
        </a:p>
      </dgm:t>
    </dgm:pt>
    <dgm:pt modelId="{9A00CF6D-023C-4584-A47C-4523F8AA964F}">
      <dgm:prSet phldrT="[Texte]" custT="1"/>
      <dgm:spPr>
        <a:noFill/>
        <a:effectLst/>
        <a:scene3d>
          <a:camera prst="orthographicFront"/>
          <a:lightRig rig="flat" dir="t"/>
        </a:scene3d>
      </dgm:spPr>
      <dgm:t>
        <a:bodyPr/>
        <a:lstStyle/>
        <a:p>
          <a:r>
            <a:rPr lang="fr-FR" sz="1200" b="1" dirty="0" smtClean="0">
              <a:solidFill>
                <a:schemeClr val="bg1"/>
              </a:solidFill>
              <a:effectLst/>
            </a:rPr>
            <a:t>Touche les vaisseaux sanguins alimentant le muscle cardiaque</a:t>
          </a:r>
          <a:endParaRPr lang="fr-FR" sz="1200" b="1" dirty="0">
            <a:solidFill>
              <a:schemeClr val="bg1"/>
            </a:solidFill>
            <a:effectLst/>
          </a:endParaRPr>
        </a:p>
      </dgm:t>
    </dgm:pt>
    <dgm:pt modelId="{570B7A54-6C01-4A35-8A73-A14408072C8A}" type="parTrans" cxnId="{590351DF-70E8-4B64-941B-9A18B311EF0B}">
      <dgm:prSet/>
      <dgm:spPr/>
      <dgm:t>
        <a:bodyPr/>
        <a:lstStyle/>
        <a:p>
          <a:endParaRPr lang="fr-FR" sz="1200">
            <a:solidFill>
              <a:srgbClr val="FFFFFF"/>
            </a:solidFill>
          </a:endParaRPr>
        </a:p>
      </dgm:t>
    </dgm:pt>
    <dgm:pt modelId="{24476F46-8F6C-4E91-B0BE-A1A1B234329C}" type="sibTrans" cxnId="{590351DF-70E8-4B64-941B-9A18B311EF0B}">
      <dgm:prSet/>
      <dgm:spPr/>
      <dgm:t>
        <a:bodyPr/>
        <a:lstStyle/>
        <a:p>
          <a:endParaRPr lang="fr-FR" sz="1200">
            <a:solidFill>
              <a:srgbClr val="FFFFFF"/>
            </a:solidFill>
          </a:endParaRPr>
        </a:p>
      </dgm:t>
    </dgm:pt>
    <dgm:pt modelId="{5CA8B03D-C5A1-4F3B-B6F1-B26F4D225FD4}">
      <dgm:prSet phldrT="[Texte]" custT="1"/>
      <dgm:spPr>
        <a:solidFill>
          <a:schemeClr val="accent1"/>
        </a:solidFill>
        <a:effectLst/>
        <a:scene3d>
          <a:camera prst="orthographicFront"/>
          <a:lightRig rig="flat" dir="t"/>
        </a:scene3d>
        <a:sp3d prstMaterial="plastic">
          <a:bevelB w="88900" h="31750" prst="angle"/>
        </a:sp3d>
      </dgm:spPr>
      <dgm:t>
        <a:bodyPr/>
        <a:lstStyle/>
        <a:p>
          <a:r>
            <a:rPr lang="fr-FR" sz="1400" b="1" smtClean="0">
              <a:solidFill>
                <a:srgbClr val="FFFFFF"/>
              </a:solidFill>
            </a:rPr>
            <a:t>Maladies cérébro-vasculaires</a:t>
          </a:r>
          <a:endParaRPr lang="fr-FR" sz="1400" b="1" dirty="0">
            <a:solidFill>
              <a:srgbClr val="FFFFFF"/>
            </a:solidFill>
          </a:endParaRPr>
        </a:p>
      </dgm:t>
    </dgm:pt>
    <dgm:pt modelId="{83E54734-0FD8-4A75-9517-79D0FE501DE3}" type="parTrans" cxnId="{D86A8AA0-770B-4026-8CE8-B26EE0D6B73F}">
      <dgm:prSet/>
      <dgm:spPr/>
      <dgm:t>
        <a:bodyPr/>
        <a:lstStyle/>
        <a:p>
          <a:endParaRPr lang="fr-FR" sz="1200">
            <a:solidFill>
              <a:srgbClr val="FFFFFF"/>
            </a:solidFill>
          </a:endParaRPr>
        </a:p>
      </dgm:t>
    </dgm:pt>
    <dgm:pt modelId="{41FEA58B-AB34-4E69-B929-041E2030351E}" type="sibTrans" cxnId="{D86A8AA0-770B-4026-8CE8-B26EE0D6B73F}">
      <dgm:prSet/>
      <dgm:spPr/>
      <dgm:t>
        <a:bodyPr/>
        <a:lstStyle/>
        <a:p>
          <a:endParaRPr lang="fr-FR" sz="1200">
            <a:solidFill>
              <a:srgbClr val="FFFFFF"/>
            </a:solidFill>
          </a:endParaRPr>
        </a:p>
      </dgm:t>
    </dgm:pt>
    <dgm:pt modelId="{C241D563-D459-40C6-BC39-4ABA72744A8C}">
      <dgm:prSet phldrT="[Texte]" custT="1"/>
      <dgm:spPr>
        <a:noFill/>
        <a:effectLst/>
      </dgm:spPr>
      <dgm:t>
        <a:bodyPr/>
        <a:lstStyle/>
        <a:p>
          <a:r>
            <a:rPr lang="fr-FR" sz="1200" b="1" dirty="0" smtClean="0">
              <a:solidFill>
                <a:schemeClr val="bg1"/>
              </a:solidFill>
            </a:rPr>
            <a:t>Touche les vaisseaux sanguins alimentant le cerveau</a:t>
          </a:r>
          <a:endParaRPr lang="fr-FR" sz="1200" b="1" dirty="0">
            <a:solidFill>
              <a:schemeClr val="bg1"/>
            </a:solidFill>
          </a:endParaRPr>
        </a:p>
      </dgm:t>
    </dgm:pt>
    <dgm:pt modelId="{68011CEB-6393-453A-9556-150D80C6B7A3}" type="parTrans" cxnId="{D70187E7-9478-4BC3-80E1-14ED986341B1}">
      <dgm:prSet/>
      <dgm:spPr/>
      <dgm:t>
        <a:bodyPr/>
        <a:lstStyle/>
        <a:p>
          <a:endParaRPr lang="fr-FR" sz="1200">
            <a:solidFill>
              <a:srgbClr val="FFFFFF"/>
            </a:solidFill>
          </a:endParaRPr>
        </a:p>
      </dgm:t>
    </dgm:pt>
    <dgm:pt modelId="{DB185F74-4244-4D5C-89B4-632E14543229}" type="sibTrans" cxnId="{D70187E7-9478-4BC3-80E1-14ED986341B1}">
      <dgm:prSet/>
      <dgm:spPr/>
      <dgm:t>
        <a:bodyPr/>
        <a:lstStyle/>
        <a:p>
          <a:endParaRPr lang="fr-FR" sz="1200">
            <a:solidFill>
              <a:srgbClr val="FFFFFF"/>
            </a:solidFill>
          </a:endParaRPr>
        </a:p>
      </dgm:t>
    </dgm:pt>
    <dgm:pt modelId="{65FB80EA-B1C5-40B1-AEBD-0FAD9502E6B2}">
      <dgm:prSet phldrT="[Texte]" custT="1"/>
      <dgm:spPr>
        <a:solidFill>
          <a:schemeClr val="accent1"/>
        </a:solidFill>
        <a:effectLst/>
        <a:scene3d>
          <a:camera prst="orthographicFront"/>
          <a:lightRig rig="flat" dir="t"/>
        </a:scene3d>
        <a:sp3d prstMaterial="plastic">
          <a:bevelB w="88900" h="31750" prst="angle"/>
        </a:sp3d>
      </dgm:spPr>
      <dgm:t>
        <a:bodyPr/>
        <a:lstStyle/>
        <a:p>
          <a:r>
            <a:rPr lang="fr-FR" sz="1400" b="1" smtClean="0">
              <a:solidFill>
                <a:srgbClr val="FFFFFF"/>
              </a:solidFill>
            </a:rPr>
            <a:t>Artériopathies périphériques</a:t>
          </a:r>
          <a:endParaRPr lang="fr-FR" sz="1400" b="1" dirty="0">
            <a:solidFill>
              <a:srgbClr val="FFFFFF"/>
            </a:solidFill>
          </a:endParaRPr>
        </a:p>
      </dgm:t>
    </dgm:pt>
    <dgm:pt modelId="{34A33155-4A9A-463F-A98B-23DE3431B4A9}" type="parTrans" cxnId="{8A54844C-FEC1-49C9-8626-9C143FE1D3B5}">
      <dgm:prSet/>
      <dgm:spPr/>
      <dgm:t>
        <a:bodyPr/>
        <a:lstStyle/>
        <a:p>
          <a:endParaRPr lang="fr-FR" sz="1200">
            <a:solidFill>
              <a:srgbClr val="FFFFFF"/>
            </a:solidFill>
          </a:endParaRPr>
        </a:p>
      </dgm:t>
    </dgm:pt>
    <dgm:pt modelId="{A3898642-F7F9-4D11-A88F-A5B07E9B6ECD}" type="sibTrans" cxnId="{8A54844C-FEC1-49C9-8626-9C143FE1D3B5}">
      <dgm:prSet/>
      <dgm:spPr/>
      <dgm:t>
        <a:bodyPr/>
        <a:lstStyle/>
        <a:p>
          <a:endParaRPr lang="fr-FR" sz="1200">
            <a:solidFill>
              <a:srgbClr val="FFFFFF"/>
            </a:solidFill>
          </a:endParaRPr>
        </a:p>
      </dgm:t>
    </dgm:pt>
    <dgm:pt modelId="{9FB341C4-CC46-416D-9D6B-42168DCAE088}">
      <dgm:prSet phldrT="[Texte]" custT="1"/>
      <dgm:spPr>
        <a:noFill/>
        <a:effectLst/>
      </dgm:spPr>
      <dgm:t>
        <a:bodyPr/>
        <a:lstStyle/>
        <a:p>
          <a:r>
            <a:rPr lang="fr-FR" sz="1200" b="1" dirty="0" smtClean="0">
              <a:solidFill>
                <a:schemeClr val="bg1"/>
              </a:solidFill>
            </a:rPr>
            <a:t>Touche les vaisseaux sanguins alimentant les bras et jambes</a:t>
          </a:r>
          <a:endParaRPr lang="fr-FR" sz="1200" b="1" dirty="0">
            <a:solidFill>
              <a:schemeClr val="bg1"/>
            </a:solidFill>
          </a:endParaRPr>
        </a:p>
      </dgm:t>
    </dgm:pt>
    <dgm:pt modelId="{50928E56-2AFE-4322-AD3C-EA9560E9B6E0}" type="parTrans" cxnId="{466FAF90-FF3F-4442-B110-AFF6C7146FB4}">
      <dgm:prSet/>
      <dgm:spPr/>
      <dgm:t>
        <a:bodyPr/>
        <a:lstStyle/>
        <a:p>
          <a:endParaRPr lang="fr-FR" sz="1200">
            <a:solidFill>
              <a:srgbClr val="FFFFFF"/>
            </a:solidFill>
          </a:endParaRPr>
        </a:p>
      </dgm:t>
    </dgm:pt>
    <dgm:pt modelId="{257FC956-E1DE-4CC4-BE55-76CE74DC1150}" type="sibTrans" cxnId="{466FAF90-FF3F-4442-B110-AFF6C7146FB4}">
      <dgm:prSet/>
      <dgm:spPr/>
      <dgm:t>
        <a:bodyPr/>
        <a:lstStyle/>
        <a:p>
          <a:endParaRPr lang="fr-FR" sz="1200">
            <a:solidFill>
              <a:srgbClr val="FFFFFF"/>
            </a:solidFill>
          </a:endParaRPr>
        </a:p>
      </dgm:t>
    </dgm:pt>
    <dgm:pt modelId="{834C7067-4B76-418F-BCF0-D542D0EDC344}">
      <dgm:prSet custT="1"/>
      <dgm:spPr>
        <a:solidFill>
          <a:schemeClr val="accent1"/>
        </a:solidFill>
        <a:effectLst/>
        <a:scene3d>
          <a:camera prst="orthographicFront"/>
          <a:lightRig rig="flat" dir="t"/>
        </a:scene3d>
        <a:sp3d prstMaterial="plastic">
          <a:bevelB w="88900" h="31750" prst="angle"/>
        </a:sp3d>
      </dgm:spPr>
      <dgm:t>
        <a:bodyPr/>
        <a:lstStyle/>
        <a:p>
          <a:r>
            <a:rPr lang="fr-FR" sz="1400" b="1" smtClean="0">
              <a:solidFill>
                <a:srgbClr val="FFFFFF"/>
              </a:solidFill>
            </a:rPr>
            <a:t>Cardiopathies rhumatismales</a:t>
          </a:r>
          <a:endParaRPr lang="fr-FR" sz="1400" b="1" dirty="0">
            <a:solidFill>
              <a:srgbClr val="FFFFFF"/>
            </a:solidFill>
          </a:endParaRPr>
        </a:p>
      </dgm:t>
    </dgm:pt>
    <dgm:pt modelId="{71843B12-5C2F-42C1-88B7-E875CEC51D34}" type="parTrans" cxnId="{5A75A06B-CE7F-4C42-90D5-B989422AB1ED}">
      <dgm:prSet/>
      <dgm:spPr/>
      <dgm:t>
        <a:bodyPr/>
        <a:lstStyle/>
        <a:p>
          <a:endParaRPr lang="fr-FR" sz="1200">
            <a:solidFill>
              <a:srgbClr val="FFFFFF"/>
            </a:solidFill>
          </a:endParaRPr>
        </a:p>
      </dgm:t>
    </dgm:pt>
    <dgm:pt modelId="{EC03F784-C992-4069-B594-BB7DE70F5E39}" type="sibTrans" cxnId="{5A75A06B-CE7F-4C42-90D5-B989422AB1ED}">
      <dgm:prSet/>
      <dgm:spPr/>
      <dgm:t>
        <a:bodyPr/>
        <a:lstStyle/>
        <a:p>
          <a:endParaRPr lang="fr-FR" sz="1200">
            <a:solidFill>
              <a:srgbClr val="FFFFFF"/>
            </a:solidFill>
          </a:endParaRPr>
        </a:p>
      </dgm:t>
    </dgm:pt>
    <dgm:pt modelId="{8BFB21FD-4A35-434A-B310-F56ABBCE1CA0}">
      <dgm:prSet custT="1"/>
      <dgm:spPr>
        <a:noFill/>
        <a:effectLst/>
      </dgm:spPr>
      <dgm:t>
        <a:bodyPr/>
        <a:lstStyle/>
        <a:p>
          <a:r>
            <a:rPr lang="fr-FR" sz="1200" b="1" dirty="0" smtClean="0">
              <a:solidFill>
                <a:schemeClr val="bg1"/>
              </a:solidFill>
            </a:rPr>
            <a:t>Affecte le muscle et les valves cardiaques, résulte d’un rhumatisme articulaire aigu causé par une bactérie streptocoque</a:t>
          </a:r>
          <a:endParaRPr lang="fr-FR" sz="1200" b="1" dirty="0">
            <a:solidFill>
              <a:schemeClr val="bg1"/>
            </a:solidFill>
          </a:endParaRPr>
        </a:p>
      </dgm:t>
    </dgm:pt>
    <dgm:pt modelId="{20544803-5478-4071-8528-EE61284F982D}" type="parTrans" cxnId="{CB6E0B8D-0A97-47DF-ADC1-0F9BC9A3D3A9}">
      <dgm:prSet/>
      <dgm:spPr/>
      <dgm:t>
        <a:bodyPr/>
        <a:lstStyle/>
        <a:p>
          <a:endParaRPr lang="fr-FR" sz="1200">
            <a:solidFill>
              <a:srgbClr val="FFFFFF"/>
            </a:solidFill>
          </a:endParaRPr>
        </a:p>
      </dgm:t>
    </dgm:pt>
    <dgm:pt modelId="{FBFF5800-4189-4570-AE9C-0C897B7D954F}" type="sibTrans" cxnId="{CB6E0B8D-0A97-47DF-ADC1-0F9BC9A3D3A9}">
      <dgm:prSet/>
      <dgm:spPr/>
      <dgm:t>
        <a:bodyPr/>
        <a:lstStyle/>
        <a:p>
          <a:endParaRPr lang="fr-FR" sz="1200">
            <a:solidFill>
              <a:srgbClr val="FFFFFF"/>
            </a:solidFill>
          </a:endParaRPr>
        </a:p>
      </dgm:t>
    </dgm:pt>
    <dgm:pt modelId="{4B5A62BF-E0BB-4409-9686-E32A2BF3DA0F}">
      <dgm:prSet custT="1"/>
      <dgm:spPr>
        <a:solidFill>
          <a:schemeClr val="accent1"/>
        </a:solidFill>
        <a:effectLst/>
        <a:scene3d>
          <a:camera prst="orthographicFront"/>
          <a:lightRig rig="flat" dir="t"/>
        </a:scene3d>
        <a:sp3d prstMaterial="plastic">
          <a:bevelB w="88900" h="31750" prst="angle"/>
        </a:sp3d>
      </dgm:spPr>
      <dgm:t>
        <a:bodyPr/>
        <a:lstStyle/>
        <a:p>
          <a:pPr rtl="0"/>
          <a:r>
            <a:rPr lang="fr-FR" sz="1400" b="1" dirty="0" smtClean="0">
              <a:solidFill>
                <a:srgbClr val="FFFFFF"/>
              </a:solidFill>
            </a:rPr>
            <a:t>Malformations cardiaques congénitales</a:t>
          </a:r>
          <a:endParaRPr lang="fr-FR" sz="1400" b="1" dirty="0">
            <a:solidFill>
              <a:srgbClr val="FFFFFF"/>
            </a:solidFill>
          </a:endParaRPr>
        </a:p>
      </dgm:t>
    </dgm:pt>
    <dgm:pt modelId="{93C3DEB3-70DF-4370-84E0-E29A6885E38B}" type="parTrans" cxnId="{72A06970-6B9F-4EEB-8495-367B92FDD2F2}">
      <dgm:prSet/>
      <dgm:spPr/>
      <dgm:t>
        <a:bodyPr/>
        <a:lstStyle/>
        <a:p>
          <a:endParaRPr lang="fr-FR" sz="1200">
            <a:solidFill>
              <a:srgbClr val="FFFFFF"/>
            </a:solidFill>
          </a:endParaRPr>
        </a:p>
      </dgm:t>
    </dgm:pt>
    <dgm:pt modelId="{C3EA93DA-3A1B-4CC2-AB6D-564BD7E8A804}" type="sibTrans" cxnId="{72A06970-6B9F-4EEB-8495-367B92FDD2F2}">
      <dgm:prSet/>
      <dgm:spPr/>
      <dgm:t>
        <a:bodyPr/>
        <a:lstStyle/>
        <a:p>
          <a:endParaRPr lang="fr-FR" sz="1200">
            <a:solidFill>
              <a:srgbClr val="FFFFFF"/>
            </a:solidFill>
          </a:endParaRPr>
        </a:p>
      </dgm:t>
    </dgm:pt>
    <dgm:pt modelId="{E7867829-1F84-47A2-89DF-5DD57B20056B}">
      <dgm:prSet custT="1"/>
      <dgm:spPr>
        <a:noFill/>
        <a:effectLst/>
      </dgm:spPr>
      <dgm:t>
        <a:bodyPr/>
        <a:lstStyle/>
        <a:p>
          <a:r>
            <a:rPr lang="fr-FR" sz="1200" b="1" dirty="0" smtClean="0">
              <a:solidFill>
                <a:schemeClr val="bg1"/>
              </a:solidFill>
            </a:rPr>
            <a:t>Résulte d’une malformation du cœur à la naissance</a:t>
          </a:r>
          <a:endParaRPr lang="fr-FR" sz="1200" b="1" dirty="0">
            <a:solidFill>
              <a:schemeClr val="bg1"/>
            </a:solidFill>
          </a:endParaRPr>
        </a:p>
      </dgm:t>
    </dgm:pt>
    <dgm:pt modelId="{9BAF4935-DEC4-4B3F-A539-546E2D02DA1C}" type="parTrans" cxnId="{E868A41E-5303-49F3-AC81-7651A7532544}">
      <dgm:prSet/>
      <dgm:spPr/>
      <dgm:t>
        <a:bodyPr/>
        <a:lstStyle/>
        <a:p>
          <a:endParaRPr lang="fr-FR" sz="1200">
            <a:solidFill>
              <a:srgbClr val="FFFFFF"/>
            </a:solidFill>
          </a:endParaRPr>
        </a:p>
      </dgm:t>
    </dgm:pt>
    <dgm:pt modelId="{03F1B3F7-4DBB-4C88-AD61-11F01F88A3A7}" type="sibTrans" cxnId="{E868A41E-5303-49F3-AC81-7651A7532544}">
      <dgm:prSet/>
      <dgm:spPr/>
      <dgm:t>
        <a:bodyPr/>
        <a:lstStyle/>
        <a:p>
          <a:endParaRPr lang="fr-FR" sz="1200">
            <a:solidFill>
              <a:srgbClr val="FFFFFF"/>
            </a:solidFill>
          </a:endParaRPr>
        </a:p>
      </dgm:t>
    </dgm:pt>
    <dgm:pt modelId="{4FA7A1B5-9E1C-49F9-8923-46F6103CEE26}">
      <dgm:prSet custT="1"/>
      <dgm:spPr>
        <a:solidFill>
          <a:schemeClr val="accent1"/>
        </a:solidFill>
        <a:effectLst/>
        <a:scene3d>
          <a:camera prst="orthographicFront"/>
          <a:lightRig rig="flat" dir="t"/>
        </a:scene3d>
        <a:sp3d prstMaterial="plastic">
          <a:bevelB w="88900" h="31750" prst="angle"/>
        </a:sp3d>
      </dgm:spPr>
      <dgm:t>
        <a:bodyPr/>
        <a:lstStyle/>
        <a:p>
          <a:pPr rtl="0"/>
          <a:r>
            <a:rPr lang="fr-FR" sz="1400" b="1" smtClean="0">
              <a:solidFill>
                <a:srgbClr val="FFFFFF"/>
              </a:solidFill>
            </a:rPr>
            <a:t>Thromboses veineuses profondes et embolies pulmonaires</a:t>
          </a:r>
          <a:endParaRPr lang="fr-FR" sz="1400" b="1" dirty="0">
            <a:solidFill>
              <a:srgbClr val="FFFFFF"/>
            </a:solidFill>
          </a:endParaRPr>
        </a:p>
      </dgm:t>
    </dgm:pt>
    <dgm:pt modelId="{95885712-6C6F-4192-8E38-45480D285D01}" type="parTrans" cxnId="{99282EAA-9F4A-4E9C-A50C-F36A7082DF63}">
      <dgm:prSet/>
      <dgm:spPr/>
      <dgm:t>
        <a:bodyPr/>
        <a:lstStyle/>
        <a:p>
          <a:endParaRPr lang="fr-FR" sz="1200">
            <a:solidFill>
              <a:srgbClr val="FFFFFF"/>
            </a:solidFill>
          </a:endParaRPr>
        </a:p>
      </dgm:t>
    </dgm:pt>
    <dgm:pt modelId="{F2C50ABF-E139-421C-B8C5-D808071A062B}" type="sibTrans" cxnId="{99282EAA-9F4A-4E9C-A50C-F36A7082DF63}">
      <dgm:prSet/>
      <dgm:spPr/>
      <dgm:t>
        <a:bodyPr/>
        <a:lstStyle/>
        <a:p>
          <a:endParaRPr lang="fr-FR" sz="1200">
            <a:solidFill>
              <a:srgbClr val="FFFFFF"/>
            </a:solidFill>
          </a:endParaRPr>
        </a:p>
      </dgm:t>
    </dgm:pt>
    <dgm:pt modelId="{F1A16C20-C242-4440-8B36-BC045B1FC838}">
      <dgm:prSet custT="1"/>
      <dgm:spPr>
        <a:noFill/>
        <a:effectLst/>
      </dgm:spPr>
      <dgm:t>
        <a:bodyPr/>
        <a:lstStyle/>
        <a:p>
          <a:r>
            <a:rPr lang="fr-FR" sz="1200" b="1" dirty="0" smtClean="0">
              <a:solidFill>
                <a:schemeClr val="bg1"/>
              </a:solidFill>
            </a:rPr>
            <a:t>Obstruction des veines des jambes par un caillot sanguin / Libération du caillot et migration vers le cœur ou les poumons</a:t>
          </a:r>
          <a:endParaRPr lang="fr-FR" sz="1200" b="1" dirty="0">
            <a:solidFill>
              <a:schemeClr val="bg1"/>
            </a:solidFill>
          </a:endParaRPr>
        </a:p>
      </dgm:t>
    </dgm:pt>
    <dgm:pt modelId="{5BC97B0C-010E-4BE3-9933-01ABA87140CE}" type="parTrans" cxnId="{39FB346F-B7F4-4FDC-97B3-50D5FE6C4B98}">
      <dgm:prSet/>
      <dgm:spPr/>
      <dgm:t>
        <a:bodyPr/>
        <a:lstStyle/>
        <a:p>
          <a:endParaRPr lang="fr-FR" sz="1200">
            <a:solidFill>
              <a:srgbClr val="FFFFFF"/>
            </a:solidFill>
          </a:endParaRPr>
        </a:p>
      </dgm:t>
    </dgm:pt>
    <dgm:pt modelId="{37616BCB-5CE8-4CB1-BACB-D51EBCABF2C0}" type="sibTrans" cxnId="{39FB346F-B7F4-4FDC-97B3-50D5FE6C4B98}">
      <dgm:prSet/>
      <dgm:spPr/>
      <dgm:t>
        <a:bodyPr/>
        <a:lstStyle/>
        <a:p>
          <a:endParaRPr lang="fr-FR" sz="1200">
            <a:solidFill>
              <a:srgbClr val="FFFFFF"/>
            </a:solidFill>
          </a:endParaRPr>
        </a:p>
      </dgm:t>
    </dgm:pt>
    <dgm:pt modelId="{15B7A8D6-067C-49F2-8E93-A6D0E21F19F7}" type="pres">
      <dgm:prSet presAssocID="{7EF4E0F7-7136-459A-9152-80247244D877}" presName="Name0" presStyleCnt="0">
        <dgm:presLayoutVars>
          <dgm:dir/>
          <dgm:animLvl val="lvl"/>
          <dgm:resizeHandles val="exact"/>
        </dgm:presLayoutVars>
      </dgm:prSet>
      <dgm:spPr/>
      <dgm:t>
        <a:bodyPr/>
        <a:lstStyle/>
        <a:p>
          <a:endParaRPr lang="fr-FR"/>
        </a:p>
      </dgm:t>
    </dgm:pt>
    <dgm:pt modelId="{548CABEF-F736-4BF5-B423-07D77B281988}" type="pres">
      <dgm:prSet presAssocID="{42F52036-5329-4BA5-B375-89D21E4DD0F4}" presName="linNode" presStyleCnt="0"/>
      <dgm:spPr/>
      <dgm:t>
        <a:bodyPr/>
        <a:lstStyle/>
        <a:p>
          <a:endParaRPr lang="fr-FR"/>
        </a:p>
      </dgm:t>
    </dgm:pt>
    <dgm:pt modelId="{E42E9C64-2635-4464-8B65-ED122EB9B3C4}" type="pres">
      <dgm:prSet presAssocID="{42F52036-5329-4BA5-B375-89D21E4DD0F4}" presName="parentText" presStyleLbl="node1" presStyleIdx="0" presStyleCnt="6" custScaleY="69442">
        <dgm:presLayoutVars>
          <dgm:chMax val="1"/>
          <dgm:bulletEnabled val="1"/>
        </dgm:presLayoutVars>
      </dgm:prSet>
      <dgm:spPr/>
      <dgm:t>
        <a:bodyPr/>
        <a:lstStyle/>
        <a:p>
          <a:endParaRPr lang="fr-FR"/>
        </a:p>
      </dgm:t>
    </dgm:pt>
    <dgm:pt modelId="{940DE367-BE16-4C85-9717-2E049D1C83BF}" type="pres">
      <dgm:prSet presAssocID="{42F52036-5329-4BA5-B375-89D21E4DD0F4}" presName="descendantText" presStyleLbl="alignAccFollowNode1" presStyleIdx="0" presStyleCnt="6" custScaleY="94242">
        <dgm:presLayoutVars>
          <dgm:bulletEnabled val="1"/>
        </dgm:presLayoutVars>
      </dgm:prSet>
      <dgm:spPr/>
      <dgm:t>
        <a:bodyPr/>
        <a:lstStyle/>
        <a:p>
          <a:endParaRPr lang="fr-FR"/>
        </a:p>
      </dgm:t>
    </dgm:pt>
    <dgm:pt modelId="{6C690198-DAA0-4A97-AD49-2654D289D81B}" type="pres">
      <dgm:prSet presAssocID="{A1E5DBA9-D040-4859-A112-F8A3172485E4}" presName="sp" presStyleCnt="0"/>
      <dgm:spPr/>
      <dgm:t>
        <a:bodyPr/>
        <a:lstStyle/>
        <a:p>
          <a:endParaRPr lang="fr-FR"/>
        </a:p>
      </dgm:t>
    </dgm:pt>
    <dgm:pt modelId="{8325CAC3-0959-4D3F-AA1F-11D30574FE34}" type="pres">
      <dgm:prSet presAssocID="{5CA8B03D-C5A1-4F3B-B6F1-B26F4D225FD4}" presName="linNode" presStyleCnt="0"/>
      <dgm:spPr/>
      <dgm:t>
        <a:bodyPr/>
        <a:lstStyle/>
        <a:p>
          <a:endParaRPr lang="fr-FR"/>
        </a:p>
      </dgm:t>
    </dgm:pt>
    <dgm:pt modelId="{E8BBB955-FE85-4EEC-B63E-730883875A27}" type="pres">
      <dgm:prSet presAssocID="{5CA8B03D-C5A1-4F3B-B6F1-B26F4D225FD4}" presName="parentText" presStyleLbl="node1" presStyleIdx="1" presStyleCnt="6" custScaleY="69442">
        <dgm:presLayoutVars>
          <dgm:chMax val="1"/>
          <dgm:bulletEnabled val="1"/>
        </dgm:presLayoutVars>
      </dgm:prSet>
      <dgm:spPr/>
      <dgm:t>
        <a:bodyPr/>
        <a:lstStyle/>
        <a:p>
          <a:endParaRPr lang="fr-FR"/>
        </a:p>
      </dgm:t>
    </dgm:pt>
    <dgm:pt modelId="{1B377875-B281-4B8F-993E-D31D4EB3D2CE}" type="pres">
      <dgm:prSet presAssocID="{5CA8B03D-C5A1-4F3B-B6F1-B26F4D225FD4}" presName="descendantText" presStyleLbl="alignAccFollowNode1" presStyleIdx="1" presStyleCnt="6" custScaleY="94242">
        <dgm:presLayoutVars>
          <dgm:bulletEnabled val="1"/>
        </dgm:presLayoutVars>
      </dgm:prSet>
      <dgm:spPr/>
      <dgm:t>
        <a:bodyPr/>
        <a:lstStyle/>
        <a:p>
          <a:endParaRPr lang="fr-FR"/>
        </a:p>
      </dgm:t>
    </dgm:pt>
    <dgm:pt modelId="{E5A10F44-9DCC-4CAA-8DA0-FED46CA47CBE}" type="pres">
      <dgm:prSet presAssocID="{41FEA58B-AB34-4E69-B929-041E2030351E}" presName="sp" presStyleCnt="0"/>
      <dgm:spPr/>
      <dgm:t>
        <a:bodyPr/>
        <a:lstStyle/>
        <a:p>
          <a:endParaRPr lang="fr-FR"/>
        </a:p>
      </dgm:t>
    </dgm:pt>
    <dgm:pt modelId="{C00E7CB0-674B-4554-879D-96B8210B4952}" type="pres">
      <dgm:prSet presAssocID="{65FB80EA-B1C5-40B1-AEBD-0FAD9502E6B2}" presName="linNode" presStyleCnt="0"/>
      <dgm:spPr/>
      <dgm:t>
        <a:bodyPr/>
        <a:lstStyle/>
        <a:p>
          <a:endParaRPr lang="fr-FR"/>
        </a:p>
      </dgm:t>
    </dgm:pt>
    <dgm:pt modelId="{5D8A3B6D-2631-480B-9085-ED70174D51AB}" type="pres">
      <dgm:prSet presAssocID="{65FB80EA-B1C5-40B1-AEBD-0FAD9502E6B2}" presName="parentText" presStyleLbl="node1" presStyleIdx="2" presStyleCnt="6" custScaleY="69442">
        <dgm:presLayoutVars>
          <dgm:chMax val="1"/>
          <dgm:bulletEnabled val="1"/>
        </dgm:presLayoutVars>
      </dgm:prSet>
      <dgm:spPr/>
      <dgm:t>
        <a:bodyPr/>
        <a:lstStyle/>
        <a:p>
          <a:endParaRPr lang="fr-FR"/>
        </a:p>
      </dgm:t>
    </dgm:pt>
    <dgm:pt modelId="{01D2E18A-19EF-44E9-AD1A-9625B37192C7}" type="pres">
      <dgm:prSet presAssocID="{65FB80EA-B1C5-40B1-AEBD-0FAD9502E6B2}" presName="descendantText" presStyleLbl="alignAccFollowNode1" presStyleIdx="2" presStyleCnt="6" custScaleY="94242">
        <dgm:presLayoutVars>
          <dgm:bulletEnabled val="1"/>
        </dgm:presLayoutVars>
      </dgm:prSet>
      <dgm:spPr/>
      <dgm:t>
        <a:bodyPr/>
        <a:lstStyle/>
        <a:p>
          <a:endParaRPr lang="fr-FR"/>
        </a:p>
      </dgm:t>
    </dgm:pt>
    <dgm:pt modelId="{1F2661C1-4A35-4F34-830E-3255AC78110E}" type="pres">
      <dgm:prSet presAssocID="{A3898642-F7F9-4D11-A88F-A5B07E9B6ECD}" presName="sp" presStyleCnt="0"/>
      <dgm:spPr/>
      <dgm:t>
        <a:bodyPr/>
        <a:lstStyle/>
        <a:p>
          <a:endParaRPr lang="fr-FR"/>
        </a:p>
      </dgm:t>
    </dgm:pt>
    <dgm:pt modelId="{C7BEFAF9-44C9-4133-9E6A-AE1376642D8A}" type="pres">
      <dgm:prSet presAssocID="{834C7067-4B76-418F-BCF0-D542D0EDC344}" presName="linNode" presStyleCnt="0"/>
      <dgm:spPr/>
      <dgm:t>
        <a:bodyPr/>
        <a:lstStyle/>
        <a:p>
          <a:endParaRPr lang="fr-FR"/>
        </a:p>
      </dgm:t>
    </dgm:pt>
    <dgm:pt modelId="{8CAD6071-075F-4441-804C-B815DE2293B2}" type="pres">
      <dgm:prSet presAssocID="{834C7067-4B76-418F-BCF0-D542D0EDC344}" presName="parentText" presStyleLbl="node1" presStyleIdx="3" presStyleCnt="6" custScaleY="69442">
        <dgm:presLayoutVars>
          <dgm:chMax val="1"/>
          <dgm:bulletEnabled val="1"/>
        </dgm:presLayoutVars>
      </dgm:prSet>
      <dgm:spPr/>
      <dgm:t>
        <a:bodyPr/>
        <a:lstStyle/>
        <a:p>
          <a:endParaRPr lang="fr-FR"/>
        </a:p>
      </dgm:t>
    </dgm:pt>
    <dgm:pt modelId="{CB09EEC8-AAC1-4AF4-B5DB-E1A1F364807F}" type="pres">
      <dgm:prSet presAssocID="{834C7067-4B76-418F-BCF0-D542D0EDC344}" presName="descendantText" presStyleLbl="alignAccFollowNode1" presStyleIdx="3" presStyleCnt="6" custScaleY="94242">
        <dgm:presLayoutVars>
          <dgm:bulletEnabled val="1"/>
        </dgm:presLayoutVars>
      </dgm:prSet>
      <dgm:spPr/>
      <dgm:t>
        <a:bodyPr/>
        <a:lstStyle/>
        <a:p>
          <a:endParaRPr lang="fr-FR"/>
        </a:p>
      </dgm:t>
    </dgm:pt>
    <dgm:pt modelId="{A66115E7-8647-4FD2-8462-43319B394430}" type="pres">
      <dgm:prSet presAssocID="{EC03F784-C992-4069-B594-BB7DE70F5E39}" presName="sp" presStyleCnt="0"/>
      <dgm:spPr/>
      <dgm:t>
        <a:bodyPr/>
        <a:lstStyle/>
        <a:p>
          <a:endParaRPr lang="fr-FR"/>
        </a:p>
      </dgm:t>
    </dgm:pt>
    <dgm:pt modelId="{60122EFF-D1CF-44CD-AF9B-733BDE3F51DA}" type="pres">
      <dgm:prSet presAssocID="{4B5A62BF-E0BB-4409-9686-E32A2BF3DA0F}" presName="linNode" presStyleCnt="0"/>
      <dgm:spPr/>
      <dgm:t>
        <a:bodyPr/>
        <a:lstStyle/>
        <a:p>
          <a:endParaRPr lang="fr-FR"/>
        </a:p>
      </dgm:t>
    </dgm:pt>
    <dgm:pt modelId="{9717E6F2-DD8A-45DB-A506-66836600A583}" type="pres">
      <dgm:prSet presAssocID="{4B5A62BF-E0BB-4409-9686-E32A2BF3DA0F}" presName="parentText" presStyleLbl="node1" presStyleIdx="4" presStyleCnt="6" custScaleY="69442">
        <dgm:presLayoutVars>
          <dgm:chMax val="1"/>
          <dgm:bulletEnabled val="1"/>
        </dgm:presLayoutVars>
      </dgm:prSet>
      <dgm:spPr/>
      <dgm:t>
        <a:bodyPr/>
        <a:lstStyle/>
        <a:p>
          <a:endParaRPr lang="fr-FR"/>
        </a:p>
      </dgm:t>
    </dgm:pt>
    <dgm:pt modelId="{F2882262-BB3F-4379-80EC-D64933AC5307}" type="pres">
      <dgm:prSet presAssocID="{4B5A62BF-E0BB-4409-9686-E32A2BF3DA0F}" presName="descendantText" presStyleLbl="alignAccFollowNode1" presStyleIdx="4" presStyleCnt="6" custScaleY="94242">
        <dgm:presLayoutVars>
          <dgm:bulletEnabled val="1"/>
        </dgm:presLayoutVars>
      </dgm:prSet>
      <dgm:spPr/>
      <dgm:t>
        <a:bodyPr/>
        <a:lstStyle/>
        <a:p>
          <a:endParaRPr lang="fr-FR"/>
        </a:p>
      </dgm:t>
    </dgm:pt>
    <dgm:pt modelId="{52D306FE-2FD2-42A3-B49B-D282E723017A}" type="pres">
      <dgm:prSet presAssocID="{C3EA93DA-3A1B-4CC2-AB6D-564BD7E8A804}" presName="sp" presStyleCnt="0"/>
      <dgm:spPr/>
      <dgm:t>
        <a:bodyPr/>
        <a:lstStyle/>
        <a:p>
          <a:endParaRPr lang="fr-FR"/>
        </a:p>
      </dgm:t>
    </dgm:pt>
    <dgm:pt modelId="{8E7F2CC3-28E8-416E-BBA7-58D3AD603432}" type="pres">
      <dgm:prSet presAssocID="{4FA7A1B5-9E1C-49F9-8923-46F6103CEE26}" presName="linNode" presStyleCnt="0"/>
      <dgm:spPr/>
      <dgm:t>
        <a:bodyPr/>
        <a:lstStyle/>
        <a:p>
          <a:endParaRPr lang="fr-FR"/>
        </a:p>
      </dgm:t>
    </dgm:pt>
    <dgm:pt modelId="{CE8167CE-6057-4325-9F07-6D96015DB167}" type="pres">
      <dgm:prSet presAssocID="{4FA7A1B5-9E1C-49F9-8923-46F6103CEE26}" presName="parentText" presStyleLbl="node1" presStyleIdx="5" presStyleCnt="6" custScaleY="69442">
        <dgm:presLayoutVars>
          <dgm:chMax val="1"/>
          <dgm:bulletEnabled val="1"/>
        </dgm:presLayoutVars>
      </dgm:prSet>
      <dgm:spPr/>
      <dgm:t>
        <a:bodyPr/>
        <a:lstStyle/>
        <a:p>
          <a:endParaRPr lang="fr-FR"/>
        </a:p>
      </dgm:t>
    </dgm:pt>
    <dgm:pt modelId="{7A6FDD6B-7043-478F-A02E-F77D375A37E7}" type="pres">
      <dgm:prSet presAssocID="{4FA7A1B5-9E1C-49F9-8923-46F6103CEE26}" presName="descendantText" presStyleLbl="alignAccFollowNode1" presStyleIdx="5" presStyleCnt="6" custScaleY="94242">
        <dgm:presLayoutVars>
          <dgm:bulletEnabled val="1"/>
        </dgm:presLayoutVars>
      </dgm:prSet>
      <dgm:spPr/>
      <dgm:t>
        <a:bodyPr/>
        <a:lstStyle/>
        <a:p>
          <a:endParaRPr lang="fr-FR"/>
        </a:p>
      </dgm:t>
    </dgm:pt>
  </dgm:ptLst>
  <dgm:cxnLst>
    <dgm:cxn modelId="{BA30C855-12C8-4ECC-AF4C-D03A67FDED96}" srcId="{7EF4E0F7-7136-459A-9152-80247244D877}" destId="{42F52036-5329-4BA5-B375-89D21E4DD0F4}" srcOrd="0" destOrd="0" parTransId="{8E8EAD1D-53A2-4B82-BC2C-8B0F038D1C00}" sibTransId="{A1E5DBA9-D040-4859-A112-F8A3172485E4}"/>
    <dgm:cxn modelId="{D70187E7-9478-4BC3-80E1-14ED986341B1}" srcId="{5CA8B03D-C5A1-4F3B-B6F1-B26F4D225FD4}" destId="{C241D563-D459-40C6-BC39-4ABA72744A8C}" srcOrd="0" destOrd="0" parTransId="{68011CEB-6393-453A-9556-150D80C6B7A3}" sibTransId="{DB185F74-4244-4D5C-89B4-632E14543229}"/>
    <dgm:cxn modelId="{39FB346F-B7F4-4FDC-97B3-50D5FE6C4B98}" srcId="{4FA7A1B5-9E1C-49F9-8923-46F6103CEE26}" destId="{F1A16C20-C242-4440-8B36-BC045B1FC838}" srcOrd="0" destOrd="0" parTransId="{5BC97B0C-010E-4BE3-9933-01ABA87140CE}" sibTransId="{37616BCB-5CE8-4CB1-BACB-D51EBCABF2C0}"/>
    <dgm:cxn modelId="{A053C916-0AC0-4C67-8301-21446933391C}" type="presOf" srcId="{65FB80EA-B1C5-40B1-AEBD-0FAD9502E6B2}" destId="{5D8A3B6D-2631-480B-9085-ED70174D51AB}" srcOrd="0" destOrd="0" presId="urn:microsoft.com/office/officeart/2005/8/layout/vList5"/>
    <dgm:cxn modelId="{F4B19875-8D1D-43C3-825D-B6ABEDC0DDDE}" type="presOf" srcId="{C241D563-D459-40C6-BC39-4ABA72744A8C}" destId="{1B377875-B281-4B8F-993E-D31D4EB3D2CE}" srcOrd="0" destOrd="0" presId="urn:microsoft.com/office/officeart/2005/8/layout/vList5"/>
    <dgm:cxn modelId="{D86A8AA0-770B-4026-8CE8-B26EE0D6B73F}" srcId="{7EF4E0F7-7136-459A-9152-80247244D877}" destId="{5CA8B03D-C5A1-4F3B-B6F1-B26F4D225FD4}" srcOrd="1" destOrd="0" parTransId="{83E54734-0FD8-4A75-9517-79D0FE501DE3}" sibTransId="{41FEA58B-AB34-4E69-B929-041E2030351E}"/>
    <dgm:cxn modelId="{CB6E0B8D-0A97-47DF-ADC1-0F9BC9A3D3A9}" srcId="{834C7067-4B76-418F-BCF0-D542D0EDC344}" destId="{8BFB21FD-4A35-434A-B310-F56ABBCE1CA0}" srcOrd="0" destOrd="0" parTransId="{20544803-5478-4071-8528-EE61284F982D}" sibTransId="{FBFF5800-4189-4570-AE9C-0C897B7D954F}"/>
    <dgm:cxn modelId="{7ABE198A-1E24-4101-88FE-6981B9B89315}" type="presOf" srcId="{4B5A62BF-E0BB-4409-9686-E32A2BF3DA0F}" destId="{9717E6F2-DD8A-45DB-A506-66836600A583}" srcOrd="0" destOrd="0" presId="urn:microsoft.com/office/officeart/2005/8/layout/vList5"/>
    <dgm:cxn modelId="{590351DF-70E8-4B64-941B-9A18B311EF0B}" srcId="{42F52036-5329-4BA5-B375-89D21E4DD0F4}" destId="{9A00CF6D-023C-4584-A47C-4523F8AA964F}" srcOrd="0" destOrd="0" parTransId="{570B7A54-6C01-4A35-8A73-A14408072C8A}" sibTransId="{24476F46-8F6C-4E91-B0BE-A1A1B234329C}"/>
    <dgm:cxn modelId="{8A54844C-FEC1-49C9-8626-9C143FE1D3B5}" srcId="{7EF4E0F7-7136-459A-9152-80247244D877}" destId="{65FB80EA-B1C5-40B1-AEBD-0FAD9502E6B2}" srcOrd="2" destOrd="0" parTransId="{34A33155-4A9A-463F-A98B-23DE3431B4A9}" sibTransId="{A3898642-F7F9-4D11-A88F-A5B07E9B6ECD}"/>
    <dgm:cxn modelId="{99282EAA-9F4A-4E9C-A50C-F36A7082DF63}" srcId="{7EF4E0F7-7136-459A-9152-80247244D877}" destId="{4FA7A1B5-9E1C-49F9-8923-46F6103CEE26}" srcOrd="5" destOrd="0" parTransId="{95885712-6C6F-4192-8E38-45480D285D01}" sibTransId="{F2C50ABF-E139-421C-B8C5-D808071A062B}"/>
    <dgm:cxn modelId="{1903AF73-58BB-484E-A298-DB59EE122199}" type="presOf" srcId="{7EF4E0F7-7136-459A-9152-80247244D877}" destId="{15B7A8D6-067C-49F2-8E93-A6D0E21F19F7}" srcOrd="0" destOrd="0" presId="urn:microsoft.com/office/officeart/2005/8/layout/vList5"/>
    <dgm:cxn modelId="{07449356-DAD4-4745-99CF-6C1E6FD428E1}" type="presOf" srcId="{9A00CF6D-023C-4584-A47C-4523F8AA964F}" destId="{940DE367-BE16-4C85-9717-2E049D1C83BF}" srcOrd="0" destOrd="0" presId="urn:microsoft.com/office/officeart/2005/8/layout/vList5"/>
    <dgm:cxn modelId="{3C123A81-E3CD-4EAD-94BA-228D43DB84D8}" type="presOf" srcId="{5CA8B03D-C5A1-4F3B-B6F1-B26F4D225FD4}" destId="{E8BBB955-FE85-4EEC-B63E-730883875A27}" srcOrd="0" destOrd="0" presId="urn:microsoft.com/office/officeart/2005/8/layout/vList5"/>
    <dgm:cxn modelId="{84E13058-1ECF-4D44-AB0C-2565012EB449}" type="presOf" srcId="{4FA7A1B5-9E1C-49F9-8923-46F6103CEE26}" destId="{CE8167CE-6057-4325-9F07-6D96015DB167}" srcOrd="0" destOrd="0" presId="urn:microsoft.com/office/officeart/2005/8/layout/vList5"/>
    <dgm:cxn modelId="{F8A7CD2E-24C4-44AF-AFCD-372B9976B8F1}" type="presOf" srcId="{9FB341C4-CC46-416D-9D6B-42168DCAE088}" destId="{01D2E18A-19EF-44E9-AD1A-9625B37192C7}" srcOrd="0" destOrd="0" presId="urn:microsoft.com/office/officeart/2005/8/layout/vList5"/>
    <dgm:cxn modelId="{5A75A06B-CE7F-4C42-90D5-B989422AB1ED}" srcId="{7EF4E0F7-7136-459A-9152-80247244D877}" destId="{834C7067-4B76-418F-BCF0-D542D0EDC344}" srcOrd="3" destOrd="0" parTransId="{71843B12-5C2F-42C1-88B7-E875CEC51D34}" sibTransId="{EC03F784-C992-4069-B594-BB7DE70F5E39}"/>
    <dgm:cxn modelId="{603480E0-8844-4AAD-BD4F-179FDFBC3F8A}" type="presOf" srcId="{8BFB21FD-4A35-434A-B310-F56ABBCE1CA0}" destId="{CB09EEC8-AAC1-4AF4-B5DB-E1A1F364807F}" srcOrd="0" destOrd="0" presId="urn:microsoft.com/office/officeart/2005/8/layout/vList5"/>
    <dgm:cxn modelId="{72A0F3AF-6F03-417C-B837-6D45564CE4AB}" type="presOf" srcId="{42F52036-5329-4BA5-B375-89D21E4DD0F4}" destId="{E42E9C64-2635-4464-8B65-ED122EB9B3C4}" srcOrd="0" destOrd="0" presId="urn:microsoft.com/office/officeart/2005/8/layout/vList5"/>
    <dgm:cxn modelId="{A7B556CB-DF2C-4119-9B2E-36A12FBA4C0B}" type="presOf" srcId="{E7867829-1F84-47A2-89DF-5DD57B20056B}" destId="{F2882262-BB3F-4379-80EC-D64933AC5307}" srcOrd="0" destOrd="0" presId="urn:microsoft.com/office/officeart/2005/8/layout/vList5"/>
    <dgm:cxn modelId="{E868A41E-5303-49F3-AC81-7651A7532544}" srcId="{4B5A62BF-E0BB-4409-9686-E32A2BF3DA0F}" destId="{E7867829-1F84-47A2-89DF-5DD57B20056B}" srcOrd="0" destOrd="0" parTransId="{9BAF4935-DEC4-4B3F-A539-546E2D02DA1C}" sibTransId="{03F1B3F7-4DBB-4C88-AD61-11F01F88A3A7}"/>
    <dgm:cxn modelId="{466FAF90-FF3F-4442-B110-AFF6C7146FB4}" srcId="{65FB80EA-B1C5-40B1-AEBD-0FAD9502E6B2}" destId="{9FB341C4-CC46-416D-9D6B-42168DCAE088}" srcOrd="0" destOrd="0" parTransId="{50928E56-2AFE-4322-AD3C-EA9560E9B6E0}" sibTransId="{257FC956-E1DE-4CC4-BE55-76CE74DC1150}"/>
    <dgm:cxn modelId="{72A06970-6B9F-4EEB-8495-367B92FDD2F2}" srcId="{7EF4E0F7-7136-459A-9152-80247244D877}" destId="{4B5A62BF-E0BB-4409-9686-E32A2BF3DA0F}" srcOrd="4" destOrd="0" parTransId="{93C3DEB3-70DF-4370-84E0-E29A6885E38B}" sibTransId="{C3EA93DA-3A1B-4CC2-AB6D-564BD7E8A804}"/>
    <dgm:cxn modelId="{7F00A0FF-6EA4-427B-B00A-FEFE60DEDD86}" type="presOf" srcId="{834C7067-4B76-418F-BCF0-D542D0EDC344}" destId="{8CAD6071-075F-4441-804C-B815DE2293B2}" srcOrd="0" destOrd="0" presId="urn:microsoft.com/office/officeart/2005/8/layout/vList5"/>
    <dgm:cxn modelId="{6E03FCAD-A548-407C-AF1E-CCF8ACECA8C8}" type="presOf" srcId="{F1A16C20-C242-4440-8B36-BC045B1FC838}" destId="{7A6FDD6B-7043-478F-A02E-F77D375A37E7}" srcOrd="0" destOrd="0" presId="urn:microsoft.com/office/officeart/2005/8/layout/vList5"/>
    <dgm:cxn modelId="{AFD72B92-AF79-46AD-82E4-CAC88C3A2643}" type="presParOf" srcId="{15B7A8D6-067C-49F2-8E93-A6D0E21F19F7}" destId="{548CABEF-F736-4BF5-B423-07D77B281988}" srcOrd="0" destOrd="0" presId="urn:microsoft.com/office/officeart/2005/8/layout/vList5"/>
    <dgm:cxn modelId="{3156DE8A-1260-4AE7-8C3E-915A6EA2C7CA}" type="presParOf" srcId="{548CABEF-F736-4BF5-B423-07D77B281988}" destId="{E42E9C64-2635-4464-8B65-ED122EB9B3C4}" srcOrd="0" destOrd="0" presId="urn:microsoft.com/office/officeart/2005/8/layout/vList5"/>
    <dgm:cxn modelId="{FCFA01EB-B7EB-423F-B4EA-1F8B072DBE97}" type="presParOf" srcId="{548CABEF-F736-4BF5-B423-07D77B281988}" destId="{940DE367-BE16-4C85-9717-2E049D1C83BF}" srcOrd="1" destOrd="0" presId="urn:microsoft.com/office/officeart/2005/8/layout/vList5"/>
    <dgm:cxn modelId="{5CDF1D4B-2E1C-452C-8E39-D9836F555FD7}" type="presParOf" srcId="{15B7A8D6-067C-49F2-8E93-A6D0E21F19F7}" destId="{6C690198-DAA0-4A97-AD49-2654D289D81B}" srcOrd="1" destOrd="0" presId="urn:microsoft.com/office/officeart/2005/8/layout/vList5"/>
    <dgm:cxn modelId="{EC282A2C-F0E0-4B0C-8413-EBB8C46A347E}" type="presParOf" srcId="{15B7A8D6-067C-49F2-8E93-A6D0E21F19F7}" destId="{8325CAC3-0959-4D3F-AA1F-11D30574FE34}" srcOrd="2" destOrd="0" presId="urn:microsoft.com/office/officeart/2005/8/layout/vList5"/>
    <dgm:cxn modelId="{94021C86-A088-44EE-B337-BC05BE0EED45}" type="presParOf" srcId="{8325CAC3-0959-4D3F-AA1F-11D30574FE34}" destId="{E8BBB955-FE85-4EEC-B63E-730883875A27}" srcOrd="0" destOrd="0" presId="urn:microsoft.com/office/officeart/2005/8/layout/vList5"/>
    <dgm:cxn modelId="{D1B7CB2B-CB6F-4152-A959-B24902657584}" type="presParOf" srcId="{8325CAC3-0959-4D3F-AA1F-11D30574FE34}" destId="{1B377875-B281-4B8F-993E-D31D4EB3D2CE}" srcOrd="1" destOrd="0" presId="urn:microsoft.com/office/officeart/2005/8/layout/vList5"/>
    <dgm:cxn modelId="{A93B6533-9BA5-4B6B-9913-17088B91AF74}" type="presParOf" srcId="{15B7A8D6-067C-49F2-8E93-A6D0E21F19F7}" destId="{E5A10F44-9DCC-4CAA-8DA0-FED46CA47CBE}" srcOrd="3" destOrd="0" presId="urn:microsoft.com/office/officeart/2005/8/layout/vList5"/>
    <dgm:cxn modelId="{7293966B-5E31-495A-84A7-F556C8802174}" type="presParOf" srcId="{15B7A8D6-067C-49F2-8E93-A6D0E21F19F7}" destId="{C00E7CB0-674B-4554-879D-96B8210B4952}" srcOrd="4" destOrd="0" presId="urn:microsoft.com/office/officeart/2005/8/layout/vList5"/>
    <dgm:cxn modelId="{E782057A-002A-45BD-AA01-7EE964D6A095}" type="presParOf" srcId="{C00E7CB0-674B-4554-879D-96B8210B4952}" destId="{5D8A3B6D-2631-480B-9085-ED70174D51AB}" srcOrd="0" destOrd="0" presId="urn:microsoft.com/office/officeart/2005/8/layout/vList5"/>
    <dgm:cxn modelId="{AF587F97-056E-4972-A7E1-78D094DB73EF}" type="presParOf" srcId="{C00E7CB0-674B-4554-879D-96B8210B4952}" destId="{01D2E18A-19EF-44E9-AD1A-9625B37192C7}" srcOrd="1" destOrd="0" presId="urn:microsoft.com/office/officeart/2005/8/layout/vList5"/>
    <dgm:cxn modelId="{8814BA53-D085-4591-8CB4-FE493ECED203}" type="presParOf" srcId="{15B7A8D6-067C-49F2-8E93-A6D0E21F19F7}" destId="{1F2661C1-4A35-4F34-830E-3255AC78110E}" srcOrd="5" destOrd="0" presId="urn:microsoft.com/office/officeart/2005/8/layout/vList5"/>
    <dgm:cxn modelId="{DB15BA05-5605-427B-A174-1411A5F2EE57}" type="presParOf" srcId="{15B7A8D6-067C-49F2-8E93-A6D0E21F19F7}" destId="{C7BEFAF9-44C9-4133-9E6A-AE1376642D8A}" srcOrd="6" destOrd="0" presId="urn:microsoft.com/office/officeart/2005/8/layout/vList5"/>
    <dgm:cxn modelId="{2A0B1A03-9654-47FE-B319-995A808CEEEA}" type="presParOf" srcId="{C7BEFAF9-44C9-4133-9E6A-AE1376642D8A}" destId="{8CAD6071-075F-4441-804C-B815DE2293B2}" srcOrd="0" destOrd="0" presId="urn:microsoft.com/office/officeart/2005/8/layout/vList5"/>
    <dgm:cxn modelId="{1AE8B51C-541B-4256-A872-A0C2E16F46C4}" type="presParOf" srcId="{C7BEFAF9-44C9-4133-9E6A-AE1376642D8A}" destId="{CB09EEC8-AAC1-4AF4-B5DB-E1A1F364807F}" srcOrd="1" destOrd="0" presId="urn:microsoft.com/office/officeart/2005/8/layout/vList5"/>
    <dgm:cxn modelId="{D4A42573-23BB-42DB-8DDC-CEA8BA754153}" type="presParOf" srcId="{15B7A8D6-067C-49F2-8E93-A6D0E21F19F7}" destId="{A66115E7-8647-4FD2-8462-43319B394430}" srcOrd="7" destOrd="0" presId="urn:microsoft.com/office/officeart/2005/8/layout/vList5"/>
    <dgm:cxn modelId="{C22CCD3C-F30C-453B-90B1-A62518583EE3}" type="presParOf" srcId="{15B7A8D6-067C-49F2-8E93-A6D0E21F19F7}" destId="{60122EFF-D1CF-44CD-AF9B-733BDE3F51DA}" srcOrd="8" destOrd="0" presId="urn:microsoft.com/office/officeart/2005/8/layout/vList5"/>
    <dgm:cxn modelId="{78CDAB6A-DCC8-4C0D-9DDF-CAC64F0F37C3}" type="presParOf" srcId="{60122EFF-D1CF-44CD-AF9B-733BDE3F51DA}" destId="{9717E6F2-DD8A-45DB-A506-66836600A583}" srcOrd="0" destOrd="0" presId="urn:microsoft.com/office/officeart/2005/8/layout/vList5"/>
    <dgm:cxn modelId="{C701FBC3-2A31-47D4-8DE8-5362C8434FE3}" type="presParOf" srcId="{60122EFF-D1CF-44CD-AF9B-733BDE3F51DA}" destId="{F2882262-BB3F-4379-80EC-D64933AC5307}" srcOrd="1" destOrd="0" presId="urn:microsoft.com/office/officeart/2005/8/layout/vList5"/>
    <dgm:cxn modelId="{1E148915-2352-4CE9-9993-29FFF88EFED9}" type="presParOf" srcId="{15B7A8D6-067C-49F2-8E93-A6D0E21F19F7}" destId="{52D306FE-2FD2-42A3-B49B-D282E723017A}" srcOrd="9" destOrd="0" presId="urn:microsoft.com/office/officeart/2005/8/layout/vList5"/>
    <dgm:cxn modelId="{6FEAE269-38EB-49EA-9CA5-C6C5049F9ADC}" type="presParOf" srcId="{15B7A8D6-067C-49F2-8E93-A6D0E21F19F7}" destId="{8E7F2CC3-28E8-416E-BBA7-58D3AD603432}" srcOrd="10" destOrd="0" presId="urn:microsoft.com/office/officeart/2005/8/layout/vList5"/>
    <dgm:cxn modelId="{8C7F80D3-5B00-4107-A971-2230B950C56C}" type="presParOf" srcId="{8E7F2CC3-28E8-416E-BBA7-58D3AD603432}" destId="{CE8167CE-6057-4325-9F07-6D96015DB167}" srcOrd="0" destOrd="0" presId="urn:microsoft.com/office/officeart/2005/8/layout/vList5"/>
    <dgm:cxn modelId="{3C68A97C-8FF2-47E3-81D1-D0E1F9874AAD}" type="presParOf" srcId="{8E7F2CC3-28E8-416E-BBA7-58D3AD603432}" destId="{7A6FDD6B-7043-478F-A02E-F77D375A37E7}" srcOrd="1" destOrd="0" presId="urn:microsoft.com/office/officeart/2005/8/layout/vList5"/>
  </dgm:cxnLst>
  <dgm:bg/>
  <dgm:whole/>
  <dgm:extLst>
    <a:ext uri="{C62137D5-CB1D-491B-B009-E17868A290BF}">
      <dgm14:recolorImg xmlns:dgm14="http://schemas.microsoft.com/office/drawing/2010/diagram" xmlns="" val="1"/>
    </a:ex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390B2C-4B41-4AEF-AE69-1EB370DBE329}" type="doc">
      <dgm:prSet loTypeId="urn:microsoft.com/office/officeart/2005/8/layout/orgChart1" loCatId="hierarchy" qsTypeId="urn:microsoft.com/office/officeart/2005/8/quickstyle/simple4" qsCatId="simple" csTypeId="urn:microsoft.com/office/officeart/2005/8/colors/accent1_5" csCatId="accent1" phldr="1"/>
      <dgm:spPr/>
      <dgm:t>
        <a:bodyPr/>
        <a:lstStyle/>
        <a:p>
          <a:endParaRPr lang="fr-FR"/>
        </a:p>
      </dgm:t>
    </dgm:pt>
    <dgm:pt modelId="{5744189F-59F3-44DD-87B0-5AB08AA58DFD}">
      <dgm:prSet phldrT="[Texte]" custT="1"/>
      <dgm:spPr/>
      <dgm:t>
        <a:bodyPr/>
        <a:lstStyle/>
        <a:p>
          <a:pPr>
            <a:lnSpc>
              <a:spcPct val="100000"/>
            </a:lnSpc>
            <a:spcAft>
              <a:spcPts val="0"/>
            </a:spcAft>
          </a:pPr>
          <a:r>
            <a:rPr kumimoji="0" lang="fr-FR" sz="1600" b="1" i="0" u="none" strike="noStrike" cap="none" spc="0" normalizeH="0" baseline="0" noProof="0" dirty="0" smtClean="0">
              <a:ln/>
              <a:solidFill>
                <a:srgbClr val="FFFFFF"/>
              </a:solidFill>
              <a:effectLst/>
              <a:uLnTx/>
              <a:uFillTx/>
              <a:latin typeface="Arial"/>
              <a:ea typeface="+mn-ea"/>
              <a:cs typeface="+mn-cs"/>
            </a:rPr>
            <a:t>Marché mondial DM CV hors imagerie</a:t>
          </a:r>
          <a:endParaRPr lang="fr-FR" sz="1600" b="1" i="0" dirty="0" smtClean="0">
            <a:solidFill>
              <a:srgbClr val="FFFFFF"/>
            </a:solidFill>
            <a:latin typeface="Arial"/>
            <a:ea typeface="+mn-ea"/>
          </a:endParaRPr>
        </a:p>
        <a:p>
          <a:pPr>
            <a:lnSpc>
              <a:spcPct val="90000"/>
            </a:lnSpc>
            <a:spcAft>
              <a:spcPct val="35000"/>
            </a:spcAft>
          </a:pPr>
          <a:endParaRPr kumimoji="0" lang="fr-FR" sz="300" b="0" i="1" u="none" strike="noStrike" cap="none" spc="0" normalizeH="0" baseline="0" noProof="0" dirty="0" smtClean="0">
            <a:ln/>
            <a:solidFill>
              <a:schemeClr val="tx2"/>
            </a:solidFill>
            <a:effectLst/>
            <a:uLnTx/>
            <a:uFillTx/>
            <a:latin typeface="Arial"/>
            <a:ea typeface="+mn-ea"/>
          </a:endParaRPr>
        </a:p>
        <a:p>
          <a:pPr>
            <a:lnSpc>
              <a:spcPct val="90000"/>
            </a:lnSpc>
            <a:spcAft>
              <a:spcPct val="35000"/>
            </a:spcAft>
          </a:pPr>
          <a:r>
            <a:rPr kumimoji="0" lang="fr-FR" sz="1100" b="0" i="1" u="none" strike="noStrike" cap="none" spc="0" normalizeH="0" baseline="0" noProof="0" dirty="0" smtClean="0">
              <a:ln/>
              <a:solidFill>
                <a:schemeClr val="tx2"/>
              </a:solidFill>
              <a:effectLst/>
              <a:uLnTx/>
              <a:uFillTx/>
              <a:latin typeface="Arial"/>
              <a:ea typeface="+mn-ea"/>
            </a:rPr>
            <a:t>65,6 Mds$ en 2017 (dont 40% aux</a:t>
          </a:r>
          <a:r>
            <a:rPr kumimoji="0" lang="fr-FR" sz="1100" b="0" i="1" u="none" strike="noStrike" cap="none" spc="0" normalizeH="0" noProof="0" dirty="0" smtClean="0">
              <a:ln/>
              <a:solidFill>
                <a:schemeClr val="tx2"/>
              </a:solidFill>
              <a:effectLst/>
              <a:uLnTx/>
              <a:uFillTx/>
              <a:latin typeface="Arial"/>
              <a:ea typeface="+mn-ea"/>
            </a:rPr>
            <a:t> USA)</a:t>
          </a:r>
          <a:r>
            <a:rPr kumimoji="0" lang="fr-FR" sz="1100" b="0" i="1" u="none" strike="noStrike" cap="none" spc="0" normalizeH="0" baseline="0" noProof="0" dirty="0" smtClean="0">
              <a:ln/>
              <a:solidFill>
                <a:schemeClr val="tx2"/>
              </a:solidFill>
              <a:effectLst/>
              <a:uLnTx/>
              <a:uFillTx/>
              <a:latin typeface="Arial"/>
              <a:ea typeface="+mn-ea"/>
            </a:rPr>
            <a:t>, </a:t>
          </a:r>
        </a:p>
        <a:p>
          <a:pPr>
            <a:lnSpc>
              <a:spcPct val="90000"/>
            </a:lnSpc>
            <a:spcAft>
              <a:spcPct val="35000"/>
            </a:spcAft>
          </a:pPr>
          <a:r>
            <a:rPr kumimoji="0" lang="fr-FR" sz="1100" b="0" i="1" u="none" strike="noStrike" cap="none" spc="0" normalizeH="0" baseline="0" noProof="0" dirty="0" smtClean="0">
              <a:ln/>
              <a:solidFill>
                <a:schemeClr val="tx2"/>
              </a:solidFill>
              <a:effectLst/>
              <a:uLnTx/>
              <a:uFillTx/>
              <a:latin typeface="Arial"/>
              <a:ea typeface="+mn-ea"/>
            </a:rPr>
            <a:t>Taux de croissance annuelle de 9,8% (</a:t>
          </a:r>
          <a:r>
            <a:rPr lang="fr-FR" sz="1100" b="0" i="1" noProof="0" dirty="0" smtClean="0">
              <a:solidFill>
                <a:schemeClr val="tx2"/>
              </a:solidFill>
              <a:latin typeface="Arial"/>
              <a:ea typeface="+mn-ea"/>
            </a:rPr>
            <a:t>estimation</a:t>
          </a:r>
          <a:r>
            <a:rPr kumimoji="0" lang="fr-FR" sz="1100" b="0" i="1" u="none" strike="noStrike" cap="none" spc="0" normalizeH="0" baseline="0" noProof="0" dirty="0" smtClean="0">
              <a:ln/>
              <a:solidFill>
                <a:schemeClr val="tx2"/>
              </a:solidFill>
              <a:effectLst/>
              <a:uLnTx/>
              <a:uFillTx/>
              <a:latin typeface="Arial"/>
              <a:ea typeface="+mn-ea"/>
            </a:rPr>
            <a:t> 2009-2015)</a:t>
          </a:r>
          <a:r>
            <a:rPr kumimoji="0" lang="fr-FR" sz="1100" b="0" i="1" u="none" strike="noStrike" cap="none" spc="0" normalizeH="0" baseline="0" noProof="0" dirty="0" smtClean="0">
              <a:ln/>
              <a:solidFill>
                <a:schemeClr val="tx2"/>
              </a:solidFill>
              <a:effectLst/>
              <a:uLnTx/>
              <a:uFillTx/>
              <a:latin typeface="Arial"/>
              <a:ea typeface="+mn-ea"/>
              <a:cs typeface="+mn-cs"/>
            </a:rPr>
            <a:t>  </a:t>
          </a:r>
          <a:endParaRPr lang="fr-FR" sz="1100" b="0" dirty="0">
            <a:solidFill>
              <a:schemeClr val="tx2"/>
            </a:solidFill>
          </a:endParaRPr>
        </a:p>
      </dgm:t>
    </dgm:pt>
    <dgm:pt modelId="{DFE80866-396A-47B3-9D63-4A158150DD42}" type="parTrans" cxnId="{4FD7CF5E-3008-4C41-87F2-5DB34D4555B8}">
      <dgm:prSet/>
      <dgm:spPr/>
      <dgm:t>
        <a:bodyPr/>
        <a:lstStyle/>
        <a:p>
          <a:endParaRPr lang="fr-FR" sz="4400">
            <a:solidFill>
              <a:srgbClr val="FFFFFF"/>
            </a:solidFill>
          </a:endParaRPr>
        </a:p>
      </dgm:t>
    </dgm:pt>
    <dgm:pt modelId="{AB39385E-477E-4B18-8EE0-3D58A098E0ED}" type="sibTrans" cxnId="{4FD7CF5E-3008-4C41-87F2-5DB34D4555B8}">
      <dgm:prSet/>
      <dgm:spPr/>
      <dgm:t>
        <a:bodyPr/>
        <a:lstStyle/>
        <a:p>
          <a:endParaRPr lang="fr-FR" sz="4400">
            <a:solidFill>
              <a:srgbClr val="FFFFFF"/>
            </a:solidFill>
          </a:endParaRPr>
        </a:p>
      </dgm:t>
    </dgm:pt>
    <dgm:pt modelId="{5D4690C7-B8A6-4F4A-A2F2-D4A840E0465B}">
      <dgm:prSet phldrT="[Texte]" custT="1"/>
      <dgm:spPr/>
      <dgm:t>
        <a:bodyPr/>
        <a:lstStyle/>
        <a:p>
          <a:pPr>
            <a:lnSpc>
              <a:spcPct val="100000"/>
            </a:lnSpc>
            <a:spcAft>
              <a:spcPts val="0"/>
            </a:spcAft>
          </a:pPr>
          <a:r>
            <a:rPr kumimoji="0" lang="fr-FR" sz="1600" b="1" i="0" u="none" strike="noStrike" cap="none" spc="0" normalizeH="0" baseline="0" noProof="0" dirty="0" smtClean="0">
              <a:ln/>
              <a:solidFill>
                <a:srgbClr val="FFFFFF"/>
              </a:solidFill>
              <a:effectLst/>
              <a:uLnTx/>
              <a:uFillTx/>
              <a:latin typeface="Arial"/>
              <a:ea typeface="+mn-ea"/>
              <a:cs typeface="+mn-cs"/>
            </a:rPr>
            <a:t>Dispositifs médicaux implantables actifs (DMIA)</a:t>
          </a:r>
        </a:p>
        <a:p>
          <a:pPr>
            <a:lnSpc>
              <a:spcPct val="90000"/>
            </a:lnSpc>
            <a:spcAft>
              <a:spcPct val="35000"/>
            </a:spcAft>
          </a:pPr>
          <a:endParaRPr kumimoji="0" lang="fr-FR" sz="500" b="0" i="1" u="none" strike="noStrike" cap="none" spc="0" normalizeH="0" baseline="0" noProof="0" dirty="0" smtClean="0">
            <a:ln/>
            <a:solidFill>
              <a:schemeClr val="tx2"/>
            </a:solidFill>
            <a:effectLst/>
            <a:uLnTx/>
            <a:uFillTx/>
            <a:latin typeface="Arial"/>
            <a:ea typeface="+mn-ea"/>
            <a:cs typeface="+mn-cs"/>
          </a:endParaRPr>
        </a:p>
        <a:p>
          <a:pPr>
            <a:lnSpc>
              <a:spcPct val="90000"/>
            </a:lnSpc>
            <a:spcAft>
              <a:spcPct val="35000"/>
            </a:spcAft>
          </a:pPr>
          <a:r>
            <a:rPr kumimoji="0" lang="fr-FR" sz="1100" b="0" i="1" u="none" strike="noStrike" cap="none" spc="0" normalizeH="0" baseline="0" noProof="0" dirty="0" smtClean="0">
              <a:ln/>
              <a:solidFill>
                <a:schemeClr val="tx2"/>
              </a:solidFill>
              <a:effectLst/>
              <a:uLnTx/>
              <a:uFillTx/>
              <a:latin typeface="Arial"/>
              <a:ea typeface="+mn-ea"/>
              <a:cs typeface="+mn-cs"/>
            </a:rPr>
            <a:t>Marché mondial  2017 : </a:t>
          </a:r>
          <a:r>
            <a:rPr kumimoji="0" lang="en-US" sz="1100" b="0" i="1" u="none" strike="noStrike" cap="none" spc="0" normalizeH="0" baseline="0" dirty="0" smtClean="0">
              <a:ln/>
              <a:solidFill>
                <a:schemeClr val="tx2"/>
              </a:solidFill>
              <a:effectLst/>
              <a:uLnTx/>
              <a:uFillTx/>
              <a:latin typeface="Arial"/>
              <a:ea typeface="+mn-ea"/>
              <a:cs typeface="+mn-cs"/>
            </a:rPr>
            <a:t>22,3 Mds$ </a:t>
          </a:r>
        </a:p>
        <a:p>
          <a:pPr>
            <a:lnSpc>
              <a:spcPct val="90000"/>
            </a:lnSpc>
            <a:spcAft>
              <a:spcPct val="35000"/>
            </a:spcAft>
          </a:pPr>
          <a:r>
            <a:rPr kumimoji="0" lang="fr-FR" sz="1100" b="0" i="1" u="none" strike="noStrike" cap="none" spc="0" normalizeH="0" baseline="0" noProof="0" dirty="0" smtClean="0">
              <a:ln/>
              <a:solidFill>
                <a:schemeClr val="tx2"/>
              </a:solidFill>
              <a:effectLst/>
              <a:uLnTx/>
              <a:uFillTx/>
              <a:latin typeface="Arial"/>
              <a:ea typeface="+mn-ea"/>
              <a:cs typeface="+mn-cs"/>
            </a:rPr>
            <a:t>CAGR : 9,9</a:t>
          </a:r>
          <a:r>
            <a:rPr kumimoji="0" lang="en-US" sz="1100" b="0" i="1" u="none" strike="noStrike" cap="none" spc="0" normalizeH="0" baseline="0" dirty="0" smtClean="0">
              <a:ln/>
              <a:solidFill>
                <a:schemeClr val="tx2"/>
              </a:solidFill>
              <a:effectLst/>
              <a:uLnTx/>
              <a:uFillTx/>
              <a:latin typeface="Arial"/>
              <a:ea typeface="+mn-ea"/>
              <a:cs typeface="+mn-cs"/>
            </a:rPr>
            <a:t>%</a:t>
          </a:r>
          <a:r>
            <a:rPr lang="en-US" sz="1100" b="0" dirty="0" smtClean="0">
              <a:solidFill>
                <a:schemeClr val="tx2"/>
              </a:solidFill>
            </a:rPr>
            <a:t> </a:t>
          </a:r>
          <a:endParaRPr kumimoji="0" lang="fr-FR" sz="1100" b="0" i="1" u="none" strike="noStrike" cap="none" spc="0" normalizeH="0" baseline="0" noProof="0" dirty="0" smtClean="0">
            <a:ln/>
            <a:solidFill>
              <a:schemeClr val="tx2"/>
            </a:solidFill>
            <a:effectLst/>
            <a:uLnTx/>
            <a:uFillTx/>
            <a:latin typeface="Arial"/>
            <a:ea typeface="+mn-ea"/>
            <a:cs typeface="+mn-cs"/>
          </a:endParaRPr>
        </a:p>
      </dgm:t>
    </dgm:pt>
    <dgm:pt modelId="{EA45B31A-0517-46A9-BC3A-F60432617475}" type="parTrans" cxnId="{C891A1FB-835C-4583-A638-92D7D90BA9CC}">
      <dgm:prSet/>
      <dgm:spPr/>
      <dgm:t>
        <a:bodyPr/>
        <a:lstStyle/>
        <a:p>
          <a:endParaRPr lang="fr-FR" sz="4400">
            <a:solidFill>
              <a:srgbClr val="FFFFFF"/>
            </a:solidFill>
          </a:endParaRPr>
        </a:p>
      </dgm:t>
    </dgm:pt>
    <dgm:pt modelId="{BB711F0A-9BD0-4604-94AD-981528B7B109}" type="sibTrans" cxnId="{C891A1FB-835C-4583-A638-92D7D90BA9CC}">
      <dgm:prSet/>
      <dgm:spPr/>
      <dgm:t>
        <a:bodyPr/>
        <a:lstStyle/>
        <a:p>
          <a:endParaRPr lang="fr-FR" sz="4400">
            <a:solidFill>
              <a:srgbClr val="FFFFFF"/>
            </a:solidFill>
          </a:endParaRPr>
        </a:p>
      </dgm:t>
    </dgm:pt>
    <dgm:pt modelId="{8529CD6A-DC1D-4369-89CD-C93E282FA886}">
      <dgm:prSet phldrT="[Texte]" custT="1"/>
      <dgm:spPr/>
      <dgm:t>
        <a:bodyPr/>
        <a:lstStyle/>
        <a:p>
          <a:r>
            <a:rPr kumimoji="0" lang="fr-FR" sz="1600" b="1" i="0" u="none" strike="noStrike" cap="none" spc="0" normalizeH="0" baseline="0" noProof="0" dirty="0" smtClean="0">
              <a:ln/>
              <a:solidFill>
                <a:srgbClr val="FFFFFF"/>
              </a:solidFill>
              <a:effectLst/>
              <a:uLnTx/>
              <a:uFillTx/>
              <a:latin typeface="Arial"/>
              <a:ea typeface="+mn-ea"/>
              <a:cs typeface="+mn-cs"/>
            </a:rPr>
            <a:t>Dispositifs médicaux implantables (DMI)</a:t>
          </a:r>
        </a:p>
        <a:p>
          <a:r>
            <a:rPr kumimoji="0" lang="fr-FR" sz="1100" b="1" i="0" u="none" strike="noStrike" cap="none" spc="0" normalizeH="0" baseline="0" noProof="0" dirty="0" smtClean="0">
              <a:ln/>
              <a:solidFill>
                <a:srgbClr val="FFFFFF"/>
              </a:solidFill>
              <a:effectLst/>
              <a:uLnTx/>
              <a:uFillTx/>
              <a:latin typeface="Arial"/>
              <a:ea typeface="+mn-ea"/>
              <a:cs typeface="+mn-cs"/>
            </a:rPr>
            <a:t> </a:t>
          </a:r>
          <a:r>
            <a:rPr kumimoji="0" lang="fr-FR" sz="1100" b="0" i="1" u="none" strike="noStrike" cap="none" spc="0" normalizeH="0" baseline="0" noProof="0" dirty="0" smtClean="0">
              <a:ln/>
              <a:solidFill>
                <a:schemeClr val="tx2"/>
              </a:solidFill>
              <a:effectLst/>
              <a:uLnTx/>
              <a:uFillTx/>
              <a:latin typeface="Arial"/>
              <a:ea typeface="+mn-ea"/>
              <a:cs typeface="+mn-cs"/>
            </a:rPr>
            <a:t>Marché mondial 2017 : 24,1 Mds$</a:t>
          </a:r>
        </a:p>
        <a:p>
          <a:r>
            <a:rPr kumimoji="0" lang="fr-FR" sz="1100" b="0" i="1" u="none" strike="noStrike" cap="none" spc="0" normalizeH="0" baseline="0" noProof="0" dirty="0" smtClean="0">
              <a:ln/>
              <a:solidFill>
                <a:schemeClr val="tx2"/>
              </a:solidFill>
              <a:effectLst/>
              <a:uLnTx/>
              <a:uFillTx/>
              <a:latin typeface="Arial"/>
              <a:ea typeface="+mn-ea"/>
              <a:cs typeface="+mn-cs"/>
            </a:rPr>
            <a:t>CAGR : 10,5%</a:t>
          </a:r>
          <a:endParaRPr lang="fr-FR" sz="1100" b="0" dirty="0">
            <a:solidFill>
              <a:schemeClr val="tx2"/>
            </a:solidFill>
          </a:endParaRPr>
        </a:p>
      </dgm:t>
    </dgm:pt>
    <dgm:pt modelId="{070D39EB-BFD2-4CCE-AD4D-D7FA4F53BEED}" type="parTrans" cxnId="{485AA4BD-6148-4588-957C-82AC0B03C821}">
      <dgm:prSet/>
      <dgm:spPr/>
      <dgm:t>
        <a:bodyPr/>
        <a:lstStyle/>
        <a:p>
          <a:endParaRPr lang="fr-FR" sz="4400">
            <a:solidFill>
              <a:srgbClr val="FFFFFF"/>
            </a:solidFill>
          </a:endParaRPr>
        </a:p>
      </dgm:t>
    </dgm:pt>
    <dgm:pt modelId="{C1BAD51E-0FE6-4642-ACA0-C84AEB5E0D52}" type="sibTrans" cxnId="{485AA4BD-6148-4588-957C-82AC0B03C821}">
      <dgm:prSet/>
      <dgm:spPr/>
      <dgm:t>
        <a:bodyPr/>
        <a:lstStyle/>
        <a:p>
          <a:endParaRPr lang="fr-FR" sz="4400">
            <a:solidFill>
              <a:srgbClr val="FFFFFF"/>
            </a:solidFill>
          </a:endParaRPr>
        </a:p>
      </dgm:t>
    </dgm:pt>
    <dgm:pt modelId="{0B175829-7FEC-4255-92CF-1F63D48CEA1D}">
      <dgm:prSet custT="1"/>
      <dgm:spPr/>
      <dgm:t>
        <a:bodyPr/>
        <a:lstStyle/>
        <a:p>
          <a:pPr>
            <a:spcAft>
              <a:spcPct val="35000"/>
            </a:spcAft>
          </a:pPr>
          <a:r>
            <a:rPr kumimoji="0" lang="fr-FR" sz="1100" b="1" i="0" u="none" strike="noStrike" cap="none" spc="0" normalizeH="0" baseline="0" noProof="0" dirty="0" smtClean="0">
              <a:ln/>
              <a:solidFill>
                <a:srgbClr val="FFFFFF"/>
              </a:solidFill>
              <a:effectLst/>
              <a:uLnTx/>
              <a:uFillTx/>
              <a:latin typeface="Arial"/>
              <a:ea typeface="+mn-ea"/>
              <a:cs typeface="+mn-cs"/>
            </a:rPr>
            <a:t>Dispositifs de cardiologie interventionnelle</a:t>
          </a:r>
        </a:p>
        <a:p>
          <a:pPr>
            <a:spcAft>
              <a:spcPts val="0"/>
            </a:spcAft>
          </a:pPr>
          <a:r>
            <a:rPr kumimoji="0" lang="fr-FR" sz="1100" b="0" i="1" u="none" strike="noStrike" cap="none" spc="0" normalizeH="0" baseline="0" noProof="0" dirty="0" smtClean="0">
              <a:ln/>
              <a:solidFill>
                <a:schemeClr val="tx2"/>
              </a:solidFill>
              <a:effectLst/>
              <a:uLnTx/>
              <a:uFillTx/>
              <a:latin typeface="Arial"/>
              <a:ea typeface="+mn-ea"/>
              <a:cs typeface="+mn-cs"/>
            </a:rPr>
            <a:t>Marché mondial : 15,7Mds$</a:t>
          </a:r>
        </a:p>
        <a:p>
          <a:pPr>
            <a:spcAft>
              <a:spcPts val="0"/>
            </a:spcAft>
          </a:pPr>
          <a:r>
            <a:rPr kumimoji="0" lang="fr-FR" sz="1100" b="0" i="1" u="none" strike="noStrike" cap="none" spc="0" normalizeH="0" baseline="0" noProof="0" dirty="0" smtClean="0">
              <a:ln/>
              <a:solidFill>
                <a:schemeClr val="tx2"/>
              </a:solidFill>
              <a:effectLst/>
              <a:uLnTx/>
              <a:uFillTx/>
              <a:latin typeface="Arial"/>
              <a:ea typeface="+mn-ea"/>
              <a:cs typeface="+mn-cs"/>
            </a:rPr>
            <a:t>CAGR : 9,9% </a:t>
          </a:r>
          <a:endParaRPr lang="fr-FR" sz="1100" b="0" dirty="0">
            <a:solidFill>
              <a:schemeClr val="tx2"/>
            </a:solidFill>
          </a:endParaRPr>
        </a:p>
      </dgm:t>
    </dgm:pt>
    <dgm:pt modelId="{7F0C43DB-B9C6-4FB9-BFA9-58E150DD7C49}" type="parTrans" cxnId="{F459E4A0-E273-465E-AF92-40D6820BFA67}">
      <dgm:prSet/>
      <dgm:spPr/>
      <dgm:t>
        <a:bodyPr/>
        <a:lstStyle/>
        <a:p>
          <a:endParaRPr lang="fr-FR" sz="4400">
            <a:solidFill>
              <a:srgbClr val="FFFFFF"/>
            </a:solidFill>
          </a:endParaRPr>
        </a:p>
      </dgm:t>
    </dgm:pt>
    <dgm:pt modelId="{9AC04B8E-8AA1-4DBC-82EB-607C558A8953}" type="sibTrans" cxnId="{F459E4A0-E273-465E-AF92-40D6820BFA67}">
      <dgm:prSet/>
      <dgm:spPr/>
      <dgm:t>
        <a:bodyPr/>
        <a:lstStyle/>
        <a:p>
          <a:endParaRPr lang="fr-FR" sz="4400">
            <a:solidFill>
              <a:srgbClr val="FFFFFF"/>
            </a:solidFill>
          </a:endParaRPr>
        </a:p>
      </dgm:t>
    </dgm:pt>
    <dgm:pt modelId="{F84470A0-7C57-49DD-98CE-9AFE6CECCCD1}">
      <dgm:prSet custT="1"/>
      <dgm:spPr>
        <a:ln w="19050">
          <a:noFill/>
        </a:ln>
      </dgm:spPr>
      <dgm:t>
        <a:bodyPr/>
        <a:lstStyle/>
        <a:p>
          <a:pPr>
            <a:spcAft>
              <a:spcPct val="35000"/>
            </a:spcAft>
          </a:pPr>
          <a:r>
            <a:rPr kumimoji="0" lang="fr-FR" sz="1100" b="1" i="0" u="none" strike="noStrike" cap="none" spc="0" normalizeH="0" baseline="0" noProof="0" dirty="0" smtClean="0">
              <a:ln/>
              <a:solidFill>
                <a:srgbClr val="FFFFFF"/>
              </a:solidFill>
              <a:effectLst/>
              <a:uLnTx/>
              <a:uFillTx/>
              <a:latin typeface="Arial"/>
              <a:ea typeface="+mn-ea"/>
              <a:cs typeface="+mn-cs"/>
            </a:rPr>
            <a:t>Dispositifs vasculaires  périphériques</a:t>
          </a:r>
        </a:p>
        <a:p>
          <a:pPr>
            <a:spcAft>
              <a:spcPts val="0"/>
            </a:spcAft>
          </a:pPr>
          <a:r>
            <a:rPr kumimoji="0" lang="fr-FR" sz="1100" b="0" i="1" u="none" strike="noStrike" cap="none" spc="0" normalizeH="0" baseline="0" noProof="0" dirty="0" smtClean="0">
              <a:ln/>
              <a:solidFill>
                <a:schemeClr val="tx2"/>
              </a:solidFill>
              <a:effectLst/>
              <a:uLnTx/>
              <a:uFillTx/>
              <a:latin typeface="Arial"/>
              <a:ea typeface="+mn-ea"/>
              <a:cs typeface="+mn-cs"/>
            </a:rPr>
            <a:t>Marché mondial : 5,5Mds$</a:t>
          </a:r>
        </a:p>
        <a:p>
          <a:pPr>
            <a:spcAft>
              <a:spcPts val="0"/>
            </a:spcAft>
          </a:pPr>
          <a:r>
            <a:rPr kumimoji="0" lang="fr-FR" sz="1100" b="0" i="1" u="none" strike="noStrike" cap="none" spc="0" normalizeH="0" baseline="0" noProof="0" dirty="0" smtClean="0">
              <a:ln/>
              <a:solidFill>
                <a:schemeClr val="tx2"/>
              </a:solidFill>
              <a:effectLst/>
              <a:uLnTx/>
              <a:uFillTx/>
              <a:latin typeface="Arial"/>
              <a:ea typeface="+mn-ea"/>
              <a:cs typeface="+mn-cs"/>
            </a:rPr>
            <a:t>CAGR : 11,6%</a:t>
          </a:r>
          <a:endParaRPr lang="fr-FR" sz="1100" b="0" dirty="0">
            <a:solidFill>
              <a:schemeClr val="tx2"/>
            </a:solidFill>
          </a:endParaRPr>
        </a:p>
      </dgm:t>
    </dgm:pt>
    <dgm:pt modelId="{B587026A-74DE-4CF0-A275-962979A172A9}" type="parTrans" cxnId="{931C07D5-B919-46AB-92F2-54DFDB93BA2F}">
      <dgm:prSet/>
      <dgm:spPr/>
      <dgm:t>
        <a:bodyPr/>
        <a:lstStyle/>
        <a:p>
          <a:endParaRPr lang="fr-FR" sz="4400">
            <a:solidFill>
              <a:srgbClr val="FFFFFF"/>
            </a:solidFill>
          </a:endParaRPr>
        </a:p>
      </dgm:t>
    </dgm:pt>
    <dgm:pt modelId="{0DF6C0CE-73F5-42B1-B878-D81451E2F653}" type="sibTrans" cxnId="{931C07D5-B919-46AB-92F2-54DFDB93BA2F}">
      <dgm:prSet/>
      <dgm:spPr/>
      <dgm:t>
        <a:bodyPr/>
        <a:lstStyle/>
        <a:p>
          <a:endParaRPr lang="fr-FR" sz="4400">
            <a:solidFill>
              <a:srgbClr val="FFFFFF"/>
            </a:solidFill>
          </a:endParaRPr>
        </a:p>
      </dgm:t>
    </dgm:pt>
    <dgm:pt modelId="{CB60AA36-4D01-4D04-B5B1-4D5C8D80E837}">
      <dgm:prSet custT="1"/>
      <dgm:spPr>
        <a:solidFill>
          <a:schemeClr val="accent3"/>
        </a:solidFill>
      </dgm:spPr>
      <dgm:t>
        <a:bodyPr/>
        <a:lstStyle/>
        <a:p>
          <a:r>
            <a:rPr kumimoji="0" lang="fr-FR" sz="1800" b="1" i="0" u="none" strike="noStrike" cap="none" spc="0" normalizeH="0" baseline="0" noProof="0" dirty="0" smtClean="0">
              <a:ln/>
              <a:solidFill>
                <a:srgbClr val="FFFFFF"/>
              </a:solidFill>
              <a:effectLst/>
              <a:uLnTx/>
              <a:uFillTx/>
              <a:latin typeface="Arial"/>
              <a:ea typeface="+mn-ea"/>
              <a:cs typeface="+mn-cs"/>
            </a:rPr>
            <a:t>Autres dispositifs </a:t>
          </a:r>
        </a:p>
        <a:p>
          <a:r>
            <a:rPr kumimoji="0" lang="fr-FR" sz="1600" b="0" i="1" u="none" strike="noStrike" cap="none" spc="0" normalizeH="0" baseline="0" noProof="0" dirty="0" smtClean="0">
              <a:ln/>
              <a:solidFill>
                <a:srgbClr val="FFFFFF"/>
              </a:solidFill>
              <a:effectLst/>
              <a:uLnTx/>
              <a:uFillTx/>
              <a:latin typeface="Arial"/>
              <a:ea typeface="+mn-ea"/>
              <a:cs typeface="+mn-cs"/>
            </a:rPr>
            <a:t>non inclus dans l’étude</a:t>
          </a:r>
          <a:endParaRPr lang="fr-FR" sz="1600" b="0" i="1" dirty="0">
            <a:solidFill>
              <a:srgbClr val="FFFFFF"/>
            </a:solidFill>
          </a:endParaRPr>
        </a:p>
      </dgm:t>
    </dgm:pt>
    <dgm:pt modelId="{D9619FF0-A79A-43A4-91AB-17F698DCA2F2}" type="sibTrans" cxnId="{183A866A-2944-44DD-A7FE-E4F2AEA8A840}">
      <dgm:prSet/>
      <dgm:spPr/>
      <dgm:t>
        <a:bodyPr/>
        <a:lstStyle/>
        <a:p>
          <a:endParaRPr lang="fr-FR" sz="4400">
            <a:solidFill>
              <a:srgbClr val="FFFFFF"/>
            </a:solidFill>
          </a:endParaRPr>
        </a:p>
      </dgm:t>
    </dgm:pt>
    <dgm:pt modelId="{4DA76F53-2578-4A3D-9C4B-FCD47983EA11}" type="parTrans" cxnId="{183A866A-2944-44DD-A7FE-E4F2AEA8A840}">
      <dgm:prSet/>
      <dgm:spPr/>
      <dgm:t>
        <a:bodyPr/>
        <a:lstStyle/>
        <a:p>
          <a:endParaRPr lang="fr-FR" sz="4400">
            <a:solidFill>
              <a:srgbClr val="FFFFFF"/>
            </a:solidFill>
          </a:endParaRPr>
        </a:p>
      </dgm:t>
    </dgm:pt>
    <dgm:pt modelId="{56CAB011-FFD8-4B4D-862F-6239DAA6723A}">
      <dgm:prSet phldrT="[Texte]" custT="1"/>
      <dgm:spPr/>
      <dgm:t>
        <a:bodyPr/>
        <a:lstStyle/>
        <a:p>
          <a:r>
            <a:rPr kumimoji="0" lang="fr-FR" sz="1100" b="1" i="0" u="none" strike="noStrike" cap="none" spc="0" normalizeH="0" baseline="0" noProof="0" dirty="0" smtClean="0">
              <a:ln/>
              <a:solidFill>
                <a:srgbClr val="FFFFFF"/>
              </a:solidFill>
              <a:effectLst/>
              <a:uLnTx/>
              <a:uFillTx/>
              <a:latin typeface="Arial"/>
              <a:ea typeface="+mn-ea"/>
              <a:cs typeface="+mn-cs"/>
            </a:rPr>
            <a:t>Défibrillateurs &amp; pacemakers</a:t>
          </a:r>
        </a:p>
        <a:p>
          <a:r>
            <a:rPr kumimoji="0" lang="fr-FR" sz="1100" b="0" i="1" u="none" strike="noStrike" cap="none" spc="0" normalizeH="0" baseline="0" noProof="0" dirty="0" smtClean="0">
              <a:ln/>
              <a:solidFill>
                <a:schemeClr val="tx2"/>
              </a:solidFill>
              <a:effectLst/>
              <a:uLnTx/>
              <a:uFillTx/>
              <a:latin typeface="Arial"/>
              <a:ea typeface="+mn-ea"/>
              <a:cs typeface="+mn-cs"/>
            </a:rPr>
            <a:t>80% du marché mondial</a:t>
          </a:r>
          <a:endParaRPr kumimoji="0" lang="fr-FR" sz="1100" b="0" i="0" u="none" strike="noStrike" cap="none" spc="0" normalizeH="0" baseline="0" noProof="0" dirty="0" smtClean="0">
            <a:ln/>
            <a:solidFill>
              <a:schemeClr val="tx2"/>
            </a:solidFill>
            <a:effectLst/>
            <a:uLnTx/>
            <a:uFillTx/>
            <a:latin typeface="Arial"/>
            <a:ea typeface="+mn-ea"/>
            <a:cs typeface="+mn-cs"/>
          </a:endParaRPr>
        </a:p>
      </dgm:t>
    </dgm:pt>
    <dgm:pt modelId="{98CCBE24-7869-445E-8437-2442B91128C2}" type="parTrans" cxnId="{755F5AEF-3167-40C7-BBA6-9686C5C00641}">
      <dgm:prSet/>
      <dgm:spPr/>
      <dgm:t>
        <a:bodyPr/>
        <a:lstStyle/>
        <a:p>
          <a:endParaRPr lang="fr-FR" sz="3200"/>
        </a:p>
      </dgm:t>
    </dgm:pt>
    <dgm:pt modelId="{DFAE1469-0E58-4758-9A9D-50473E619C4F}" type="sibTrans" cxnId="{755F5AEF-3167-40C7-BBA6-9686C5C00641}">
      <dgm:prSet/>
      <dgm:spPr/>
      <dgm:t>
        <a:bodyPr/>
        <a:lstStyle/>
        <a:p>
          <a:endParaRPr lang="fr-FR" sz="3200"/>
        </a:p>
      </dgm:t>
    </dgm:pt>
    <dgm:pt modelId="{ADDF5A18-749B-41FF-A6AF-D870F3875C10}">
      <dgm:prSet custT="1"/>
      <dgm:spPr/>
      <dgm:t>
        <a:bodyPr/>
        <a:lstStyle/>
        <a:p>
          <a:r>
            <a:rPr kumimoji="0" lang="fr-FR" sz="1100" b="1" i="0" u="none" strike="noStrike" cap="none" spc="0" normalizeH="0" baseline="0" noProof="0" dirty="0" smtClean="0">
              <a:ln/>
              <a:solidFill>
                <a:srgbClr val="FFFFFF"/>
              </a:solidFill>
              <a:effectLst/>
              <a:uLnTx/>
              <a:uFillTx/>
              <a:latin typeface="Arial"/>
              <a:ea typeface="+mn-ea"/>
              <a:cs typeface="+mn-cs"/>
            </a:rPr>
            <a:t>Dispositifs prosthétiques  </a:t>
          </a:r>
        </a:p>
        <a:p>
          <a:r>
            <a:rPr kumimoji="0" lang="fr-FR" sz="1100" b="0" i="1" u="none" strike="noStrike" cap="none" spc="0" normalizeH="0" baseline="0" noProof="0" dirty="0" smtClean="0">
              <a:ln/>
              <a:solidFill>
                <a:schemeClr val="tx2"/>
              </a:solidFill>
              <a:effectLst/>
              <a:uLnTx/>
              <a:uFillTx/>
              <a:latin typeface="Arial"/>
              <a:ea typeface="+mn-ea"/>
              <a:cs typeface="+mn-cs"/>
            </a:rPr>
            <a:t>Marché mondial : 2,9 Mds$ CAGR : 10,1%</a:t>
          </a:r>
          <a:endParaRPr lang="fr-FR" sz="1100" b="0" dirty="0">
            <a:solidFill>
              <a:schemeClr val="tx2"/>
            </a:solidFill>
          </a:endParaRPr>
        </a:p>
      </dgm:t>
    </dgm:pt>
    <dgm:pt modelId="{B6FA24CB-38DA-4152-9470-D966832C11A8}" type="parTrans" cxnId="{5E074A94-0066-4C96-AD35-8C4493098EF7}">
      <dgm:prSet/>
      <dgm:spPr/>
      <dgm:t>
        <a:bodyPr/>
        <a:lstStyle/>
        <a:p>
          <a:endParaRPr lang="fr-FR" sz="3200"/>
        </a:p>
      </dgm:t>
    </dgm:pt>
    <dgm:pt modelId="{AEBB4098-C03B-4AB0-AB78-486DF1D7E1DE}" type="sibTrans" cxnId="{5E074A94-0066-4C96-AD35-8C4493098EF7}">
      <dgm:prSet/>
      <dgm:spPr/>
      <dgm:t>
        <a:bodyPr/>
        <a:lstStyle/>
        <a:p>
          <a:endParaRPr lang="fr-FR" sz="3200"/>
        </a:p>
      </dgm:t>
    </dgm:pt>
    <dgm:pt modelId="{C9E35B68-6C5D-4A24-834C-EBE148353935}" type="pres">
      <dgm:prSet presAssocID="{B6390B2C-4B41-4AEF-AE69-1EB370DBE329}" presName="hierChild1" presStyleCnt="0">
        <dgm:presLayoutVars>
          <dgm:orgChart val="1"/>
          <dgm:chPref val="1"/>
          <dgm:dir/>
          <dgm:animOne val="branch"/>
          <dgm:animLvl val="lvl"/>
          <dgm:resizeHandles/>
        </dgm:presLayoutVars>
      </dgm:prSet>
      <dgm:spPr/>
      <dgm:t>
        <a:bodyPr/>
        <a:lstStyle/>
        <a:p>
          <a:endParaRPr lang="fr-FR"/>
        </a:p>
      </dgm:t>
    </dgm:pt>
    <dgm:pt modelId="{FC08CEAB-D4FA-4BB0-AFA8-92B08C1A699F}" type="pres">
      <dgm:prSet presAssocID="{5744189F-59F3-44DD-87B0-5AB08AA58DFD}" presName="hierRoot1" presStyleCnt="0">
        <dgm:presLayoutVars>
          <dgm:hierBranch val="init"/>
        </dgm:presLayoutVars>
      </dgm:prSet>
      <dgm:spPr/>
    </dgm:pt>
    <dgm:pt modelId="{9CC21AA2-D5BB-49AE-AEAC-9B7B8652BD3B}" type="pres">
      <dgm:prSet presAssocID="{5744189F-59F3-44DD-87B0-5AB08AA58DFD}" presName="rootComposite1" presStyleCnt="0"/>
      <dgm:spPr/>
    </dgm:pt>
    <dgm:pt modelId="{73D8082A-3969-4846-9B59-2511CE53B128}" type="pres">
      <dgm:prSet presAssocID="{5744189F-59F3-44DD-87B0-5AB08AA58DFD}" presName="rootText1" presStyleLbl="node0" presStyleIdx="0" presStyleCnt="1" custScaleX="318246" custScaleY="159411">
        <dgm:presLayoutVars>
          <dgm:chPref val="3"/>
        </dgm:presLayoutVars>
      </dgm:prSet>
      <dgm:spPr/>
      <dgm:t>
        <a:bodyPr/>
        <a:lstStyle/>
        <a:p>
          <a:endParaRPr lang="fr-FR"/>
        </a:p>
      </dgm:t>
    </dgm:pt>
    <dgm:pt modelId="{2131737A-DDBA-4816-B1D6-7C631B4C5053}" type="pres">
      <dgm:prSet presAssocID="{5744189F-59F3-44DD-87B0-5AB08AA58DFD}" presName="rootConnector1" presStyleLbl="node1" presStyleIdx="0" presStyleCnt="0"/>
      <dgm:spPr/>
      <dgm:t>
        <a:bodyPr/>
        <a:lstStyle/>
        <a:p>
          <a:endParaRPr lang="fr-FR"/>
        </a:p>
      </dgm:t>
    </dgm:pt>
    <dgm:pt modelId="{AAAC310F-DF5E-44A6-B538-4EEB514716FD}" type="pres">
      <dgm:prSet presAssocID="{5744189F-59F3-44DD-87B0-5AB08AA58DFD}" presName="hierChild2" presStyleCnt="0"/>
      <dgm:spPr/>
    </dgm:pt>
    <dgm:pt modelId="{D8201E38-C02E-4B2D-87C4-24009FDD5709}" type="pres">
      <dgm:prSet presAssocID="{EA45B31A-0517-46A9-BC3A-F60432617475}" presName="Name37" presStyleLbl="parChTrans1D2" presStyleIdx="0" presStyleCnt="3"/>
      <dgm:spPr/>
      <dgm:t>
        <a:bodyPr/>
        <a:lstStyle/>
        <a:p>
          <a:endParaRPr lang="fr-FR"/>
        </a:p>
      </dgm:t>
    </dgm:pt>
    <dgm:pt modelId="{18918BE6-2844-43F7-BA9C-B8AA12669920}" type="pres">
      <dgm:prSet presAssocID="{5D4690C7-B8A6-4F4A-A2F2-D4A840E0465B}" presName="hierRoot2" presStyleCnt="0">
        <dgm:presLayoutVars>
          <dgm:hierBranch val="init"/>
        </dgm:presLayoutVars>
      </dgm:prSet>
      <dgm:spPr/>
    </dgm:pt>
    <dgm:pt modelId="{7005EBF9-F635-4FE5-A7F7-25F1E6C64ECF}" type="pres">
      <dgm:prSet presAssocID="{5D4690C7-B8A6-4F4A-A2F2-D4A840E0465B}" presName="rootComposite" presStyleCnt="0"/>
      <dgm:spPr/>
    </dgm:pt>
    <dgm:pt modelId="{AC679B7A-FD0D-4291-8E38-635D4B16A2E8}" type="pres">
      <dgm:prSet presAssocID="{5D4690C7-B8A6-4F4A-A2F2-D4A840E0465B}" presName="rootText" presStyleLbl="node2" presStyleIdx="0" presStyleCnt="3" custScaleX="210641" custScaleY="160771" custLinFactNeighborX="35">
        <dgm:presLayoutVars>
          <dgm:chPref val="3"/>
        </dgm:presLayoutVars>
      </dgm:prSet>
      <dgm:spPr/>
      <dgm:t>
        <a:bodyPr/>
        <a:lstStyle/>
        <a:p>
          <a:endParaRPr lang="fr-FR"/>
        </a:p>
      </dgm:t>
    </dgm:pt>
    <dgm:pt modelId="{2C525390-CE7F-406F-9CFB-05E8C2E579D6}" type="pres">
      <dgm:prSet presAssocID="{5D4690C7-B8A6-4F4A-A2F2-D4A840E0465B}" presName="rootConnector" presStyleLbl="node2" presStyleIdx="0" presStyleCnt="3"/>
      <dgm:spPr/>
      <dgm:t>
        <a:bodyPr/>
        <a:lstStyle/>
        <a:p>
          <a:endParaRPr lang="fr-FR"/>
        </a:p>
      </dgm:t>
    </dgm:pt>
    <dgm:pt modelId="{016B21AD-A39F-4DDF-ACA2-545D3BBB9271}" type="pres">
      <dgm:prSet presAssocID="{5D4690C7-B8A6-4F4A-A2F2-D4A840E0465B}" presName="hierChild4" presStyleCnt="0"/>
      <dgm:spPr/>
    </dgm:pt>
    <dgm:pt modelId="{FCEDADC7-F64C-414B-8BAE-6FBC2F978B6E}" type="pres">
      <dgm:prSet presAssocID="{98CCBE24-7869-445E-8437-2442B91128C2}" presName="Name37" presStyleLbl="parChTrans1D3" presStyleIdx="0" presStyleCnt="4"/>
      <dgm:spPr/>
      <dgm:t>
        <a:bodyPr/>
        <a:lstStyle/>
        <a:p>
          <a:endParaRPr lang="fr-FR"/>
        </a:p>
      </dgm:t>
    </dgm:pt>
    <dgm:pt modelId="{51D19329-E5A4-4521-9AC1-D400C41E3B86}" type="pres">
      <dgm:prSet presAssocID="{56CAB011-FFD8-4B4D-862F-6239DAA6723A}" presName="hierRoot2" presStyleCnt="0">
        <dgm:presLayoutVars>
          <dgm:hierBranch val="init"/>
        </dgm:presLayoutVars>
      </dgm:prSet>
      <dgm:spPr/>
    </dgm:pt>
    <dgm:pt modelId="{3F74C5A5-34FC-475C-9258-0F01805E90C1}" type="pres">
      <dgm:prSet presAssocID="{56CAB011-FFD8-4B4D-862F-6239DAA6723A}" presName="rootComposite" presStyleCnt="0"/>
      <dgm:spPr/>
    </dgm:pt>
    <dgm:pt modelId="{56B5C61A-FB14-417B-8B08-3CFE4F3B7ACB}" type="pres">
      <dgm:prSet presAssocID="{56CAB011-FFD8-4B4D-862F-6239DAA6723A}" presName="rootText" presStyleLbl="node3" presStyleIdx="0" presStyleCnt="4" custScaleX="158888" custScaleY="106002" custLinFactNeighborY="-15219">
        <dgm:presLayoutVars>
          <dgm:chPref val="3"/>
        </dgm:presLayoutVars>
      </dgm:prSet>
      <dgm:spPr/>
      <dgm:t>
        <a:bodyPr/>
        <a:lstStyle/>
        <a:p>
          <a:endParaRPr lang="fr-FR"/>
        </a:p>
      </dgm:t>
    </dgm:pt>
    <dgm:pt modelId="{DB823BF9-4BB9-4622-9506-0FBEF0D3CDAD}" type="pres">
      <dgm:prSet presAssocID="{56CAB011-FFD8-4B4D-862F-6239DAA6723A}" presName="rootConnector" presStyleLbl="node3" presStyleIdx="0" presStyleCnt="4"/>
      <dgm:spPr/>
      <dgm:t>
        <a:bodyPr/>
        <a:lstStyle/>
        <a:p>
          <a:endParaRPr lang="fr-FR"/>
        </a:p>
      </dgm:t>
    </dgm:pt>
    <dgm:pt modelId="{2DF8E58F-CB6D-4D04-8F17-2BD0020474AE}" type="pres">
      <dgm:prSet presAssocID="{56CAB011-FFD8-4B4D-862F-6239DAA6723A}" presName="hierChild4" presStyleCnt="0"/>
      <dgm:spPr/>
    </dgm:pt>
    <dgm:pt modelId="{E63AAF25-FD05-432F-995F-8A1A99ED71D0}" type="pres">
      <dgm:prSet presAssocID="{56CAB011-FFD8-4B4D-862F-6239DAA6723A}" presName="hierChild5" presStyleCnt="0"/>
      <dgm:spPr/>
    </dgm:pt>
    <dgm:pt modelId="{9B2291E8-007F-45B6-AC15-5BF9068217DA}" type="pres">
      <dgm:prSet presAssocID="{5D4690C7-B8A6-4F4A-A2F2-D4A840E0465B}" presName="hierChild5" presStyleCnt="0"/>
      <dgm:spPr/>
    </dgm:pt>
    <dgm:pt modelId="{DA3AF72B-2C9E-49E9-BF27-94C3CDDD7C8D}" type="pres">
      <dgm:prSet presAssocID="{070D39EB-BFD2-4CCE-AD4D-D7FA4F53BEED}" presName="Name37" presStyleLbl="parChTrans1D2" presStyleIdx="1" presStyleCnt="3"/>
      <dgm:spPr/>
      <dgm:t>
        <a:bodyPr/>
        <a:lstStyle/>
        <a:p>
          <a:endParaRPr lang="fr-FR"/>
        </a:p>
      </dgm:t>
    </dgm:pt>
    <dgm:pt modelId="{A2A8EB0C-135F-4B47-8727-55CFBCC8D7DA}" type="pres">
      <dgm:prSet presAssocID="{8529CD6A-DC1D-4369-89CD-C93E282FA886}" presName="hierRoot2" presStyleCnt="0">
        <dgm:presLayoutVars>
          <dgm:hierBranch val="init"/>
        </dgm:presLayoutVars>
      </dgm:prSet>
      <dgm:spPr/>
    </dgm:pt>
    <dgm:pt modelId="{970DB341-237C-4470-8397-7C076AC1A6B2}" type="pres">
      <dgm:prSet presAssocID="{8529CD6A-DC1D-4369-89CD-C93E282FA886}" presName="rootComposite" presStyleCnt="0"/>
      <dgm:spPr/>
    </dgm:pt>
    <dgm:pt modelId="{EE348EBB-2DC8-4376-A60C-3FC6A269E952}" type="pres">
      <dgm:prSet presAssocID="{8529CD6A-DC1D-4369-89CD-C93E282FA886}" presName="rootText" presStyleLbl="node2" presStyleIdx="1" presStyleCnt="3" custScaleX="208433" custScaleY="160293" custLinFactNeighborX="-396">
        <dgm:presLayoutVars>
          <dgm:chPref val="3"/>
        </dgm:presLayoutVars>
      </dgm:prSet>
      <dgm:spPr/>
      <dgm:t>
        <a:bodyPr/>
        <a:lstStyle/>
        <a:p>
          <a:endParaRPr lang="fr-FR"/>
        </a:p>
      </dgm:t>
    </dgm:pt>
    <dgm:pt modelId="{E5DC642C-1718-4A2D-926E-E073855D84B6}" type="pres">
      <dgm:prSet presAssocID="{8529CD6A-DC1D-4369-89CD-C93E282FA886}" presName="rootConnector" presStyleLbl="node2" presStyleIdx="1" presStyleCnt="3"/>
      <dgm:spPr/>
      <dgm:t>
        <a:bodyPr/>
        <a:lstStyle/>
        <a:p>
          <a:endParaRPr lang="fr-FR"/>
        </a:p>
      </dgm:t>
    </dgm:pt>
    <dgm:pt modelId="{132EF1E9-D4A8-420E-9D46-F912C3A92CF7}" type="pres">
      <dgm:prSet presAssocID="{8529CD6A-DC1D-4369-89CD-C93E282FA886}" presName="hierChild4" presStyleCnt="0"/>
      <dgm:spPr/>
    </dgm:pt>
    <dgm:pt modelId="{C1F2D560-ADBD-49A9-9D35-6902BA019C61}" type="pres">
      <dgm:prSet presAssocID="{7F0C43DB-B9C6-4FB9-BFA9-58E150DD7C49}" presName="Name37" presStyleLbl="parChTrans1D3" presStyleIdx="1" presStyleCnt="4"/>
      <dgm:spPr/>
      <dgm:t>
        <a:bodyPr/>
        <a:lstStyle/>
        <a:p>
          <a:endParaRPr lang="fr-FR"/>
        </a:p>
      </dgm:t>
    </dgm:pt>
    <dgm:pt modelId="{6AB3500C-0874-46D3-8EBC-3D5B00615F7A}" type="pres">
      <dgm:prSet presAssocID="{0B175829-7FEC-4255-92CF-1F63D48CEA1D}" presName="hierRoot2" presStyleCnt="0">
        <dgm:presLayoutVars>
          <dgm:hierBranch val="init"/>
        </dgm:presLayoutVars>
      </dgm:prSet>
      <dgm:spPr/>
    </dgm:pt>
    <dgm:pt modelId="{3818E29B-A522-41CF-ADA0-AF474A29F030}" type="pres">
      <dgm:prSet presAssocID="{0B175829-7FEC-4255-92CF-1F63D48CEA1D}" presName="rootComposite" presStyleCnt="0"/>
      <dgm:spPr/>
    </dgm:pt>
    <dgm:pt modelId="{8AFDE0E5-44A6-4F04-B987-1C0803DDC2BA}" type="pres">
      <dgm:prSet presAssocID="{0B175829-7FEC-4255-92CF-1F63D48CEA1D}" presName="rootText" presStyleLbl="node3" presStyleIdx="1" presStyleCnt="4" custScaleX="149208" custScaleY="110847" custLinFactNeighborY="-13528">
        <dgm:presLayoutVars>
          <dgm:chPref val="3"/>
        </dgm:presLayoutVars>
      </dgm:prSet>
      <dgm:spPr/>
      <dgm:t>
        <a:bodyPr/>
        <a:lstStyle/>
        <a:p>
          <a:endParaRPr lang="fr-FR"/>
        </a:p>
      </dgm:t>
    </dgm:pt>
    <dgm:pt modelId="{CCC9DEAF-C50F-492F-8507-D062BF64B6F4}" type="pres">
      <dgm:prSet presAssocID="{0B175829-7FEC-4255-92CF-1F63D48CEA1D}" presName="rootConnector" presStyleLbl="node3" presStyleIdx="1" presStyleCnt="4"/>
      <dgm:spPr/>
      <dgm:t>
        <a:bodyPr/>
        <a:lstStyle/>
        <a:p>
          <a:endParaRPr lang="fr-FR"/>
        </a:p>
      </dgm:t>
    </dgm:pt>
    <dgm:pt modelId="{7C8903B2-7683-4DEA-81DF-D3AA5724FEA6}" type="pres">
      <dgm:prSet presAssocID="{0B175829-7FEC-4255-92CF-1F63D48CEA1D}" presName="hierChild4" presStyleCnt="0"/>
      <dgm:spPr/>
    </dgm:pt>
    <dgm:pt modelId="{D83115F0-B052-4508-BBA1-81C6AED36A2A}" type="pres">
      <dgm:prSet presAssocID="{0B175829-7FEC-4255-92CF-1F63D48CEA1D}" presName="hierChild5" presStyleCnt="0"/>
      <dgm:spPr/>
    </dgm:pt>
    <dgm:pt modelId="{D6F278E8-5EC4-4A4D-925F-16A96FE74F0F}" type="pres">
      <dgm:prSet presAssocID="{B587026A-74DE-4CF0-A275-962979A172A9}" presName="Name37" presStyleLbl="parChTrans1D3" presStyleIdx="2" presStyleCnt="4"/>
      <dgm:spPr/>
      <dgm:t>
        <a:bodyPr/>
        <a:lstStyle/>
        <a:p>
          <a:endParaRPr lang="fr-FR"/>
        </a:p>
      </dgm:t>
    </dgm:pt>
    <dgm:pt modelId="{B1C05402-3FC6-4AAB-815D-CB8175C13CF0}" type="pres">
      <dgm:prSet presAssocID="{F84470A0-7C57-49DD-98CE-9AFE6CECCCD1}" presName="hierRoot2" presStyleCnt="0">
        <dgm:presLayoutVars>
          <dgm:hierBranch val="init"/>
        </dgm:presLayoutVars>
      </dgm:prSet>
      <dgm:spPr/>
    </dgm:pt>
    <dgm:pt modelId="{4998FDD6-B2F6-4328-85B1-5CC2BACAB5A9}" type="pres">
      <dgm:prSet presAssocID="{F84470A0-7C57-49DD-98CE-9AFE6CECCCD1}" presName="rootComposite" presStyleCnt="0"/>
      <dgm:spPr/>
    </dgm:pt>
    <dgm:pt modelId="{6B5C564C-0BEE-4A4A-A486-09424ADD4580}" type="pres">
      <dgm:prSet presAssocID="{F84470A0-7C57-49DD-98CE-9AFE6CECCCD1}" presName="rootText" presStyleLbl="node3" presStyleIdx="2" presStyleCnt="4" custScaleX="149344" custScaleY="99562" custLinFactNeighborY="-28747">
        <dgm:presLayoutVars>
          <dgm:chPref val="3"/>
        </dgm:presLayoutVars>
      </dgm:prSet>
      <dgm:spPr/>
      <dgm:t>
        <a:bodyPr/>
        <a:lstStyle/>
        <a:p>
          <a:endParaRPr lang="fr-FR"/>
        </a:p>
      </dgm:t>
    </dgm:pt>
    <dgm:pt modelId="{4C8FC315-0A2F-424C-B6F9-9A116217DD06}" type="pres">
      <dgm:prSet presAssocID="{F84470A0-7C57-49DD-98CE-9AFE6CECCCD1}" presName="rootConnector" presStyleLbl="node3" presStyleIdx="2" presStyleCnt="4"/>
      <dgm:spPr/>
      <dgm:t>
        <a:bodyPr/>
        <a:lstStyle/>
        <a:p>
          <a:endParaRPr lang="fr-FR"/>
        </a:p>
      </dgm:t>
    </dgm:pt>
    <dgm:pt modelId="{2120ED3F-A6BF-4C71-8318-900C070BEBE7}" type="pres">
      <dgm:prSet presAssocID="{F84470A0-7C57-49DD-98CE-9AFE6CECCCD1}" presName="hierChild4" presStyleCnt="0"/>
      <dgm:spPr/>
    </dgm:pt>
    <dgm:pt modelId="{8AD870CF-8FCD-45F2-91D1-956C0F24CFB3}" type="pres">
      <dgm:prSet presAssocID="{F84470A0-7C57-49DD-98CE-9AFE6CECCCD1}" presName="hierChild5" presStyleCnt="0"/>
      <dgm:spPr/>
    </dgm:pt>
    <dgm:pt modelId="{CF2EB379-E738-404B-A0F7-CBE9DBAC7B2C}" type="pres">
      <dgm:prSet presAssocID="{B6FA24CB-38DA-4152-9470-D966832C11A8}" presName="Name37" presStyleLbl="parChTrans1D3" presStyleIdx="3" presStyleCnt="4"/>
      <dgm:spPr/>
      <dgm:t>
        <a:bodyPr/>
        <a:lstStyle/>
        <a:p>
          <a:endParaRPr lang="fr-FR"/>
        </a:p>
      </dgm:t>
    </dgm:pt>
    <dgm:pt modelId="{50CB6C47-D429-4BBC-9A28-CEBC3C4C9F11}" type="pres">
      <dgm:prSet presAssocID="{ADDF5A18-749B-41FF-A6AF-D870F3875C10}" presName="hierRoot2" presStyleCnt="0">
        <dgm:presLayoutVars>
          <dgm:hierBranch val="init"/>
        </dgm:presLayoutVars>
      </dgm:prSet>
      <dgm:spPr/>
    </dgm:pt>
    <dgm:pt modelId="{D432D2E0-1A8E-4AB7-9DEB-87C692D9B96A}" type="pres">
      <dgm:prSet presAssocID="{ADDF5A18-749B-41FF-A6AF-D870F3875C10}" presName="rootComposite" presStyleCnt="0"/>
      <dgm:spPr/>
    </dgm:pt>
    <dgm:pt modelId="{DED2B44C-61A5-478F-884F-767905EFCFB1}" type="pres">
      <dgm:prSet presAssocID="{ADDF5A18-749B-41FF-A6AF-D870F3875C10}" presName="rootText" presStyleLbl="node3" presStyleIdx="3" presStyleCnt="4" custScaleX="149345" custScaleY="92925" custLinFactNeighborY="-42275">
        <dgm:presLayoutVars>
          <dgm:chPref val="3"/>
        </dgm:presLayoutVars>
      </dgm:prSet>
      <dgm:spPr/>
      <dgm:t>
        <a:bodyPr/>
        <a:lstStyle/>
        <a:p>
          <a:endParaRPr lang="fr-FR"/>
        </a:p>
      </dgm:t>
    </dgm:pt>
    <dgm:pt modelId="{B9788ABE-7DFC-4094-8E0E-E0836D89BE08}" type="pres">
      <dgm:prSet presAssocID="{ADDF5A18-749B-41FF-A6AF-D870F3875C10}" presName="rootConnector" presStyleLbl="node3" presStyleIdx="3" presStyleCnt="4"/>
      <dgm:spPr/>
      <dgm:t>
        <a:bodyPr/>
        <a:lstStyle/>
        <a:p>
          <a:endParaRPr lang="fr-FR"/>
        </a:p>
      </dgm:t>
    </dgm:pt>
    <dgm:pt modelId="{5D787019-58AE-49B2-8041-01DAA4ECE763}" type="pres">
      <dgm:prSet presAssocID="{ADDF5A18-749B-41FF-A6AF-D870F3875C10}" presName="hierChild4" presStyleCnt="0"/>
      <dgm:spPr/>
    </dgm:pt>
    <dgm:pt modelId="{04F0421D-479E-4DBD-AC36-C5409A0070CF}" type="pres">
      <dgm:prSet presAssocID="{ADDF5A18-749B-41FF-A6AF-D870F3875C10}" presName="hierChild5" presStyleCnt="0"/>
      <dgm:spPr/>
    </dgm:pt>
    <dgm:pt modelId="{A70278C8-E202-420A-BC7E-AFF0DC5B5983}" type="pres">
      <dgm:prSet presAssocID="{8529CD6A-DC1D-4369-89CD-C93E282FA886}" presName="hierChild5" presStyleCnt="0"/>
      <dgm:spPr/>
    </dgm:pt>
    <dgm:pt modelId="{D5EA39D0-E075-4567-99E9-EB48C576522B}" type="pres">
      <dgm:prSet presAssocID="{4DA76F53-2578-4A3D-9C4B-FCD47983EA11}" presName="Name37" presStyleLbl="parChTrans1D2" presStyleIdx="2" presStyleCnt="3"/>
      <dgm:spPr/>
      <dgm:t>
        <a:bodyPr/>
        <a:lstStyle/>
        <a:p>
          <a:endParaRPr lang="fr-FR"/>
        </a:p>
      </dgm:t>
    </dgm:pt>
    <dgm:pt modelId="{CE4F5174-593E-422A-8902-00DD0F5387F9}" type="pres">
      <dgm:prSet presAssocID="{CB60AA36-4D01-4D04-B5B1-4D5C8D80E837}" presName="hierRoot2" presStyleCnt="0">
        <dgm:presLayoutVars>
          <dgm:hierBranch val="init"/>
        </dgm:presLayoutVars>
      </dgm:prSet>
      <dgm:spPr/>
    </dgm:pt>
    <dgm:pt modelId="{FA987578-078F-4A7C-B53B-CA23D3DCD133}" type="pres">
      <dgm:prSet presAssocID="{CB60AA36-4D01-4D04-B5B1-4D5C8D80E837}" presName="rootComposite" presStyleCnt="0"/>
      <dgm:spPr/>
    </dgm:pt>
    <dgm:pt modelId="{8742A2F3-C851-456B-B2B9-EE6525A0E60D}" type="pres">
      <dgm:prSet presAssocID="{CB60AA36-4D01-4D04-B5B1-4D5C8D80E837}" presName="rootText" presStyleLbl="node2" presStyleIdx="2" presStyleCnt="3" custScaleX="185409" custScaleY="159191" custLinFactNeighborX="-3268" custLinFactNeighborY="0">
        <dgm:presLayoutVars>
          <dgm:chPref val="3"/>
        </dgm:presLayoutVars>
      </dgm:prSet>
      <dgm:spPr/>
      <dgm:t>
        <a:bodyPr/>
        <a:lstStyle/>
        <a:p>
          <a:endParaRPr lang="fr-FR"/>
        </a:p>
      </dgm:t>
    </dgm:pt>
    <dgm:pt modelId="{9C4C13AA-011C-4F2D-830E-4CEF286B7B5E}" type="pres">
      <dgm:prSet presAssocID="{CB60AA36-4D01-4D04-B5B1-4D5C8D80E837}" presName="rootConnector" presStyleLbl="node2" presStyleIdx="2" presStyleCnt="3"/>
      <dgm:spPr/>
      <dgm:t>
        <a:bodyPr/>
        <a:lstStyle/>
        <a:p>
          <a:endParaRPr lang="fr-FR"/>
        </a:p>
      </dgm:t>
    </dgm:pt>
    <dgm:pt modelId="{4CB8A91B-E8E1-4313-8B99-FCB13585E1E8}" type="pres">
      <dgm:prSet presAssocID="{CB60AA36-4D01-4D04-B5B1-4D5C8D80E837}" presName="hierChild4" presStyleCnt="0"/>
      <dgm:spPr/>
    </dgm:pt>
    <dgm:pt modelId="{B68D1910-7999-47D0-BDE7-7EE319F28642}" type="pres">
      <dgm:prSet presAssocID="{CB60AA36-4D01-4D04-B5B1-4D5C8D80E837}" presName="hierChild5" presStyleCnt="0"/>
      <dgm:spPr/>
    </dgm:pt>
    <dgm:pt modelId="{C1D4DD68-E948-48D7-B131-16766854CE44}" type="pres">
      <dgm:prSet presAssocID="{5744189F-59F3-44DD-87B0-5AB08AA58DFD}" presName="hierChild3" presStyleCnt="0"/>
      <dgm:spPr/>
    </dgm:pt>
  </dgm:ptLst>
  <dgm:cxnLst>
    <dgm:cxn modelId="{755F5AEF-3167-40C7-BBA6-9686C5C00641}" srcId="{5D4690C7-B8A6-4F4A-A2F2-D4A840E0465B}" destId="{56CAB011-FFD8-4B4D-862F-6239DAA6723A}" srcOrd="0" destOrd="0" parTransId="{98CCBE24-7869-445E-8437-2442B91128C2}" sibTransId="{DFAE1469-0E58-4758-9A9D-50473E619C4F}"/>
    <dgm:cxn modelId="{6570BD2B-9463-406B-BD23-4C9792FAA732}" type="presOf" srcId="{7F0C43DB-B9C6-4FB9-BFA9-58E150DD7C49}" destId="{C1F2D560-ADBD-49A9-9D35-6902BA019C61}" srcOrd="0" destOrd="0" presId="urn:microsoft.com/office/officeart/2005/8/layout/orgChart1"/>
    <dgm:cxn modelId="{34E2782D-50E1-4829-8891-03C350C94BC4}" type="presOf" srcId="{ADDF5A18-749B-41FF-A6AF-D870F3875C10}" destId="{DED2B44C-61A5-478F-884F-767905EFCFB1}" srcOrd="0" destOrd="0" presId="urn:microsoft.com/office/officeart/2005/8/layout/orgChart1"/>
    <dgm:cxn modelId="{F459E4A0-E273-465E-AF92-40D6820BFA67}" srcId="{8529CD6A-DC1D-4369-89CD-C93E282FA886}" destId="{0B175829-7FEC-4255-92CF-1F63D48CEA1D}" srcOrd="0" destOrd="0" parTransId="{7F0C43DB-B9C6-4FB9-BFA9-58E150DD7C49}" sibTransId="{9AC04B8E-8AA1-4DBC-82EB-607C558A8953}"/>
    <dgm:cxn modelId="{6E5B17DC-8082-49B1-867C-37DAF7DBA63D}" type="presOf" srcId="{98CCBE24-7869-445E-8437-2442B91128C2}" destId="{FCEDADC7-F64C-414B-8BAE-6FBC2F978B6E}" srcOrd="0" destOrd="0" presId="urn:microsoft.com/office/officeart/2005/8/layout/orgChart1"/>
    <dgm:cxn modelId="{E8980ACC-08A5-41D7-9593-34D3BCB6ABFE}" type="presOf" srcId="{070D39EB-BFD2-4CCE-AD4D-D7FA4F53BEED}" destId="{DA3AF72B-2C9E-49E9-BF27-94C3CDDD7C8D}" srcOrd="0" destOrd="0" presId="urn:microsoft.com/office/officeart/2005/8/layout/orgChart1"/>
    <dgm:cxn modelId="{1AA46442-6969-4EC0-ADA4-04D0F33107D5}" type="presOf" srcId="{ADDF5A18-749B-41FF-A6AF-D870F3875C10}" destId="{B9788ABE-7DFC-4094-8E0E-E0836D89BE08}" srcOrd="1" destOrd="0" presId="urn:microsoft.com/office/officeart/2005/8/layout/orgChart1"/>
    <dgm:cxn modelId="{30A9F41C-7524-47DC-92BD-681EE3E9C1CA}" type="presOf" srcId="{EA45B31A-0517-46A9-BC3A-F60432617475}" destId="{D8201E38-C02E-4B2D-87C4-24009FDD5709}" srcOrd="0" destOrd="0" presId="urn:microsoft.com/office/officeart/2005/8/layout/orgChart1"/>
    <dgm:cxn modelId="{B3CCA210-5463-4DB3-9A1B-03B9BA0EED4D}" type="presOf" srcId="{5D4690C7-B8A6-4F4A-A2F2-D4A840E0465B}" destId="{2C525390-CE7F-406F-9CFB-05E8C2E579D6}" srcOrd="1" destOrd="0" presId="urn:microsoft.com/office/officeart/2005/8/layout/orgChart1"/>
    <dgm:cxn modelId="{0841A510-A9E9-46A7-87C3-5676165B5CA2}" type="presOf" srcId="{0B175829-7FEC-4255-92CF-1F63D48CEA1D}" destId="{8AFDE0E5-44A6-4F04-B987-1C0803DDC2BA}" srcOrd="0" destOrd="0" presId="urn:microsoft.com/office/officeart/2005/8/layout/orgChart1"/>
    <dgm:cxn modelId="{183A866A-2944-44DD-A7FE-E4F2AEA8A840}" srcId="{5744189F-59F3-44DD-87B0-5AB08AA58DFD}" destId="{CB60AA36-4D01-4D04-B5B1-4D5C8D80E837}" srcOrd="2" destOrd="0" parTransId="{4DA76F53-2578-4A3D-9C4B-FCD47983EA11}" sibTransId="{D9619FF0-A79A-43A4-91AB-17F698DCA2F2}"/>
    <dgm:cxn modelId="{9F8280BD-D009-45DC-B5B2-43C84BE17A49}" type="presOf" srcId="{5744189F-59F3-44DD-87B0-5AB08AA58DFD}" destId="{2131737A-DDBA-4816-B1D6-7C631B4C5053}" srcOrd="1" destOrd="0" presId="urn:microsoft.com/office/officeart/2005/8/layout/orgChart1"/>
    <dgm:cxn modelId="{AA66C684-2CB7-480C-9103-1B4CDDA01036}" type="presOf" srcId="{56CAB011-FFD8-4B4D-862F-6239DAA6723A}" destId="{DB823BF9-4BB9-4622-9506-0FBEF0D3CDAD}" srcOrd="1" destOrd="0" presId="urn:microsoft.com/office/officeart/2005/8/layout/orgChart1"/>
    <dgm:cxn modelId="{00587710-6B3C-4031-8E8A-1554880DA573}" type="presOf" srcId="{56CAB011-FFD8-4B4D-862F-6239DAA6723A}" destId="{56B5C61A-FB14-417B-8B08-3CFE4F3B7ACB}" srcOrd="0" destOrd="0" presId="urn:microsoft.com/office/officeart/2005/8/layout/orgChart1"/>
    <dgm:cxn modelId="{294FC582-9F88-4B72-8D98-9BA31F6EE6CA}" type="presOf" srcId="{F84470A0-7C57-49DD-98CE-9AFE6CECCCD1}" destId="{4C8FC315-0A2F-424C-B6F9-9A116217DD06}" srcOrd="1" destOrd="0" presId="urn:microsoft.com/office/officeart/2005/8/layout/orgChart1"/>
    <dgm:cxn modelId="{10D3C4D0-3804-4474-8D84-3E68A8D91392}" type="presOf" srcId="{4DA76F53-2578-4A3D-9C4B-FCD47983EA11}" destId="{D5EA39D0-E075-4567-99E9-EB48C576522B}" srcOrd="0" destOrd="0" presId="urn:microsoft.com/office/officeart/2005/8/layout/orgChart1"/>
    <dgm:cxn modelId="{931C07D5-B919-46AB-92F2-54DFDB93BA2F}" srcId="{8529CD6A-DC1D-4369-89CD-C93E282FA886}" destId="{F84470A0-7C57-49DD-98CE-9AFE6CECCCD1}" srcOrd="1" destOrd="0" parTransId="{B587026A-74DE-4CF0-A275-962979A172A9}" sibTransId="{0DF6C0CE-73F5-42B1-B878-D81451E2F653}"/>
    <dgm:cxn modelId="{485AA4BD-6148-4588-957C-82AC0B03C821}" srcId="{5744189F-59F3-44DD-87B0-5AB08AA58DFD}" destId="{8529CD6A-DC1D-4369-89CD-C93E282FA886}" srcOrd="1" destOrd="0" parTransId="{070D39EB-BFD2-4CCE-AD4D-D7FA4F53BEED}" sibTransId="{C1BAD51E-0FE6-4642-ACA0-C84AEB5E0D52}"/>
    <dgm:cxn modelId="{51B7A7BE-0904-4529-A94D-00742072AB29}" type="presOf" srcId="{CB60AA36-4D01-4D04-B5B1-4D5C8D80E837}" destId="{9C4C13AA-011C-4F2D-830E-4CEF286B7B5E}" srcOrd="1" destOrd="0" presId="urn:microsoft.com/office/officeart/2005/8/layout/orgChart1"/>
    <dgm:cxn modelId="{A448667E-1D8F-481D-912F-75392CCD44F6}" type="presOf" srcId="{B6FA24CB-38DA-4152-9470-D966832C11A8}" destId="{CF2EB379-E738-404B-A0F7-CBE9DBAC7B2C}" srcOrd="0" destOrd="0" presId="urn:microsoft.com/office/officeart/2005/8/layout/orgChart1"/>
    <dgm:cxn modelId="{4EFAB646-7C32-4140-9A78-600CC7999049}" type="presOf" srcId="{B6390B2C-4B41-4AEF-AE69-1EB370DBE329}" destId="{C9E35B68-6C5D-4A24-834C-EBE148353935}" srcOrd="0" destOrd="0" presId="urn:microsoft.com/office/officeart/2005/8/layout/orgChart1"/>
    <dgm:cxn modelId="{838FD5AE-8578-4F90-BD82-79EC61B1D65A}" type="presOf" srcId="{5744189F-59F3-44DD-87B0-5AB08AA58DFD}" destId="{73D8082A-3969-4846-9B59-2511CE53B128}" srcOrd="0" destOrd="0" presId="urn:microsoft.com/office/officeart/2005/8/layout/orgChart1"/>
    <dgm:cxn modelId="{20E4E2A3-DDF9-485B-9C4F-66C19E131DC8}" type="presOf" srcId="{8529CD6A-DC1D-4369-89CD-C93E282FA886}" destId="{EE348EBB-2DC8-4376-A60C-3FC6A269E952}" srcOrd="0" destOrd="0" presId="urn:microsoft.com/office/officeart/2005/8/layout/orgChart1"/>
    <dgm:cxn modelId="{9495344D-D9BF-48A6-9BA3-A597B3F0BD7C}" type="presOf" srcId="{0B175829-7FEC-4255-92CF-1F63D48CEA1D}" destId="{CCC9DEAF-C50F-492F-8507-D062BF64B6F4}" srcOrd="1" destOrd="0" presId="urn:microsoft.com/office/officeart/2005/8/layout/orgChart1"/>
    <dgm:cxn modelId="{84AEC975-E53E-41AD-9D2B-B8A382E899D2}" type="presOf" srcId="{F84470A0-7C57-49DD-98CE-9AFE6CECCCD1}" destId="{6B5C564C-0BEE-4A4A-A486-09424ADD4580}" srcOrd="0" destOrd="0" presId="urn:microsoft.com/office/officeart/2005/8/layout/orgChart1"/>
    <dgm:cxn modelId="{5E074A94-0066-4C96-AD35-8C4493098EF7}" srcId="{8529CD6A-DC1D-4369-89CD-C93E282FA886}" destId="{ADDF5A18-749B-41FF-A6AF-D870F3875C10}" srcOrd="2" destOrd="0" parTransId="{B6FA24CB-38DA-4152-9470-D966832C11A8}" sibTransId="{AEBB4098-C03B-4AB0-AB78-486DF1D7E1DE}"/>
    <dgm:cxn modelId="{82D9D330-FF4F-4604-B187-8AE87EE2D11F}" type="presOf" srcId="{5D4690C7-B8A6-4F4A-A2F2-D4A840E0465B}" destId="{AC679B7A-FD0D-4291-8E38-635D4B16A2E8}" srcOrd="0" destOrd="0" presId="urn:microsoft.com/office/officeart/2005/8/layout/orgChart1"/>
    <dgm:cxn modelId="{C891A1FB-835C-4583-A638-92D7D90BA9CC}" srcId="{5744189F-59F3-44DD-87B0-5AB08AA58DFD}" destId="{5D4690C7-B8A6-4F4A-A2F2-D4A840E0465B}" srcOrd="0" destOrd="0" parTransId="{EA45B31A-0517-46A9-BC3A-F60432617475}" sibTransId="{BB711F0A-9BD0-4604-94AD-981528B7B109}"/>
    <dgm:cxn modelId="{4FD7CF5E-3008-4C41-87F2-5DB34D4555B8}" srcId="{B6390B2C-4B41-4AEF-AE69-1EB370DBE329}" destId="{5744189F-59F3-44DD-87B0-5AB08AA58DFD}" srcOrd="0" destOrd="0" parTransId="{DFE80866-396A-47B3-9D63-4A158150DD42}" sibTransId="{AB39385E-477E-4B18-8EE0-3D58A098E0ED}"/>
    <dgm:cxn modelId="{4E011435-9021-4286-B9D3-44CE9F0497FA}" type="presOf" srcId="{CB60AA36-4D01-4D04-B5B1-4D5C8D80E837}" destId="{8742A2F3-C851-456B-B2B9-EE6525A0E60D}" srcOrd="0" destOrd="0" presId="urn:microsoft.com/office/officeart/2005/8/layout/orgChart1"/>
    <dgm:cxn modelId="{DAA03333-36AE-4647-9AED-276248339BEA}" type="presOf" srcId="{B587026A-74DE-4CF0-A275-962979A172A9}" destId="{D6F278E8-5EC4-4A4D-925F-16A96FE74F0F}" srcOrd="0" destOrd="0" presId="urn:microsoft.com/office/officeart/2005/8/layout/orgChart1"/>
    <dgm:cxn modelId="{DD539FAD-2FE2-4381-9098-5068CD89AA46}" type="presOf" srcId="{8529CD6A-DC1D-4369-89CD-C93E282FA886}" destId="{E5DC642C-1718-4A2D-926E-E073855D84B6}" srcOrd="1" destOrd="0" presId="urn:microsoft.com/office/officeart/2005/8/layout/orgChart1"/>
    <dgm:cxn modelId="{E4F779DF-5A65-4D08-BEA2-168EF049EEF3}" type="presParOf" srcId="{C9E35B68-6C5D-4A24-834C-EBE148353935}" destId="{FC08CEAB-D4FA-4BB0-AFA8-92B08C1A699F}" srcOrd="0" destOrd="0" presId="urn:microsoft.com/office/officeart/2005/8/layout/orgChart1"/>
    <dgm:cxn modelId="{7E8A181D-F16A-4D75-85EB-00A6E1A87D70}" type="presParOf" srcId="{FC08CEAB-D4FA-4BB0-AFA8-92B08C1A699F}" destId="{9CC21AA2-D5BB-49AE-AEAC-9B7B8652BD3B}" srcOrd="0" destOrd="0" presId="urn:microsoft.com/office/officeart/2005/8/layout/orgChart1"/>
    <dgm:cxn modelId="{210C6FA3-1D6E-40DE-A5D4-3529F9EDB010}" type="presParOf" srcId="{9CC21AA2-D5BB-49AE-AEAC-9B7B8652BD3B}" destId="{73D8082A-3969-4846-9B59-2511CE53B128}" srcOrd="0" destOrd="0" presId="urn:microsoft.com/office/officeart/2005/8/layout/orgChart1"/>
    <dgm:cxn modelId="{B78AF628-1532-40B7-9418-589C0B76E0D3}" type="presParOf" srcId="{9CC21AA2-D5BB-49AE-AEAC-9B7B8652BD3B}" destId="{2131737A-DDBA-4816-B1D6-7C631B4C5053}" srcOrd="1" destOrd="0" presId="urn:microsoft.com/office/officeart/2005/8/layout/orgChart1"/>
    <dgm:cxn modelId="{7C28B8CF-378A-49BE-9509-F5885615B261}" type="presParOf" srcId="{FC08CEAB-D4FA-4BB0-AFA8-92B08C1A699F}" destId="{AAAC310F-DF5E-44A6-B538-4EEB514716FD}" srcOrd="1" destOrd="0" presId="urn:microsoft.com/office/officeart/2005/8/layout/orgChart1"/>
    <dgm:cxn modelId="{A488DF75-0FE9-426F-A8C5-8CDBB1A1F34C}" type="presParOf" srcId="{AAAC310F-DF5E-44A6-B538-4EEB514716FD}" destId="{D8201E38-C02E-4B2D-87C4-24009FDD5709}" srcOrd="0" destOrd="0" presId="urn:microsoft.com/office/officeart/2005/8/layout/orgChart1"/>
    <dgm:cxn modelId="{5FA74B74-8818-46BD-9125-B3EE945EE807}" type="presParOf" srcId="{AAAC310F-DF5E-44A6-B538-4EEB514716FD}" destId="{18918BE6-2844-43F7-BA9C-B8AA12669920}" srcOrd="1" destOrd="0" presId="urn:microsoft.com/office/officeart/2005/8/layout/orgChart1"/>
    <dgm:cxn modelId="{625EEF18-9804-440D-BC75-910BE21D7199}" type="presParOf" srcId="{18918BE6-2844-43F7-BA9C-B8AA12669920}" destId="{7005EBF9-F635-4FE5-A7F7-25F1E6C64ECF}" srcOrd="0" destOrd="0" presId="urn:microsoft.com/office/officeart/2005/8/layout/orgChart1"/>
    <dgm:cxn modelId="{E0035ECA-7236-48BF-9563-500E5BD0CCF9}" type="presParOf" srcId="{7005EBF9-F635-4FE5-A7F7-25F1E6C64ECF}" destId="{AC679B7A-FD0D-4291-8E38-635D4B16A2E8}" srcOrd="0" destOrd="0" presId="urn:microsoft.com/office/officeart/2005/8/layout/orgChart1"/>
    <dgm:cxn modelId="{65D3489E-8A8B-4D9B-97B7-F4A187196FF5}" type="presParOf" srcId="{7005EBF9-F635-4FE5-A7F7-25F1E6C64ECF}" destId="{2C525390-CE7F-406F-9CFB-05E8C2E579D6}" srcOrd="1" destOrd="0" presId="urn:microsoft.com/office/officeart/2005/8/layout/orgChart1"/>
    <dgm:cxn modelId="{1C3B904B-0F6E-4911-80D7-E9549473B93B}" type="presParOf" srcId="{18918BE6-2844-43F7-BA9C-B8AA12669920}" destId="{016B21AD-A39F-4DDF-ACA2-545D3BBB9271}" srcOrd="1" destOrd="0" presId="urn:microsoft.com/office/officeart/2005/8/layout/orgChart1"/>
    <dgm:cxn modelId="{504D0145-A0B7-4C33-A98F-464368ED96BF}" type="presParOf" srcId="{016B21AD-A39F-4DDF-ACA2-545D3BBB9271}" destId="{FCEDADC7-F64C-414B-8BAE-6FBC2F978B6E}" srcOrd="0" destOrd="0" presId="urn:microsoft.com/office/officeart/2005/8/layout/orgChart1"/>
    <dgm:cxn modelId="{268A7543-E8BD-43A0-A7F0-0C49B13192D8}" type="presParOf" srcId="{016B21AD-A39F-4DDF-ACA2-545D3BBB9271}" destId="{51D19329-E5A4-4521-9AC1-D400C41E3B86}" srcOrd="1" destOrd="0" presId="urn:microsoft.com/office/officeart/2005/8/layout/orgChart1"/>
    <dgm:cxn modelId="{4DB80F66-8327-4670-A48C-E7FE6C0647F2}" type="presParOf" srcId="{51D19329-E5A4-4521-9AC1-D400C41E3B86}" destId="{3F74C5A5-34FC-475C-9258-0F01805E90C1}" srcOrd="0" destOrd="0" presId="urn:microsoft.com/office/officeart/2005/8/layout/orgChart1"/>
    <dgm:cxn modelId="{CE409BCC-DAC0-4DC3-A051-E6E7AE9BBFB2}" type="presParOf" srcId="{3F74C5A5-34FC-475C-9258-0F01805E90C1}" destId="{56B5C61A-FB14-417B-8B08-3CFE4F3B7ACB}" srcOrd="0" destOrd="0" presId="urn:microsoft.com/office/officeart/2005/8/layout/orgChart1"/>
    <dgm:cxn modelId="{CD7CA797-1779-44A1-B3A4-57E6AC3B9471}" type="presParOf" srcId="{3F74C5A5-34FC-475C-9258-0F01805E90C1}" destId="{DB823BF9-4BB9-4622-9506-0FBEF0D3CDAD}" srcOrd="1" destOrd="0" presId="urn:microsoft.com/office/officeart/2005/8/layout/orgChart1"/>
    <dgm:cxn modelId="{B3E4455F-22B5-48C4-B80F-37FEFE8AAD8A}" type="presParOf" srcId="{51D19329-E5A4-4521-9AC1-D400C41E3B86}" destId="{2DF8E58F-CB6D-4D04-8F17-2BD0020474AE}" srcOrd="1" destOrd="0" presId="urn:microsoft.com/office/officeart/2005/8/layout/orgChart1"/>
    <dgm:cxn modelId="{518A775B-4BAC-48EE-A838-3FD0FD8639CC}" type="presParOf" srcId="{51D19329-E5A4-4521-9AC1-D400C41E3B86}" destId="{E63AAF25-FD05-432F-995F-8A1A99ED71D0}" srcOrd="2" destOrd="0" presId="urn:microsoft.com/office/officeart/2005/8/layout/orgChart1"/>
    <dgm:cxn modelId="{F3473374-6B67-4209-A5A7-326259153FCE}" type="presParOf" srcId="{18918BE6-2844-43F7-BA9C-B8AA12669920}" destId="{9B2291E8-007F-45B6-AC15-5BF9068217DA}" srcOrd="2" destOrd="0" presId="urn:microsoft.com/office/officeart/2005/8/layout/orgChart1"/>
    <dgm:cxn modelId="{BDE0395C-0D27-4360-ACAC-1D856D7C1C25}" type="presParOf" srcId="{AAAC310F-DF5E-44A6-B538-4EEB514716FD}" destId="{DA3AF72B-2C9E-49E9-BF27-94C3CDDD7C8D}" srcOrd="2" destOrd="0" presId="urn:microsoft.com/office/officeart/2005/8/layout/orgChart1"/>
    <dgm:cxn modelId="{45F04207-1142-442D-8B05-5DEB3D16FB32}" type="presParOf" srcId="{AAAC310F-DF5E-44A6-B538-4EEB514716FD}" destId="{A2A8EB0C-135F-4B47-8727-55CFBCC8D7DA}" srcOrd="3" destOrd="0" presId="urn:microsoft.com/office/officeart/2005/8/layout/orgChart1"/>
    <dgm:cxn modelId="{62AAE94D-7AC7-4F7C-AD45-66EA0B8A9775}" type="presParOf" srcId="{A2A8EB0C-135F-4B47-8727-55CFBCC8D7DA}" destId="{970DB341-237C-4470-8397-7C076AC1A6B2}" srcOrd="0" destOrd="0" presId="urn:microsoft.com/office/officeart/2005/8/layout/orgChart1"/>
    <dgm:cxn modelId="{12F6E84B-61BE-40DE-9322-331EB27B3149}" type="presParOf" srcId="{970DB341-237C-4470-8397-7C076AC1A6B2}" destId="{EE348EBB-2DC8-4376-A60C-3FC6A269E952}" srcOrd="0" destOrd="0" presId="urn:microsoft.com/office/officeart/2005/8/layout/orgChart1"/>
    <dgm:cxn modelId="{79F39F2F-59F3-45E2-987F-8D877C3A788A}" type="presParOf" srcId="{970DB341-237C-4470-8397-7C076AC1A6B2}" destId="{E5DC642C-1718-4A2D-926E-E073855D84B6}" srcOrd="1" destOrd="0" presId="urn:microsoft.com/office/officeart/2005/8/layout/orgChart1"/>
    <dgm:cxn modelId="{68108D25-FE0F-4B23-8A83-00EAACD1EBDC}" type="presParOf" srcId="{A2A8EB0C-135F-4B47-8727-55CFBCC8D7DA}" destId="{132EF1E9-D4A8-420E-9D46-F912C3A92CF7}" srcOrd="1" destOrd="0" presId="urn:microsoft.com/office/officeart/2005/8/layout/orgChart1"/>
    <dgm:cxn modelId="{D7F53E45-6B30-4EB3-AC23-AC0591FE7124}" type="presParOf" srcId="{132EF1E9-D4A8-420E-9D46-F912C3A92CF7}" destId="{C1F2D560-ADBD-49A9-9D35-6902BA019C61}" srcOrd="0" destOrd="0" presId="urn:microsoft.com/office/officeart/2005/8/layout/orgChart1"/>
    <dgm:cxn modelId="{D6FDF136-9EE1-4FCC-9564-77162499AA82}" type="presParOf" srcId="{132EF1E9-D4A8-420E-9D46-F912C3A92CF7}" destId="{6AB3500C-0874-46D3-8EBC-3D5B00615F7A}" srcOrd="1" destOrd="0" presId="urn:microsoft.com/office/officeart/2005/8/layout/orgChart1"/>
    <dgm:cxn modelId="{C0100232-21B1-45FB-AEF0-C873A798455F}" type="presParOf" srcId="{6AB3500C-0874-46D3-8EBC-3D5B00615F7A}" destId="{3818E29B-A522-41CF-ADA0-AF474A29F030}" srcOrd="0" destOrd="0" presId="urn:microsoft.com/office/officeart/2005/8/layout/orgChart1"/>
    <dgm:cxn modelId="{90E73073-8279-4338-9D54-B31461880F79}" type="presParOf" srcId="{3818E29B-A522-41CF-ADA0-AF474A29F030}" destId="{8AFDE0E5-44A6-4F04-B987-1C0803DDC2BA}" srcOrd="0" destOrd="0" presId="urn:microsoft.com/office/officeart/2005/8/layout/orgChart1"/>
    <dgm:cxn modelId="{DD0C1A05-D11E-4772-897D-CF0DF684C68C}" type="presParOf" srcId="{3818E29B-A522-41CF-ADA0-AF474A29F030}" destId="{CCC9DEAF-C50F-492F-8507-D062BF64B6F4}" srcOrd="1" destOrd="0" presId="urn:microsoft.com/office/officeart/2005/8/layout/orgChart1"/>
    <dgm:cxn modelId="{1D60DD44-EB38-4EB5-AFBF-93F097B79CDE}" type="presParOf" srcId="{6AB3500C-0874-46D3-8EBC-3D5B00615F7A}" destId="{7C8903B2-7683-4DEA-81DF-D3AA5724FEA6}" srcOrd="1" destOrd="0" presId="urn:microsoft.com/office/officeart/2005/8/layout/orgChart1"/>
    <dgm:cxn modelId="{037D40DB-AA94-4CA8-93AD-BC9A9A2CC41B}" type="presParOf" srcId="{6AB3500C-0874-46D3-8EBC-3D5B00615F7A}" destId="{D83115F0-B052-4508-BBA1-81C6AED36A2A}" srcOrd="2" destOrd="0" presId="urn:microsoft.com/office/officeart/2005/8/layout/orgChart1"/>
    <dgm:cxn modelId="{4EF80E97-416B-4CFA-8C51-CC1C201A85DE}" type="presParOf" srcId="{132EF1E9-D4A8-420E-9D46-F912C3A92CF7}" destId="{D6F278E8-5EC4-4A4D-925F-16A96FE74F0F}" srcOrd="2" destOrd="0" presId="urn:microsoft.com/office/officeart/2005/8/layout/orgChart1"/>
    <dgm:cxn modelId="{2DBFE28A-19BC-40C6-BA4C-6786CB39AFED}" type="presParOf" srcId="{132EF1E9-D4A8-420E-9D46-F912C3A92CF7}" destId="{B1C05402-3FC6-4AAB-815D-CB8175C13CF0}" srcOrd="3" destOrd="0" presId="urn:microsoft.com/office/officeart/2005/8/layout/orgChart1"/>
    <dgm:cxn modelId="{17FB9490-58BA-4A1E-999A-2A9124910EE4}" type="presParOf" srcId="{B1C05402-3FC6-4AAB-815D-CB8175C13CF0}" destId="{4998FDD6-B2F6-4328-85B1-5CC2BACAB5A9}" srcOrd="0" destOrd="0" presId="urn:microsoft.com/office/officeart/2005/8/layout/orgChart1"/>
    <dgm:cxn modelId="{65B477E9-1C4B-492A-AF84-05C82AAD8B0C}" type="presParOf" srcId="{4998FDD6-B2F6-4328-85B1-5CC2BACAB5A9}" destId="{6B5C564C-0BEE-4A4A-A486-09424ADD4580}" srcOrd="0" destOrd="0" presId="urn:microsoft.com/office/officeart/2005/8/layout/orgChart1"/>
    <dgm:cxn modelId="{9D610C2D-826C-4AE3-A1C8-F8B2C140AB0E}" type="presParOf" srcId="{4998FDD6-B2F6-4328-85B1-5CC2BACAB5A9}" destId="{4C8FC315-0A2F-424C-B6F9-9A116217DD06}" srcOrd="1" destOrd="0" presId="urn:microsoft.com/office/officeart/2005/8/layout/orgChart1"/>
    <dgm:cxn modelId="{B14070F8-75D7-4AC2-AC62-56BCAE156C01}" type="presParOf" srcId="{B1C05402-3FC6-4AAB-815D-CB8175C13CF0}" destId="{2120ED3F-A6BF-4C71-8318-900C070BEBE7}" srcOrd="1" destOrd="0" presId="urn:microsoft.com/office/officeart/2005/8/layout/orgChart1"/>
    <dgm:cxn modelId="{1BD8328E-5014-4D04-89A9-D1541412B868}" type="presParOf" srcId="{B1C05402-3FC6-4AAB-815D-CB8175C13CF0}" destId="{8AD870CF-8FCD-45F2-91D1-956C0F24CFB3}" srcOrd="2" destOrd="0" presId="urn:microsoft.com/office/officeart/2005/8/layout/orgChart1"/>
    <dgm:cxn modelId="{0807B056-F5EC-4BF0-BE3A-9AE0871BA12B}" type="presParOf" srcId="{132EF1E9-D4A8-420E-9D46-F912C3A92CF7}" destId="{CF2EB379-E738-404B-A0F7-CBE9DBAC7B2C}" srcOrd="4" destOrd="0" presId="urn:microsoft.com/office/officeart/2005/8/layout/orgChart1"/>
    <dgm:cxn modelId="{9BF83E93-CB6C-4E63-AD29-132074CAB02E}" type="presParOf" srcId="{132EF1E9-D4A8-420E-9D46-F912C3A92CF7}" destId="{50CB6C47-D429-4BBC-9A28-CEBC3C4C9F11}" srcOrd="5" destOrd="0" presId="urn:microsoft.com/office/officeart/2005/8/layout/orgChart1"/>
    <dgm:cxn modelId="{7B616C91-EF47-43A9-8297-A19DB649890D}" type="presParOf" srcId="{50CB6C47-D429-4BBC-9A28-CEBC3C4C9F11}" destId="{D432D2E0-1A8E-4AB7-9DEB-87C692D9B96A}" srcOrd="0" destOrd="0" presId="urn:microsoft.com/office/officeart/2005/8/layout/orgChart1"/>
    <dgm:cxn modelId="{8910F33C-91F3-4022-AB2F-4217963095BA}" type="presParOf" srcId="{D432D2E0-1A8E-4AB7-9DEB-87C692D9B96A}" destId="{DED2B44C-61A5-478F-884F-767905EFCFB1}" srcOrd="0" destOrd="0" presId="urn:microsoft.com/office/officeart/2005/8/layout/orgChart1"/>
    <dgm:cxn modelId="{52FBEF43-7B43-4064-BD3E-3C01190207F3}" type="presParOf" srcId="{D432D2E0-1A8E-4AB7-9DEB-87C692D9B96A}" destId="{B9788ABE-7DFC-4094-8E0E-E0836D89BE08}" srcOrd="1" destOrd="0" presId="urn:microsoft.com/office/officeart/2005/8/layout/orgChart1"/>
    <dgm:cxn modelId="{41C39D5D-0118-488E-B9E9-E20CA076D9B6}" type="presParOf" srcId="{50CB6C47-D429-4BBC-9A28-CEBC3C4C9F11}" destId="{5D787019-58AE-49B2-8041-01DAA4ECE763}" srcOrd="1" destOrd="0" presId="urn:microsoft.com/office/officeart/2005/8/layout/orgChart1"/>
    <dgm:cxn modelId="{C19A0680-ADB9-414B-9FF2-FAF7E1EF29B8}" type="presParOf" srcId="{50CB6C47-D429-4BBC-9A28-CEBC3C4C9F11}" destId="{04F0421D-479E-4DBD-AC36-C5409A0070CF}" srcOrd="2" destOrd="0" presId="urn:microsoft.com/office/officeart/2005/8/layout/orgChart1"/>
    <dgm:cxn modelId="{A8196FCD-DB35-4310-8A7B-AD5C76DDEC99}" type="presParOf" srcId="{A2A8EB0C-135F-4B47-8727-55CFBCC8D7DA}" destId="{A70278C8-E202-420A-BC7E-AFF0DC5B5983}" srcOrd="2" destOrd="0" presId="urn:microsoft.com/office/officeart/2005/8/layout/orgChart1"/>
    <dgm:cxn modelId="{7E358C29-7950-45D2-8836-BE06CC102D50}" type="presParOf" srcId="{AAAC310F-DF5E-44A6-B538-4EEB514716FD}" destId="{D5EA39D0-E075-4567-99E9-EB48C576522B}" srcOrd="4" destOrd="0" presId="urn:microsoft.com/office/officeart/2005/8/layout/orgChart1"/>
    <dgm:cxn modelId="{24541843-8066-4B98-B532-E158BE1C7B6A}" type="presParOf" srcId="{AAAC310F-DF5E-44A6-B538-4EEB514716FD}" destId="{CE4F5174-593E-422A-8902-00DD0F5387F9}" srcOrd="5" destOrd="0" presId="urn:microsoft.com/office/officeart/2005/8/layout/orgChart1"/>
    <dgm:cxn modelId="{BC5885F2-C907-4842-AA7D-4CC895926BFA}" type="presParOf" srcId="{CE4F5174-593E-422A-8902-00DD0F5387F9}" destId="{FA987578-078F-4A7C-B53B-CA23D3DCD133}" srcOrd="0" destOrd="0" presId="urn:microsoft.com/office/officeart/2005/8/layout/orgChart1"/>
    <dgm:cxn modelId="{F96A8578-65BA-4376-99BC-C45461401B25}" type="presParOf" srcId="{FA987578-078F-4A7C-B53B-CA23D3DCD133}" destId="{8742A2F3-C851-456B-B2B9-EE6525A0E60D}" srcOrd="0" destOrd="0" presId="urn:microsoft.com/office/officeart/2005/8/layout/orgChart1"/>
    <dgm:cxn modelId="{A18774D0-A17A-47DB-A616-22B4D084A12A}" type="presParOf" srcId="{FA987578-078F-4A7C-B53B-CA23D3DCD133}" destId="{9C4C13AA-011C-4F2D-830E-4CEF286B7B5E}" srcOrd="1" destOrd="0" presId="urn:microsoft.com/office/officeart/2005/8/layout/orgChart1"/>
    <dgm:cxn modelId="{330C3925-6E9D-43C4-B0C4-9F42AA1617E1}" type="presParOf" srcId="{CE4F5174-593E-422A-8902-00DD0F5387F9}" destId="{4CB8A91B-E8E1-4313-8B99-FCB13585E1E8}" srcOrd="1" destOrd="0" presId="urn:microsoft.com/office/officeart/2005/8/layout/orgChart1"/>
    <dgm:cxn modelId="{A044C730-1E44-4D11-8C43-3B1684115C1C}" type="presParOf" srcId="{CE4F5174-593E-422A-8902-00DD0F5387F9}" destId="{B68D1910-7999-47D0-BDE7-7EE319F28642}" srcOrd="2" destOrd="0" presId="urn:microsoft.com/office/officeart/2005/8/layout/orgChart1"/>
    <dgm:cxn modelId="{E7E4614E-06AF-4A3F-AADA-B3060A926619}" type="presParOf" srcId="{FC08CEAB-D4FA-4BB0-AFA8-92B08C1A699F}" destId="{C1D4DD68-E948-48D7-B131-16766854CE44}"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390B2C-4B41-4AEF-AE69-1EB370DBE329}" type="doc">
      <dgm:prSet loTypeId="urn:microsoft.com/office/officeart/2005/8/layout/orgChart1" loCatId="hierarchy" qsTypeId="urn:microsoft.com/office/officeart/2005/8/quickstyle/simple4" qsCatId="simple" csTypeId="urn:microsoft.com/office/officeart/2005/8/colors/accent1_5" csCatId="accent1" phldr="1"/>
      <dgm:spPr/>
      <dgm:t>
        <a:bodyPr/>
        <a:lstStyle/>
        <a:p>
          <a:endParaRPr lang="fr-FR"/>
        </a:p>
      </dgm:t>
    </dgm:pt>
    <dgm:pt modelId="{39FE4A76-AF26-4016-B85B-FBDCA7D0453A}">
      <dgm:prSet custT="1"/>
      <dgm:spPr/>
      <dgm:t>
        <a:bodyPr/>
        <a:lstStyle/>
        <a:p>
          <a:r>
            <a:rPr lang="fr-FR" sz="1600" b="1" dirty="0" smtClean="0">
              <a:solidFill>
                <a:srgbClr val="FFFFFF"/>
              </a:solidFill>
            </a:rPr>
            <a:t>DM dit d’équipement </a:t>
          </a:r>
        </a:p>
        <a:p>
          <a:r>
            <a:rPr lang="fr-FR" sz="1400" b="0" i="1" dirty="0" smtClean="0">
              <a:solidFill>
                <a:srgbClr val="FFFFFF"/>
              </a:solidFill>
            </a:rPr>
            <a:t>Marché mondial de l’imagerie médicale            </a:t>
          </a:r>
        </a:p>
        <a:p>
          <a:r>
            <a:rPr lang="fr-FR" sz="1100" b="0" i="1" dirty="0" smtClean="0">
              <a:solidFill>
                <a:schemeClr val="tx2"/>
              </a:solidFill>
            </a:rPr>
            <a:t>60Mds$ en 2019 avec croissance annuelle de 5%</a:t>
          </a:r>
          <a:endParaRPr lang="fr-FR" sz="1100" b="0" dirty="0">
            <a:solidFill>
              <a:schemeClr val="tx2"/>
            </a:solidFill>
          </a:endParaRPr>
        </a:p>
      </dgm:t>
    </dgm:pt>
    <dgm:pt modelId="{DFC2467F-4085-42D3-8F54-B3C149885E4F}" type="parTrans" cxnId="{70D315F0-241B-491F-B045-62E9311FA5F3}">
      <dgm:prSet/>
      <dgm:spPr/>
      <dgm:t>
        <a:bodyPr/>
        <a:lstStyle/>
        <a:p>
          <a:endParaRPr lang="fr-FR"/>
        </a:p>
      </dgm:t>
    </dgm:pt>
    <dgm:pt modelId="{7EF52273-788B-4994-A245-91486550884D}" type="sibTrans" cxnId="{70D315F0-241B-491F-B045-62E9311FA5F3}">
      <dgm:prSet/>
      <dgm:spPr/>
      <dgm:t>
        <a:bodyPr/>
        <a:lstStyle/>
        <a:p>
          <a:endParaRPr lang="fr-FR"/>
        </a:p>
      </dgm:t>
    </dgm:pt>
    <dgm:pt modelId="{089F3B62-ABB0-4F1C-9163-065D84111729}">
      <dgm:prSet custT="1"/>
      <dgm:spPr/>
      <dgm:t>
        <a:bodyPr/>
        <a:lstStyle/>
        <a:p>
          <a:r>
            <a:rPr kumimoji="0" lang="fr-FR" sz="1600" b="1" i="0" u="none" strike="noStrike" cap="none" spc="0" normalizeH="0" baseline="0" noProof="0" dirty="0" smtClean="0">
              <a:ln/>
              <a:solidFill>
                <a:srgbClr val="FFFFFF"/>
              </a:solidFill>
              <a:effectLst/>
              <a:uLnTx/>
              <a:uFillTx/>
              <a:latin typeface="+mj-lt"/>
              <a:ea typeface="+mn-ea"/>
              <a:cs typeface="+mn-cs"/>
            </a:rPr>
            <a:t>Dispositifs d’imagerie </a:t>
          </a:r>
        </a:p>
        <a:p>
          <a:r>
            <a:rPr kumimoji="0" lang="fr-FR" sz="1100" b="0" i="1" u="none" strike="noStrike" cap="none" spc="0" normalizeH="0" baseline="0" noProof="0" dirty="0" smtClean="0">
              <a:ln/>
              <a:solidFill>
                <a:schemeClr val="tx2"/>
              </a:solidFill>
              <a:effectLst/>
              <a:uLnTx/>
              <a:uFillTx/>
              <a:latin typeface="+mj-lt"/>
              <a:ea typeface="+mn-ea"/>
              <a:cs typeface="+mn-cs"/>
            </a:rPr>
            <a:t>Marché mondial de 30Mds$ </a:t>
          </a:r>
          <a:endParaRPr lang="fr-FR" sz="1100" b="0" i="0" dirty="0">
            <a:solidFill>
              <a:schemeClr val="tx2"/>
            </a:solidFill>
            <a:latin typeface="+mj-lt"/>
          </a:endParaRPr>
        </a:p>
      </dgm:t>
    </dgm:pt>
    <dgm:pt modelId="{EA79A17B-3740-4B7C-ADD3-83072E6DB341}" type="parTrans" cxnId="{7C7D997E-CBDC-4B68-80C0-6DDD2D3F82EE}">
      <dgm:prSet/>
      <dgm:spPr/>
      <dgm:t>
        <a:bodyPr/>
        <a:lstStyle/>
        <a:p>
          <a:endParaRPr lang="fr-FR"/>
        </a:p>
      </dgm:t>
    </dgm:pt>
    <dgm:pt modelId="{EBCFDDF7-F528-4287-9AAE-4EEF665A84AA}" type="sibTrans" cxnId="{7C7D997E-CBDC-4B68-80C0-6DDD2D3F82EE}">
      <dgm:prSet/>
      <dgm:spPr/>
      <dgm:t>
        <a:bodyPr/>
        <a:lstStyle/>
        <a:p>
          <a:endParaRPr lang="fr-FR"/>
        </a:p>
      </dgm:t>
    </dgm:pt>
    <dgm:pt modelId="{DDCC4578-C048-43D0-855D-62169C00D717}">
      <dgm:prSet custT="1"/>
      <dgm:spPr/>
      <dgm:t>
        <a:bodyPr/>
        <a:lstStyle/>
        <a:p>
          <a:r>
            <a:rPr lang="fr-FR" sz="1600" b="1" i="0" dirty="0" smtClean="0">
              <a:solidFill>
                <a:srgbClr val="FFFFFF"/>
              </a:solidFill>
              <a:latin typeface="+mj-lt"/>
            </a:rPr>
            <a:t>Informatique médicale </a:t>
          </a:r>
        </a:p>
        <a:p>
          <a:r>
            <a:rPr lang="fr-FR" sz="1100" b="0" i="1" dirty="0" smtClean="0">
              <a:solidFill>
                <a:schemeClr val="tx2"/>
              </a:solidFill>
              <a:latin typeface="+mj-lt"/>
            </a:rPr>
            <a:t>Marché mondial de 5Mds$</a:t>
          </a:r>
          <a:endParaRPr lang="fr-FR" sz="1100" b="0" i="0" dirty="0">
            <a:solidFill>
              <a:schemeClr val="tx2"/>
            </a:solidFill>
            <a:latin typeface="+mj-lt"/>
          </a:endParaRPr>
        </a:p>
      </dgm:t>
    </dgm:pt>
    <dgm:pt modelId="{38FEA3D4-3ACE-4DD2-8A30-A72FF9206D31}" type="parTrans" cxnId="{45154D33-AA2D-4EE3-B0E9-F030600A0FBE}">
      <dgm:prSet/>
      <dgm:spPr/>
      <dgm:t>
        <a:bodyPr/>
        <a:lstStyle/>
        <a:p>
          <a:endParaRPr lang="fr-FR"/>
        </a:p>
      </dgm:t>
    </dgm:pt>
    <dgm:pt modelId="{3DEEBC5A-3D22-4699-A6E3-529A70867671}" type="sibTrans" cxnId="{45154D33-AA2D-4EE3-B0E9-F030600A0FBE}">
      <dgm:prSet/>
      <dgm:spPr/>
      <dgm:t>
        <a:bodyPr/>
        <a:lstStyle/>
        <a:p>
          <a:endParaRPr lang="fr-FR"/>
        </a:p>
      </dgm:t>
    </dgm:pt>
    <dgm:pt modelId="{CB60AA36-4D01-4D04-B5B1-4D5C8D80E837}">
      <dgm:prSet custT="1"/>
      <dgm:spPr>
        <a:solidFill>
          <a:schemeClr val="accent3"/>
        </a:solidFill>
      </dgm:spPr>
      <dgm:t>
        <a:bodyPr/>
        <a:lstStyle/>
        <a:p>
          <a:r>
            <a:rPr kumimoji="0" lang="fr-FR" sz="1600" b="1" i="0" u="none" strike="noStrike" cap="none" spc="0" normalizeH="0" baseline="0" noProof="0" dirty="0" smtClean="0">
              <a:ln/>
              <a:solidFill>
                <a:srgbClr val="FFFFFF"/>
              </a:solidFill>
              <a:effectLst/>
              <a:uLnTx/>
              <a:uFillTx/>
              <a:latin typeface="+mj-lt"/>
              <a:ea typeface="+mn-ea"/>
              <a:cs typeface="+mn-cs"/>
            </a:rPr>
            <a:t>Non inclus </a:t>
          </a:r>
        </a:p>
        <a:p>
          <a:r>
            <a:rPr kumimoji="0" lang="fr-FR" sz="1600" b="1" i="0" u="none" strike="noStrike" cap="none" spc="0" normalizeH="0" baseline="0" noProof="0" dirty="0" smtClean="0">
              <a:ln/>
              <a:solidFill>
                <a:srgbClr val="FFFFFF"/>
              </a:solidFill>
              <a:effectLst/>
              <a:uLnTx/>
              <a:uFillTx/>
              <a:latin typeface="+mj-lt"/>
              <a:ea typeface="+mn-ea"/>
              <a:cs typeface="+mn-cs"/>
            </a:rPr>
            <a:t>dans l’étude</a:t>
          </a:r>
          <a:endParaRPr lang="fr-FR" sz="1600" b="1" i="0" dirty="0">
            <a:solidFill>
              <a:srgbClr val="FFFFFF"/>
            </a:solidFill>
            <a:latin typeface="+mj-lt"/>
          </a:endParaRPr>
        </a:p>
      </dgm:t>
    </dgm:pt>
    <dgm:pt modelId="{D9619FF0-A79A-43A4-91AB-17F698DCA2F2}" type="sibTrans" cxnId="{183A866A-2944-44DD-A7FE-E4F2AEA8A840}">
      <dgm:prSet/>
      <dgm:spPr/>
      <dgm:t>
        <a:bodyPr/>
        <a:lstStyle/>
        <a:p>
          <a:endParaRPr lang="fr-FR" sz="2800">
            <a:solidFill>
              <a:srgbClr val="FFFFFF"/>
            </a:solidFill>
          </a:endParaRPr>
        </a:p>
      </dgm:t>
    </dgm:pt>
    <dgm:pt modelId="{4DA76F53-2578-4A3D-9C4B-FCD47983EA11}" type="parTrans" cxnId="{183A866A-2944-44DD-A7FE-E4F2AEA8A840}">
      <dgm:prSet/>
      <dgm:spPr/>
      <dgm:t>
        <a:bodyPr/>
        <a:lstStyle/>
        <a:p>
          <a:endParaRPr lang="fr-FR" sz="2800">
            <a:solidFill>
              <a:srgbClr val="FFFFFF"/>
            </a:solidFill>
          </a:endParaRPr>
        </a:p>
      </dgm:t>
    </dgm:pt>
    <dgm:pt modelId="{EF06417F-2992-42B4-AFAC-9D05A0B1714E}">
      <dgm:prSet custT="1"/>
      <dgm:spPr/>
      <dgm:t>
        <a:bodyPr/>
        <a:lstStyle/>
        <a:p>
          <a:r>
            <a:rPr lang="fr-FR" sz="1600" b="1" i="0" dirty="0" smtClean="0">
              <a:solidFill>
                <a:srgbClr val="FFFFFF"/>
              </a:solidFill>
              <a:latin typeface="+mj-lt"/>
            </a:rPr>
            <a:t>Outils de ciblage  et guidage dont robotique </a:t>
          </a:r>
        </a:p>
        <a:p>
          <a:r>
            <a:rPr lang="fr-FR" sz="1100" b="0" i="0" dirty="0" smtClean="0">
              <a:solidFill>
                <a:schemeClr val="tx2"/>
              </a:solidFill>
              <a:latin typeface="+mj-lt"/>
            </a:rPr>
            <a:t>Marché mondial de 10Mds$</a:t>
          </a:r>
          <a:endParaRPr lang="fr-FR" sz="1100" b="0" i="0" dirty="0">
            <a:solidFill>
              <a:schemeClr val="tx2"/>
            </a:solidFill>
            <a:latin typeface="+mj-lt"/>
          </a:endParaRPr>
        </a:p>
      </dgm:t>
    </dgm:pt>
    <dgm:pt modelId="{CBE32224-AC99-482E-97FF-8645C0A27DF1}" type="parTrans" cxnId="{11470EE8-92EC-4EBC-A554-FE0276EC0178}">
      <dgm:prSet/>
      <dgm:spPr/>
      <dgm:t>
        <a:bodyPr/>
        <a:lstStyle/>
        <a:p>
          <a:endParaRPr lang="fr-FR"/>
        </a:p>
      </dgm:t>
    </dgm:pt>
    <dgm:pt modelId="{B3B829C5-A401-484C-9F8C-AB778E54CCF7}" type="sibTrans" cxnId="{11470EE8-92EC-4EBC-A554-FE0276EC0178}">
      <dgm:prSet/>
      <dgm:spPr/>
      <dgm:t>
        <a:bodyPr/>
        <a:lstStyle/>
        <a:p>
          <a:endParaRPr lang="fr-FR"/>
        </a:p>
      </dgm:t>
    </dgm:pt>
    <dgm:pt modelId="{E607F36C-1C09-4FBA-B633-56A9B227669D}">
      <dgm:prSet custT="1"/>
      <dgm:spPr/>
      <dgm:t>
        <a:bodyPr/>
        <a:lstStyle/>
        <a:p>
          <a:r>
            <a:rPr lang="fr-FR" sz="1100" b="1" dirty="0" smtClean="0">
              <a:solidFill>
                <a:srgbClr val="FFFFFF"/>
              </a:solidFill>
            </a:rPr>
            <a:t>Endoscopie  </a:t>
          </a:r>
        </a:p>
        <a:p>
          <a:r>
            <a:rPr lang="fr-FR" sz="1100" b="0" i="1" dirty="0" smtClean="0">
              <a:solidFill>
                <a:schemeClr val="tx2"/>
              </a:solidFill>
            </a:rPr>
            <a:t>Marché mondial     6,1 Mds $</a:t>
          </a:r>
          <a:endParaRPr lang="fr-FR" sz="1100" b="0" i="0" dirty="0">
            <a:solidFill>
              <a:schemeClr val="tx2"/>
            </a:solidFill>
            <a:latin typeface="+mj-lt"/>
          </a:endParaRPr>
        </a:p>
      </dgm:t>
    </dgm:pt>
    <dgm:pt modelId="{0765B2EE-5139-4820-81AA-F4338C2CC6D4}" type="parTrans" cxnId="{94171EB0-59F3-4FB6-BE6F-E663F0A3F7F2}">
      <dgm:prSet/>
      <dgm:spPr/>
      <dgm:t>
        <a:bodyPr/>
        <a:lstStyle/>
        <a:p>
          <a:endParaRPr lang="fr-FR"/>
        </a:p>
      </dgm:t>
    </dgm:pt>
    <dgm:pt modelId="{8E6F8379-0515-4C6E-B5E1-A374EC65D68D}" type="sibTrans" cxnId="{94171EB0-59F3-4FB6-BE6F-E663F0A3F7F2}">
      <dgm:prSet/>
      <dgm:spPr/>
      <dgm:t>
        <a:bodyPr/>
        <a:lstStyle/>
        <a:p>
          <a:endParaRPr lang="fr-FR"/>
        </a:p>
      </dgm:t>
    </dgm:pt>
    <dgm:pt modelId="{91D9FBB9-1C90-4E1C-B9CB-905A922E66D7}">
      <dgm:prSet custT="1"/>
      <dgm:spPr/>
      <dgm:t>
        <a:bodyPr/>
        <a:lstStyle/>
        <a:p>
          <a:r>
            <a:rPr lang="fr-FR" sz="1100" b="1" dirty="0" smtClean="0">
              <a:solidFill>
                <a:schemeClr val="tx2"/>
              </a:solidFill>
            </a:rPr>
            <a:t>Radiologie et cardiologie interventionnelle</a:t>
          </a:r>
        </a:p>
        <a:p>
          <a:r>
            <a:rPr lang="fr-FR" sz="1100" b="0" i="1" dirty="0" smtClean="0">
              <a:solidFill>
                <a:schemeClr val="tx2"/>
              </a:solidFill>
            </a:rPr>
            <a:t>Marché mondial  1,9Mds $</a:t>
          </a:r>
          <a:endParaRPr lang="fr-FR" sz="1000" b="0" dirty="0">
            <a:solidFill>
              <a:schemeClr val="tx2"/>
            </a:solidFill>
          </a:endParaRPr>
        </a:p>
      </dgm:t>
    </dgm:pt>
    <dgm:pt modelId="{A1B4F730-884A-4F72-A39C-73771DBAAA71}" type="parTrans" cxnId="{F141E4E8-B002-4769-8452-AAF3B607489A}">
      <dgm:prSet/>
      <dgm:spPr/>
      <dgm:t>
        <a:bodyPr/>
        <a:lstStyle/>
        <a:p>
          <a:endParaRPr lang="fr-FR"/>
        </a:p>
      </dgm:t>
    </dgm:pt>
    <dgm:pt modelId="{EE60BC0E-83E8-4408-8945-9D4222D2DF17}" type="sibTrans" cxnId="{F141E4E8-B002-4769-8452-AAF3B607489A}">
      <dgm:prSet/>
      <dgm:spPr/>
      <dgm:t>
        <a:bodyPr/>
        <a:lstStyle/>
        <a:p>
          <a:endParaRPr lang="fr-FR"/>
        </a:p>
      </dgm:t>
    </dgm:pt>
    <dgm:pt modelId="{7857D083-CF6E-478B-B63F-0825C199FF6F}">
      <dgm:prSet custT="1"/>
      <dgm:spPr/>
      <dgm:t>
        <a:bodyPr/>
        <a:lstStyle/>
        <a:p>
          <a:r>
            <a:rPr lang="fr-FR" sz="1100" b="1" dirty="0" smtClean="0">
              <a:solidFill>
                <a:schemeClr val="tx2"/>
              </a:solidFill>
            </a:rPr>
            <a:t>Mobiles chirurgicaux  </a:t>
          </a:r>
          <a:r>
            <a:rPr lang="fr-FR" sz="1100" b="0" i="1" dirty="0" smtClean="0">
              <a:solidFill>
                <a:schemeClr val="tx2"/>
              </a:solidFill>
            </a:rPr>
            <a:t>Marché mondial    1,4 Mds $</a:t>
          </a:r>
          <a:endParaRPr lang="fr-FR" sz="1400" b="0" dirty="0">
            <a:solidFill>
              <a:schemeClr val="tx2"/>
            </a:solidFill>
          </a:endParaRPr>
        </a:p>
      </dgm:t>
    </dgm:pt>
    <dgm:pt modelId="{E6F450F4-3FBF-428C-A13D-FED4EC27CB34}" type="parTrans" cxnId="{E2931B20-189A-412F-8091-C16368AA87AC}">
      <dgm:prSet/>
      <dgm:spPr/>
      <dgm:t>
        <a:bodyPr/>
        <a:lstStyle/>
        <a:p>
          <a:endParaRPr lang="fr-FR"/>
        </a:p>
      </dgm:t>
    </dgm:pt>
    <dgm:pt modelId="{5164389B-7E7E-4A28-BD1B-86949D1FE816}" type="sibTrans" cxnId="{E2931B20-189A-412F-8091-C16368AA87AC}">
      <dgm:prSet/>
      <dgm:spPr/>
      <dgm:t>
        <a:bodyPr/>
        <a:lstStyle/>
        <a:p>
          <a:endParaRPr lang="fr-FR"/>
        </a:p>
      </dgm:t>
    </dgm:pt>
    <dgm:pt modelId="{70C7FB35-1E89-4B91-8260-6C0EE74980DD}">
      <dgm:prSet custT="1"/>
      <dgm:spPr/>
      <dgm:t>
        <a:bodyPr/>
        <a:lstStyle/>
        <a:p>
          <a:r>
            <a:rPr lang="fr-FR" sz="1100" b="1" dirty="0" smtClean="0">
              <a:solidFill>
                <a:schemeClr val="tx2"/>
              </a:solidFill>
            </a:rPr>
            <a:t>PACS </a:t>
          </a:r>
        </a:p>
        <a:p>
          <a:r>
            <a:rPr lang="fr-FR" sz="1100" b="0" i="1" dirty="0" smtClean="0">
              <a:solidFill>
                <a:schemeClr val="tx2"/>
              </a:solidFill>
            </a:rPr>
            <a:t>Marché mondial :            2,8 Mds $</a:t>
          </a:r>
          <a:endParaRPr lang="fr-FR" sz="1100" b="0" i="1" dirty="0">
            <a:solidFill>
              <a:schemeClr val="tx2"/>
            </a:solidFill>
            <a:latin typeface="+mj-lt"/>
          </a:endParaRPr>
        </a:p>
      </dgm:t>
    </dgm:pt>
    <dgm:pt modelId="{6795BA2F-5888-408E-9687-3C56C6F5F8F4}" type="parTrans" cxnId="{A4260479-D9EF-4604-B3FA-46BE6A9A296A}">
      <dgm:prSet/>
      <dgm:spPr/>
      <dgm:t>
        <a:bodyPr/>
        <a:lstStyle/>
        <a:p>
          <a:endParaRPr lang="fr-FR"/>
        </a:p>
      </dgm:t>
    </dgm:pt>
    <dgm:pt modelId="{AEE12A1F-10AE-40A0-A01A-5F3C04BA4563}" type="sibTrans" cxnId="{A4260479-D9EF-4604-B3FA-46BE6A9A296A}">
      <dgm:prSet/>
      <dgm:spPr/>
      <dgm:t>
        <a:bodyPr/>
        <a:lstStyle/>
        <a:p>
          <a:endParaRPr lang="fr-FR"/>
        </a:p>
      </dgm:t>
    </dgm:pt>
    <dgm:pt modelId="{C0080A28-98A3-431E-A231-74C875A16932}">
      <dgm:prSet custT="1"/>
      <dgm:spPr/>
      <dgm:t>
        <a:bodyPr/>
        <a:lstStyle/>
        <a:p>
          <a:r>
            <a:rPr lang="fr-FR" sz="1100" b="1" dirty="0" smtClean="0">
              <a:solidFill>
                <a:srgbClr val="FFFFFF"/>
              </a:solidFill>
            </a:rPr>
            <a:t>Stations de revue, logiciels d’analyse et de post-traitement des images </a:t>
          </a:r>
        </a:p>
        <a:p>
          <a:r>
            <a:rPr lang="fr-FR" sz="1100" b="0" i="1" dirty="0" smtClean="0">
              <a:solidFill>
                <a:schemeClr val="tx2"/>
              </a:solidFill>
            </a:rPr>
            <a:t>Marché mondial :  2,2 Mds $</a:t>
          </a:r>
          <a:endParaRPr lang="fr-FR" sz="1100" b="0" dirty="0" smtClean="0">
            <a:solidFill>
              <a:schemeClr val="tx2"/>
            </a:solidFill>
          </a:endParaRPr>
        </a:p>
      </dgm:t>
    </dgm:pt>
    <dgm:pt modelId="{1B7CE261-E564-43C2-9A0B-37ACA66CD99C}" type="parTrans" cxnId="{F84269B3-F4E8-4F6B-8584-753A2DB35B02}">
      <dgm:prSet/>
      <dgm:spPr/>
      <dgm:t>
        <a:bodyPr/>
        <a:lstStyle/>
        <a:p>
          <a:endParaRPr lang="fr-FR"/>
        </a:p>
      </dgm:t>
    </dgm:pt>
    <dgm:pt modelId="{31DAF069-BDC8-4F1D-9947-C90EA8CC827C}" type="sibTrans" cxnId="{F84269B3-F4E8-4F6B-8584-753A2DB35B02}">
      <dgm:prSet/>
      <dgm:spPr/>
      <dgm:t>
        <a:bodyPr/>
        <a:lstStyle/>
        <a:p>
          <a:endParaRPr lang="fr-FR"/>
        </a:p>
      </dgm:t>
    </dgm:pt>
    <dgm:pt modelId="{61EBF1EC-C4B5-45A6-A215-FBB2261C81F5}">
      <dgm:prSet custT="1"/>
      <dgm:spPr/>
      <dgm:t>
        <a:bodyPr/>
        <a:lstStyle/>
        <a:p>
          <a:r>
            <a:rPr lang="fr-FR" sz="1100" b="1" i="0" dirty="0" smtClean="0">
              <a:solidFill>
                <a:schemeClr val="tx2"/>
              </a:solidFill>
              <a:latin typeface="+mj-lt"/>
            </a:rPr>
            <a:t>Electrophysiologie  </a:t>
          </a:r>
        </a:p>
        <a:p>
          <a:r>
            <a:rPr lang="fr-FR" sz="1100" b="0" i="1" dirty="0" smtClean="0">
              <a:solidFill>
                <a:schemeClr val="tx2"/>
              </a:solidFill>
              <a:latin typeface="+mj-lt"/>
            </a:rPr>
            <a:t>Marché mondial : 4,4Mds$ </a:t>
          </a:r>
          <a:endParaRPr lang="fr-FR" sz="1100" b="0" i="1" dirty="0">
            <a:solidFill>
              <a:schemeClr val="tx2"/>
            </a:solidFill>
            <a:latin typeface="+mj-lt"/>
          </a:endParaRPr>
        </a:p>
      </dgm:t>
    </dgm:pt>
    <dgm:pt modelId="{69A70177-7EEE-4DC9-BE10-C0E105680724}" type="parTrans" cxnId="{E3A09F02-D891-40A6-AAD2-D398A887C6F7}">
      <dgm:prSet/>
      <dgm:spPr/>
      <dgm:t>
        <a:bodyPr/>
        <a:lstStyle/>
        <a:p>
          <a:endParaRPr lang="fr-FR"/>
        </a:p>
      </dgm:t>
    </dgm:pt>
    <dgm:pt modelId="{2E48EB7C-0619-4E22-A8F8-08B23BB5CB8A}" type="sibTrans" cxnId="{E3A09F02-D891-40A6-AAD2-D398A887C6F7}">
      <dgm:prSet/>
      <dgm:spPr/>
      <dgm:t>
        <a:bodyPr/>
        <a:lstStyle/>
        <a:p>
          <a:endParaRPr lang="fr-FR"/>
        </a:p>
      </dgm:t>
    </dgm:pt>
    <dgm:pt modelId="{4EB86BF4-86F0-435B-8F3F-C6839F697337}">
      <dgm:prSet custT="1"/>
      <dgm:spPr/>
      <dgm:t>
        <a:bodyPr/>
        <a:lstStyle/>
        <a:p>
          <a:r>
            <a:rPr lang="fr-FR" sz="1100" b="1" i="0" dirty="0" smtClean="0">
              <a:solidFill>
                <a:schemeClr val="tx2"/>
              </a:solidFill>
              <a:latin typeface="+mj-lt"/>
            </a:rPr>
            <a:t>Equipements </a:t>
          </a:r>
        </a:p>
        <a:p>
          <a:r>
            <a:rPr lang="fr-FR" sz="1100" b="0" i="1" dirty="0" smtClean="0">
              <a:solidFill>
                <a:schemeClr val="tx2"/>
              </a:solidFill>
              <a:latin typeface="+mj-lt"/>
            </a:rPr>
            <a:t>Marché mondial : 24,4Mds$ </a:t>
          </a:r>
          <a:endParaRPr lang="fr-FR" sz="1100" b="0" dirty="0">
            <a:solidFill>
              <a:schemeClr val="tx2"/>
            </a:solidFill>
          </a:endParaRPr>
        </a:p>
      </dgm:t>
    </dgm:pt>
    <dgm:pt modelId="{F478F601-22B4-49A9-9E14-79FF4E59B590}" type="parTrans" cxnId="{83EF910C-EEED-4BC8-920E-86C703AF3FAB}">
      <dgm:prSet/>
      <dgm:spPr/>
      <dgm:t>
        <a:bodyPr/>
        <a:lstStyle/>
        <a:p>
          <a:endParaRPr lang="fr-FR"/>
        </a:p>
      </dgm:t>
    </dgm:pt>
    <dgm:pt modelId="{E7CA41CC-0A63-49AB-BAD0-D9E540F635E2}" type="sibTrans" cxnId="{83EF910C-EEED-4BC8-920E-86C703AF3FAB}">
      <dgm:prSet/>
      <dgm:spPr/>
      <dgm:t>
        <a:bodyPr/>
        <a:lstStyle/>
        <a:p>
          <a:endParaRPr lang="fr-FR"/>
        </a:p>
      </dgm:t>
    </dgm:pt>
    <dgm:pt modelId="{C9E35B68-6C5D-4A24-834C-EBE148353935}" type="pres">
      <dgm:prSet presAssocID="{B6390B2C-4B41-4AEF-AE69-1EB370DBE329}" presName="hierChild1" presStyleCnt="0">
        <dgm:presLayoutVars>
          <dgm:orgChart val="1"/>
          <dgm:chPref val="1"/>
          <dgm:dir/>
          <dgm:animOne val="branch"/>
          <dgm:animLvl val="lvl"/>
          <dgm:resizeHandles/>
        </dgm:presLayoutVars>
      </dgm:prSet>
      <dgm:spPr/>
      <dgm:t>
        <a:bodyPr/>
        <a:lstStyle/>
        <a:p>
          <a:endParaRPr lang="fr-FR"/>
        </a:p>
      </dgm:t>
    </dgm:pt>
    <dgm:pt modelId="{6291E115-8CE8-4D15-8D3F-44B981812A8B}" type="pres">
      <dgm:prSet presAssocID="{39FE4A76-AF26-4016-B85B-FBDCA7D0453A}" presName="hierRoot1" presStyleCnt="0">
        <dgm:presLayoutVars>
          <dgm:hierBranch val="init"/>
        </dgm:presLayoutVars>
      </dgm:prSet>
      <dgm:spPr/>
    </dgm:pt>
    <dgm:pt modelId="{BD4FA3B0-B583-48F7-A6B5-A8F9C946F7DE}" type="pres">
      <dgm:prSet presAssocID="{39FE4A76-AF26-4016-B85B-FBDCA7D0453A}" presName="rootComposite1" presStyleCnt="0"/>
      <dgm:spPr/>
    </dgm:pt>
    <dgm:pt modelId="{472DCA65-0573-4AA4-8DEF-132E272F1515}" type="pres">
      <dgm:prSet presAssocID="{39FE4A76-AF26-4016-B85B-FBDCA7D0453A}" presName="rootText1" presStyleLbl="node0" presStyleIdx="0" presStyleCnt="1" custScaleX="336300" custScaleY="161140" custLinFactNeighborY="-2321">
        <dgm:presLayoutVars>
          <dgm:chPref val="3"/>
        </dgm:presLayoutVars>
      </dgm:prSet>
      <dgm:spPr/>
      <dgm:t>
        <a:bodyPr/>
        <a:lstStyle/>
        <a:p>
          <a:endParaRPr lang="fr-FR"/>
        </a:p>
      </dgm:t>
    </dgm:pt>
    <dgm:pt modelId="{A2CFD510-29A6-4397-AE6D-87699446AF5C}" type="pres">
      <dgm:prSet presAssocID="{39FE4A76-AF26-4016-B85B-FBDCA7D0453A}" presName="rootConnector1" presStyleLbl="node1" presStyleIdx="0" presStyleCnt="0"/>
      <dgm:spPr/>
      <dgm:t>
        <a:bodyPr/>
        <a:lstStyle/>
        <a:p>
          <a:endParaRPr lang="fr-FR"/>
        </a:p>
      </dgm:t>
    </dgm:pt>
    <dgm:pt modelId="{BF9617A8-762F-4D5D-9E7E-11F9541B6CF4}" type="pres">
      <dgm:prSet presAssocID="{39FE4A76-AF26-4016-B85B-FBDCA7D0453A}" presName="hierChild2" presStyleCnt="0"/>
      <dgm:spPr/>
    </dgm:pt>
    <dgm:pt modelId="{99D1E474-4BCE-45D3-B7E1-A8E7E96044D0}" type="pres">
      <dgm:prSet presAssocID="{EA79A17B-3740-4B7C-ADD3-83072E6DB341}" presName="Name37" presStyleLbl="parChTrans1D2" presStyleIdx="0" presStyleCnt="4"/>
      <dgm:spPr/>
      <dgm:t>
        <a:bodyPr/>
        <a:lstStyle/>
        <a:p>
          <a:endParaRPr lang="fr-FR"/>
        </a:p>
      </dgm:t>
    </dgm:pt>
    <dgm:pt modelId="{41F623FE-DE5D-4239-8D7E-0C656F6819C6}" type="pres">
      <dgm:prSet presAssocID="{089F3B62-ABB0-4F1C-9163-065D84111729}" presName="hierRoot2" presStyleCnt="0">
        <dgm:presLayoutVars>
          <dgm:hierBranch val="init"/>
        </dgm:presLayoutVars>
      </dgm:prSet>
      <dgm:spPr/>
    </dgm:pt>
    <dgm:pt modelId="{D6923884-DD13-4623-B63C-0E78EBB6E37C}" type="pres">
      <dgm:prSet presAssocID="{089F3B62-ABB0-4F1C-9163-065D84111729}" presName="rootComposite" presStyleCnt="0"/>
      <dgm:spPr/>
    </dgm:pt>
    <dgm:pt modelId="{3770A91B-C967-41E4-93E5-A36F68AE6BCE}" type="pres">
      <dgm:prSet presAssocID="{089F3B62-ABB0-4F1C-9163-065D84111729}" presName="rootText" presStyleLbl="node2" presStyleIdx="0" presStyleCnt="4" custScaleX="188619" custScaleY="175169" custLinFactNeighborX="12696">
        <dgm:presLayoutVars>
          <dgm:chPref val="3"/>
        </dgm:presLayoutVars>
      </dgm:prSet>
      <dgm:spPr/>
      <dgm:t>
        <a:bodyPr/>
        <a:lstStyle/>
        <a:p>
          <a:endParaRPr lang="fr-FR"/>
        </a:p>
      </dgm:t>
    </dgm:pt>
    <dgm:pt modelId="{0E05E85D-30FC-4425-AA73-E0749CED610F}" type="pres">
      <dgm:prSet presAssocID="{089F3B62-ABB0-4F1C-9163-065D84111729}" presName="rootConnector" presStyleLbl="node2" presStyleIdx="0" presStyleCnt="4"/>
      <dgm:spPr/>
      <dgm:t>
        <a:bodyPr/>
        <a:lstStyle/>
        <a:p>
          <a:endParaRPr lang="fr-FR"/>
        </a:p>
      </dgm:t>
    </dgm:pt>
    <dgm:pt modelId="{DCB008C0-8C5A-4032-B673-5D82FDBBAD33}" type="pres">
      <dgm:prSet presAssocID="{089F3B62-ABB0-4F1C-9163-065D84111729}" presName="hierChild4" presStyleCnt="0"/>
      <dgm:spPr/>
    </dgm:pt>
    <dgm:pt modelId="{4DEA47F5-94AF-4483-9EFD-BB9B7EF2EBF0}" type="pres">
      <dgm:prSet presAssocID="{F478F601-22B4-49A9-9E14-79FF4E59B590}" presName="Name37" presStyleLbl="parChTrans1D3" presStyleIdx="0" presStyleCnt="7"/>
      <dgm:spPr/>
      <dgm:t>
        <a:bodyPr/>
        <a:lstStyle/>
        <a:p>
          <a:endParaRPr lang="fr-FR"/>
        </a:p>
      </dgm:t>
    </dgm:pt>
    <dgm:pt modelId="{C8770918-BEAE-402C-86A1-368B73170BD6}" type="pres">
      <dgm:prSet presAssocID="{4EB86BF4-86F0-435B-8F3F-C6839F697337}" presName="hierRoot2" presStyleCnt="0">
        <dgm:presLayoutVars>
          <dgm:hierBranch val="init"/>
        </dgm:presLayoutVars>
      </dgm:prSet>
      <dgm:spPr/>
    </dgm:pt>
    <dgm:pt modelId="{936DE9F9-8467-49FF-A5FF-1A3613F6E7B5}" type="pres">
      <dgm:prSet presAssocID="{4EB86BF4-86F0-435B-8F3F-C6839F697337}" presName="rootComposite" presStyleCnt="0"/>
      <dgm:spPr/>
    </dgm:pt>
    <dgm:pt modelId="{F3E83C6F-D1A2-4352-ABC9-19344FD1DA54}" type="pres">
      <dgm:prSet presAssocID="{4EB86BF4-86F0-435B-8F3F-C6839F697337}" presName="rootText" presStyleLbl="node3" presStyleIdx="0" presStyleCnt="7" custScaleX="131286" custScaleY="117668" custLinFactNeighborX="-4040" custLinFactNeighborY="-2062">
        <dgm:presLayoutVars>
          <dgm:chPref val="3"/>
        </dgm:presLayoutVars>
      </dgm:prSet>
      <dgm:spPr/>
      <dgm:t>
        <a:bodyPr/>
        <a:lstStyle/>
        <a:p>
          <a:endParaRPr lang="fr-FR"/>
        </a:p>
      </dgm:t>
    </dgm:pt>
    <dgm:pt modelId="{ECB92E76-BA02-4F2A-8DC3-1AFEF3BCF19B}" type="pres">
      <dgm:prSet presAssocID="{4EB86BF4-86F0-435B-8F3F-C6839F697337}" presName="rootConnector" presStyleLbl="node3" presStyleIdx="0" presStyleCnt="7"/>
      <dgm:spPr/>
      <dgm:t>
        <a:bodyPr/>
        <a:lstStyle/>
        <a:p>
          <a:endParaRPr lang="fr-FR"/>
        </a:p>
      </dgm:t>
    </dgm:pt>
    <dgm:pt modelId="{499063BF-BED6-4448-AF0A-BFD552A66C1E}" type="pres">
      <dgm:prSet presAssocID="{4EB86BF4-86F0-435B-8F3F-C6839F697337}" presName="hierChild4" presStyleCnt="0"/>
      <dgm:spPr/>
    </dgm:pt>
    <dgm:pt modelId="{D910D443-3DE8-4FB0-9855-8E794C5AF1D3}" type="pres">
      <dgm:prSet presAssocID="{4EB86BF4-86F0-435B-8F3F-C6839F697337}" presName="hierChild5" presStyleCnt="0"/>
      <dgm:spPr/>
    </dgm:pt>
    <dgm:pt modelId="{C78E5334-5A5F-4C65-BDBE-0B1B8A29E343}" type="pres">
      <dgm:prSet presAssocID="{69A70177-7EEE-4DC9-BE10-C0E105680724}" presName="Name37" presStyleLbl="parChTrans1D3" presStyleIdx="1" presStyleCnt="7"/>
      <dgm:spPr/>
      <dgm:t>
        <a:bodyPr/>
        <a:lstStyle/>
        <a:p>
          <a:endParaRPr lang="fr-FR"/>
        </a:p>
      </dgm:t>
    </dgm:pt>
    <dgm:pt modelId="{5A4489A4-E041-4406-83DA-6951B0C68D8C}" type="pres">
      <dgm:prSet presAssocID="{61EBF1EC-C4B5-45A6-A215-FBB2261C81F5}" presName="hierRoot2" presStyleCnt="0">
        <dgm:presLayoutVars>
          <dgm:hierBranch val="init"/>
        </dgm:presLayoutVars>
      </dgm:prSet>
      <dgm:spPr/>
    </dgm:pt>
    <dgm:pt modelId="{A844DCB8-7A52-4DD4-A04A-7979E6B6AB2A}" type="pres">
      <dgm:prSet presAssocID="{61EBF1EC-C4B5-45A6-A215-FBB2261C81F5}" presName="rootComposite" presStyleCnt="0"/>
      <dgm:spPr/>
    </dgm:pt>
    <dgm:pt modelId="{0B9BF295-0241-4536-BD0D-D19821015E0F}" type="pres">
      <dgm:prSet presAssocID="{61EBF1EC-C4B5-45A6-A215-FBB2261C81F5}" presName="rootText" presStyleLbl="node3" presStyleIdx="1" presStyleCnt="7" custScaleX="137446" custScaleY="125410" custLinFactNeighborX="-3618">
        <dgm:presLayoutVars>
          <dgm:chPref val="3"/>
        </dgm:presLayoutVars>
      </dgm:prSet>
      <dgm:spPr/>
      <dgm:t>
        <a:bodyPr/>
        <a:lstStyle/>
        <a:p>
          <a:endParaRPr lang="fr-FR"/>
        </a:p>
      </dgm:t>
    </dgm:pt>
    <dgm:pt modelId="{92CA43EE-3F78-4D41-B233-BC8E969C659A}" type="pres">
      <dgm:prSet presAssocID="{61EBF1EC-C4B5-45A6-A215-FBB2261C81F5}" presName="rootConnector" presStyleLbl="node3" presStyleIdx="1" presStyleCnt="7"/>
      <dgm:spPr/>
      <dgm:t>
        <a:bodyPr/>
        <a:lstStyle/>
        <a:p>
          <a:endParaRPr lang="fr-FR"/>
        </a:p>
      </dgm:t>
    </dgm:pt>
    <dgm:pt modelId="{C6108251-8ABC-4F06-8463-DD78F7357292}" type="pres">
      <dgm:prSet presAssocID="{61EBF1EC-C4B5-45A6-A215-FBB2261C81F5}" presName="hierChild4" presStyleCnt="0"/>
      <dgm:spPr/>
    </dgm:pt>
    <dgm:pt modelId="{E93E020F-E704-4BCA-996D-5299D83DE692}" type="pres">
      <dgm:prSet presAssocID="{61EBF1EC-C4B5-45A6-A215-FBB2261C81F5}" presName="hierChild5" presStyleCnt="0"/>
      <dgm:spPr/>
    </dgm:pt>
    <dgm:pt modelId="{A6DC9BC4-0B7C-42BE-859A-1A82C6F0936E}" type="pres">
      <dgm:prSet presAssocID="{089F3B62-ABB0-4F1C-9163-065D84111729}" presName="hierChild5" presStyleCnt="0"/>
      <dgm:spPr/>
    </dgm:pt>
    <dgm:pt modelId="{A571B1BE-0ECC-45A9-8114-05871B38E15F}" type="pres">
      <dgm:prSet presAssocID="{38FEA3D4-3ACE-4DD2-8A30-A72FF9206D31}" presName="Name37" presStyleLbl="parChTrans1D2" presStyleIdx="1" presStyleCnt="4"/>
      <dgm:spPr/>
      <dgm:t>
        <a:bodyPr/>
        <a:lstStyle/>
        <a:p>
          <a:endParaRPr lang="fr-FR"/>
        </a:p>
      </dgm:t>
    </dgm:pt>
    <dgm:pt modelId="{2B3EF478-60B2-46ED-86A9-226085A97872}" type="pres">
      <dgm:prSet presAssocID="{DDCC4578-C048-43D0-855D-62169C00D717}" presName="hierRoot2" presStyleCnt="0">
        <dgm:presLayoutVars>
          <dgm:hierBranch val="init"/>
        </dgm:presLayoutVars>
      </dgm:prSet>
      <dgm:spPr/>
    </dgm:pt>
    <dgm:pt modelId="{E622ACD5-89E3-4A69-AC37-E749D9F68FD4}" type="pres">
      <dgm:prSet presAssocID="{DDCC4578-C048-43D0-855D-62169C00D717}" presName="rootComposite" presStyleCnt="0"/>
      <dgm:spPr/>
    </dgm:pt>
    <dgm:pt modelId="{B45093B5-4E1A-4681-956D-FA0981EC4907}" type="pres">
      <dgm:prSet presAssocID="{DDCC4578-C048-43D0-855D-62169C00D717}" presName="rootText" presStyleLbl="node2" presStyleIdx="1" presStyleCnt="4" custScaleX="169054" custScaleY="175169" custLinFactNeighborX="12250">
        <dgm:presLayoutVars>
          <dgm:chPref val="3"/>
        </dgm:presLayoutVars>
      </dgm:prSet>
      <dgm:spPr/>
      <dgm:t>
        <a:bodyPr/>
        <a:lstStyle/>
        <a:p>
          <a:endParaRPr lang="fr-FR"/>
        </a:p>
      </dgm:t>
    </dgm:pt>
    <dgm:pt modelId="{2A982990-CC53-4A1F-80E3-E146CC6AAEB4}" type="pres">
      <dgm:prSet presAssocID="{DDCC4578-C048-43D0-855D-62169C00D717}" presName="rootConnector" presStyleLbl="node2" presStyleIdx="1" presStyleCnt="4"/>
      <dgm:spPr/>
      <dgm:t>
        <a:bodyPr/>
        <a:lstStyle/>
        <a:p>
          <a:endParaRPr lang="fr-FR"/>
        </a:p>
      </dgm:t>
    </dgm:pt>
    <dgm:pt modelId="{8D365E4B-4D36-41B8-93E1-9A1AD8D95CAB}" type="pres">
      <dgm:prSet presAssocID="{DDCC4578-C048-43D0-855D-62169C00D717}" presName="hierChild4" presStyleCnt="0"/>
      <dgm:spPr/>
    </dgm:pt>
    <dgm:pt modelId="{A988654B-B437-4BF8-9E50-F38F72900B39}" type="pres">
      <dgm:prSet presAssocID="{6795BA2F-5888-408E-9687-3C56C6F5F8F4}" presName="Name37" presStyleLbl="parChTrans1D3" presStyleIdx="2" presStyleCnt="7"/>
      <dgm:spPr/>
      <dgm:t>
        <a:bodyPr/>
        <a:lstStyle/>
        <a:p>
          <a:endParaRPr lang="fr-FR"/>
        </a:p>
      </dgm:t>
    </dgm:pt>
    <dgm:pt modelId="{7F422AD8-E6DA-48F9-AF9F-E88C607EE577}" type="pres">
      <dgm:prSet presAssocID="{70C7FB35-1E89-4B91-8260-6C0EE74980DD}" presName="hierRoot2" presStyleCnt="0">
        <dgm:presLayoutVars>
          <dgm:hierBranch val="init"/>
        </dgm:presLayoutVars>
      </dgm:prSet>
      <dgm:spPr/>
    </dgm:pt>
    <dgm:pt modelId="{1C7816FE-96BA-435E-93FD-854872A7E9A4}" type="pres">
      <dgm:prSet presAssocID="{70C7FB35-1E89-4B91-8260-6C0EE74980DD}" presName="rootComposite" presStyleCnt="0"/>
      <dgm:spPr/>
    </dgm:pt>
    <dgm:pt modelId="{7F5934DE-C368-439E-BEDD-70C56F9652A2}" type="pres">
      <dgm:prSet presAssocID="{70C7FB35-1E89-4B91-8260-6C0EE74980DD}" presName="rootText" presStyleLbl="node3" presStyleIdx="2" presStyleCnt="7" custScaleX="126360" custScaleY="117959" custLinFactNeighborX="6960">
        <dgm:presLayoutVars>
          <dgm:chPref val="3"/>
        </dgm:presLayoutVars>
      </dgm:prSet>
      <dgm:spPr/>
      <dgm:t>
        <a:bodyPr/>
        <a:lstStyle/>
        <a:p>
          <a:endParaRPr lang="fr-FR"/>
        </a:p>
      </dgm:t>
    </dgm:pt>
    <dgm:pt modelId="{6158953A-2903-4AED-A8EF-477DF2632063}" type="pres">
      <dgm:prSet presAssocID="{70C7FB35-1E89-4B91-8260-6C0EE74980DD}" presName="rootConnector" presStyleLbl="node3" presStyleIdx="2" presStyleCnt="7"/>
      <dgm:spPr/>
      <dgm:t>
        <a:bodyPr/>
        <a:lstStyle/>
        <a:p>
          <a:endParaRPr lang="fr-FR"/>
        </a:p>
      </dgm:t>
    </dgm:pt>
    <dgm:pt modelId="{9BEA8D7D-A213-49AC-AD05-072A82F31035}" type="pres">
      <dgm:prSet presAssocID="{70C7FB35-1E89-4B91-8260-6C0EE74980DD}" presName="hierChild4" presStyleCnt="0"/>
      <dgm:spPr/>
    </dgm:pt>
    <dgm:pt modelId="{80C3E8DA-A122-4CDB-942E-01AF688EB8BE}" type="pres">
      <dgm:prSet presAssocID="{70C7FB35-1E89-4B91-8260-6C0EE74980DD}" presName="hierChild5" presStyleCnt="0"/>
      <dgm:spPr/>
    </dgm:pt>
    <dgm:pt modelId="{ED4039BB-97D2-4903-A12D-CCF44C5E684A}" type="pres">
      <dgm:prSet presAssocID="{1B7CE261-E564-43C2-9A0B-37ACA66CD99C}" presName="Name37" presStyleLbl="parChTrans1D3" presStyleIdx="3" presStyleCnt="7"/>
      <dgm:spPr/>
      <dgm:t>
        <a:bodyPr/>
        <a:lstStyle/>
        <a:p>
          <a:endParaRPr lang="fr-FR"/>
        </a:p>
      </dgm:t>
    </dgm:pt>
    <dgm:pt modelId="{1892681C-D308-453A-B2F9-8FE78FEB3B9E}" type="pres">
      <dgm:prSet presAssocID="{C0080A28-98A3-431E-A231-74C875A16932}" presName="hierRoot2" presStyleCnt="0">
        <dgm:presLayoutVars>
          <dgm:hierBranch val="init"/>
        </dgm:presLayoutVars>
      </dgm:prSet>
      <dgm:spPr/>
    </dgm:pt>
    <dgm:pt modelId="{4BEB1F3C-6DCC-4125-9BC0-BD4CD235682D}" type="pres">
      <dgm:prSet presAssocID="{C0080A28-98A3-431E-A231-74C875A16932}" presName="rootComposite" presStyleCnt="0"/>
      <dgm:spPr/>
    </dgm:pt>
    <dgm:pt modelId="{7F3760BE-03F8-43DE-820E-EFD3A1AE7D30}" type="pres">
      <dgm:prSet presAssocID="{C0080A28-98A3-431E-A231-74C875A16932}" presName="rootText" presStyleLbl="node3" presStyleIdx="3" presStyleCnt="7" custScaleX="129698" custScaleY="225061" custLinFactNeighborX="5929" custLinFactNeighborY="9280">
        <dgm:presLayoutVars>
          <dgm:chPref val="3"/>
        </dgm:presLayoutVars>
      </dgm:prSet>
      <dgm:spPr/>
      <dgm:t>
        <a:bodyPr/>
        <a:lstStyle/>
        <a:p>
          <a:endParaRPr lang="fr-FR"/>
        </a:p>
      </dgm:t>
    </dgm:pt>
    <dgm:pt modelId="{6DA97FFB-790E-4D1A-ADE8-55551C4DDE1D}" type="pres">
      <dgm:prSet presAssocID="{C0080A28-98A3-431E-A231-74C875A16932}" presName="rootConnector" presStyleLbl="node3" presStyleIdx="3" presStyleCnt="7"/>
      <dgm:spPr/>
      <dgm:t>
        <a:bodyPr/>
        <a:lstStyle/>
        <a:p>
          <a:endParaRPr lang="fr-FR"/>
        </a:p>
      </dgm:t>
    </dgm:pt>
    <dgm:pt modelId="{8499DCE0-BA4B-4901-9935-46DBA4683029}" type="pres">
      <dgm:prSet presAssocID="{C0080A28-98A3-431E-A231-74C875A16932}" presName="hierChild4" presStyleCnt="0"/>
      <dgm:spPr/>
    </dgm:pt>
    <dgm:pt modelId="{B9C09FA1-6B20-45B0-B07D-928DCFAE01C5}" type="pres">
      <dgm:prSet presAssocID="{C0080A28-98A3-431E-A231-74C875A16932}" presName="hierChild5" presStyleCnt="0"/>
      <dgm:spPr/>
    </dgm:pt>
    <dgm:pt modelId="{2146F768-AC26-45EB-BA56-AD5D8BE7D61F}" type="pres">
      <dgm:prSet presAssocID="{DDCC4578-C048-43D0-855D-62169C00D717}" presName="hierChild5" presStyleCnt="0"/>
      <dgm:spPr/>
    </dgm:pt>
    <dgm:pt modelId="{AD18C2F5-AC5B-442E-8DE0-D55FE99BA139}" type="pres">
      <dgm:prSet presAssocID="{CBE32224-AC99-482E-97FF-8645C0A27DF1}" presName="Name37" presStyleLbl="parChTrans1D2" presStyleIdx="2" presStyleCnt="4"/>
      <dgm:spPr/>
      <dgm:t>
        <a:bodyPr/>
        <a:lstStyle/>
        <a:p>
          <a:endParaRPr lang="fr-FR"/>
        </a:p>
      </dgm:t>
    </dgm:pt>
    <dgm:pt modelId="{226C9F2D-22B3-42A8-9D51-6B4A597B9ECC}" type="pres">
      <dgm:prSet presAssocID="{EF06417F-2992-42B4-AFAC-9D05A0B1714E}" presName="hierRoot2" presStyleCnt="0">
        <dgm:presLayoutVars>
          <dgm:hierBranch val="init"/>
        </dgm:presLayoutVars>
      </dgm:prSet>
      <dgm:spPr/>
    </dgm:pt>
    <dgm:pt modelId="{6559F500-5695-4F10-B56A-170D8880E4FE}" type="pres">
      <dgm:prSet presAssocID="{EF06417F-2992-42B4-AFAC-9D05A0B1714E}" presName="rootComposite" presStyleCnt="0"/>
      <dgm:spPr/>
    </dgm:pt>
    <dgm:pt modelId="{96E7A610-FE57-44AF-B68B-694F886F6A7E}" type="pres">
      <dgm:prSet presAssocID="{EF06417F-2992-42B4-AFAC-9D05A0B1714E}" presName="rootText" presStyleLbl="node2" presStyleIdx="2" presStyleCnt="4" custScaleX="192160" custScaleY="175169" custLinFactNeighborX="6960">
        <dgm:presLayoutVars>
          <dgm:chPref val="3"/>
        </dgm:presLayoutVars>
      </dgm:prSet>
      <dgm:spPr/>
      <dgm:t>
        <a:bodyPr/>
        <a:lstStyle/>
        <a:p>
          <a:endParaRPr lang="fr-FR"/>
        </a:p>
      </dgm:t>
    </dgm:pt>
    <dgm:pt modelId="{9CDA5B2C-B7B9-4DD4-BDFE-E70659B7AF2D}" type="pres">
      <dgm:prSet presAssocID="{EF06417F-2992-42B4-AFAC-9D05A0B1714E}" presName="rootConnector" presStyleLbl="node2" presStyleIdx="2" presStyleCnt="4"/>
      <dgm:spPr/>
      <dgm:t>
        <a:bodyPr/>
        <a:lstStyle/>
        <a:p>
          <a:endParaRPr lang="fr-FR"/>
        </a:p>
      </dgm:t>
    </dgm:pt>
    <dgm:pt modelId="{1867F257-DE14-4DE5-9751-458230E6F323}" type="pres">
      <dgm:prSet presAssocID="{EF06417F-2992-42B4-AFAC-9D05A0B1714E}" presName="hierChild4" presStyleCnt="0"/>
      <dgm:spPr/>
    </dgm:pt>
    <dgm:pt modelId="{23525D28-2207-461B-8F6C-75FB5EC944A4}" type="pres">
      <dgm:prSet presAssocID="{0765B2EE-5139-4820-81AA-F4338C2CC6D4}" presName="Name37" presStyleLbl="parChTrans1D3" presStyleIdx="4" presStyleCnt="7"/>
      <dgm:spPr/>
      <dgm:t>
        <a:bodyPr/>
        <a:lstStyle/>
        <a:p>
          <a:endParaRPr lang="fr-FR"/>
        </a:p>
      </dgm:t>
    </dgm:pt>
    <dgm:pt modelId="{E8250CEA-47B6-4333-A226-7659CEBB55B2}" type="pres">
      <dgm:prSet presAssocID="{E607F36C-1C09-4FBA-B633-56A9B227669D}" presName="hierRoot2" presStyleCnt="0">
        <dgm:presLayoutVars>
          <dgm:hierBranch val="init"/>
        </dgm:presLayoutVars>
      </dgm:prSet>
      <dgm:spPr/>
    </dgm:pt>
    <dgm:pt modelId="{524DD92C-CCDC-4C6B-99CD-0928A8A1D747}" type="pres">
      <dgm:prSet presAssocID="{E607F36C-1C09-4FBA-B633-56A9B227669D}" presName="rootComposite" presStyleCnt="0"/>
      <dgm:spPr/>
    </dgm:pt>
    <dgm:pt modelId="{929C61F2-B0CD-4F2E-8244-4321E43F038C}" type="pres">
      <dgm:prSet presAssocID="{E607F36C-1C09-4FBA-B633-56A9B227669D}" presName="rootText" presStyleLbl="node3" presStyleIdx="4" presStyleCnt="7" custScaleX="124213" custScaleY="125540" custLinFactNeighborX="11600">
        <dgm:presLayoutVars>
          <dgm:chPref val="3"/>
        </dgm:presLayoutVars>
      </dgm:prSet>
      <dgm:spPr/>
      <dgm:t>
        <a:bodyPr/>
        <a:lstStyle/>
        <a:p>
          <a:endParaRPr lang="fr-FR"/>
        </a:p>
      </dgm:t>
    </dgm:pt>
    <dgm:pt modelId="{B20087FF-022E-458C-B4D6-BAC55F7B5B49}" type="pres">
      <dgm:prSet presAssocID="{E607F36C-1C09-4FBA-B633-56A9B227669D}" presName="rootConnector" presStyleLbl="node3" presStyleIdx="4" presStyleCnt="7"/>
      <dgm:spPr/>
      <dgm:t>
        <a:bodyPr/>
        <a:lstStyle/>
        <a:p>
          <a:endParaRPr lang="fr-FR"/>
        </a:p>
      </dgm:t>
    </dgm:pt>
    <dgm:pt modelId="{C7A5C744-0706-4F50-97F5-7692E904B1AB}" type="pres">
      <dgm:prSet presAssocID="{E607F36C-1C09-4FBA-B633-56A9B227669D}" presName="hierChild4" presStyleCnt="0"/>
      <dgm:spPr/>
    </dgm:pt>
    <dgm:pt modelId="{6B2516EB-FD9B-4162-B1B2-7B38EEDF640A}" type="pres">
      <dgm:prSet presAssocID="{E607F36C-1C09-4FBA-B633-56A9B227669D}" presName="hierChild5" presStyleCnt="0"/>
      <dgm:spPr/>
    </dgm:pt>
    <dgm:pt modelId="{96D7CA73-4557-4CBD-A93B-3A49D35843BD}" type="pres">
      <dgm:prSet presAssocID="{A1B4F730-884A-4F72-A39C-73771DBAAA71}" presName="Name37" presStyleLbl="parChTrans1D3" presStyleIdx="5" presStyleCnt="7"/>
      <dgm:spPr/>
      <dgm:t>
        <a:bodyPr/>
        <a:lstStyle/>
        <a:p>
          <a:endParaRPr lang="fr-FR"/>
        </a:p>
      </dgm:t>
    </dgm:pt>
    <dgm:pt modelId="{1323D05F-1B33-43D5-AD6B-8B4EBD5603D7}" type="pres">
      <dgm:prSet presAssocID="{91D9FBB9-1C90-4E1C-B9CB-905A922E66D7}" presName="hierRoot2" presStyleCnt="0">
        <dgm:presLayoutVars>
          <dgm:hierBranch val="init"/>
        </dgm:presLayoutVars>
      </dgm:prSet>
      <dgm:spPr/>
    </dgm:pt>
    <dgm:pt modelId="{BFCF1DCC-FA09-4A2C-9887-2B33AD83F3F8}" type="pres">
      <dgm:prSet presAssocID="{91D9FBB9-1C90-4E1C-B9CB-905A922E66D7}" presName="rootComposite" presStyleCnt="0"/>
      <dgm:spPr/>
    </dgm:pt>
    <dgm:pt modelId="{0E7A76C0-FF91-4C8F-8EDB-062BF1B1A808}" type="pres">
      <dgm:prSet presAssocID="{91D9FBB9-1C90-4E1C-B9CB-905A922E66D7}" presName="rootText" presStyleLbl="node3" presStyleIdx="5" presStyleCnt="7" custScaleX="124213" custScaleY="156105" custLinFactNeighborX="11600">
        <dgm:presLayoutVars>
          <dgm:chPref val="3"/>
        </dgm:presLayoutVars>
      </dgm:prSet>
      <dgm:spPr/>
      <dgm:t>
        <a:bodyPr/>
        <a:lstStyle/>
        <a:p>
          <a:endParaRPr lang="fr-FR"/>
        </a:p>
      </dgm:t>
    </dgm:pt>
    <dgm:pt modelId="{A8123127-3386-4174-B8D1-2A622411C23F}" type="pres">
      <dgm:prSet presAssocID="{91D9FBB9-1C90-4E1C-B9CB-905A922E66D7}" presName="rootConnector" presStyleLbl="node3" presStyleIdx="5" presStyleCnt="7"/>
      <dgm:spPr/>
      <dgm:t>
        <a:bodyPr/>
        <a:lstStyle/>
        <a:p>
          <a:endParaRPr lang="fr-FR"/>
        </a:p>
      </dgm:t>
    </dgm:pt>
    <dgm:pt modelId="{C3C4381E-A2EB-4E08-BFF7-F54D6250F490}" type="pres">
      <dgm:prSet presAssocID="{91D9FBB9-1C90-4E1C-B9CB-905A922E66D7}" presName="hierChild4" presStyleCnt="0"/>
      <dgm:spPr/>
    </dgm:pt>
    <dgm:pt modelId="{1313E5A0-8C96-43A4-8DC9-6481A3664364}" type="pres">
      <dgm:prSet presAssocID="{91D9FBB9-1C90-4E1C-B9CB-905A922E66D7}" presName="hierChild5" presStyleCnt="0"/>
      <dgm:spPr/>
    </dgm:pt>
    <dgm:pt modelId="{2B8C2737-9CB5-4594-98E4-DFEC7559DEE9}" type="pres">
      <dgm:prSet presAssocID="{E6F450F4-3FBF-428C-A13D-FED4EC27CB34}" presName="Name37" presStyleLbl="parChTrans1D3" presStyleIdx="6" presStyleCnt="7"/>
      <dgm:spPr/>
      <dgm:t>
        <a:bodyPr/>
        <a:lstStyle/>
        <a:p>
          <a:endParaRPr lang="fr-FR"/>
        </a:p>
      </dgm:t>
    </dgm:pt>
    <dgm:pt modelId="{D96768C7-8205-4358-8139-741647933DDA}" type="pres">
      <dgm:prSet presAssocID="{7857D083-CF6E-478B-B63F-0825C199FF6F}" presName="hierRoot2" presStyleCnt="0">
        <dgm:presLayoutVars>
          <dgm:hierBranch val="init"/>
        </dgm:presLayoutVars>
      </dgm:prSet>
      <dgm:spPr/>
    </dgm:pt>
    <dgm:pt modelId="{07C083A5-415D-40FF-B8BE-82D418F2E135}" type="pres">
      <dgm:prSet presAssocID="{7857D083-CF6E-478B-B63F-0825C199FF6F}" presName="rootComposite" presStyleCnt="0"/>
      <dgm:spPr/>
    </dgm:pt>
    <dgm:pt modelId="{5B8052D7-3CE7-4B30-9073-65D7A76ADAF2}" type="pres">
      <dgm:prSet presAssocID="{7857D083-CF6E-478B-B63F-0825C199FF6F}" presName="rootText" presStyleLbl="node3" presStyleIdx="6" presStyleCnt="7" custScaleX="124213" custScaleY="133230" custLinFactNeighborX="11600">
        <dgm:presLayoutVars>
          <dgm:chPref val="3"/>
        </dgm:presLayoutVars>
      </dgm:prSet>
      <dgm:spPr/>
      <dgm:t>
        <a:bodyPr/>
        <a:lstStyle/>
        <a:p>
          <a:endParaRPr lang="fr-FR"/>
        </a:p>
      </dgm:t>
    </dgm:pt>
    <dgm:pt modelId="{E8DAA48C-B594-42AE-AF75-31B14DF34C62}" type="pres">
      <dgm:prSet presAssocID="{7857D083-CF6E-478B-B63F-0825C199FF6F}" presName="rootConnector" presStyleLbl="node3" presStyleIdx="6" presStyleCnt="7"/>
      <dgm:spPr/>
      <dgm:t>
        <a:bodyPr/>
        <a:lstStyle/>
        <a:p>
          <a:endParaRPr lang="fr-FR"/>
        </a:p>
      </dgm:t>
    </dgm:pt>
    <dgm:pt modelId="{BECC1433-EE39-4133-850A-BEB621A0A92D}" type="pres">
      <dgm:prSet presAssocID="{7857D083-CF6E-478B-B63F-0825C199FF6F}" presName="hierChild4" presStyleCnt="0"/>
      <dgm:spPr/>
    </dgm:pt>
    <dgm:pt modelId="{A1637796-02AF-4202-A8EB-6D949729817A}" type="pres">
      <dgm:prSet presAssocID="{7857D083-CF6E-478B-B63F-0825C199FF6F}" presName="hierChild5" presStyleCnt="0"/>
      <dgm:spPr/>
    </dgm:pt>
    <dgm:pt modelId="{142D4D59-69A2-42F4-B9F7-D7FFE86B921B}" type="pres">
      <dgm:prSet presAssocID="{EF06417F-2992-42B4-AFAC-9D05A0B1714E}" presName="hierChild5" presStyleCnt="0"/>
      <dgm:spPr/>
    </dgm:pt>
    <dgm:pt modelId="{D5EA39D0-E075-4567-99E9-EB48C576522B}" type="pres">
      <dgm:prSet presAssocID="{4DA76F53-2578-4A3D-9C4B-FCD47983EA11}" presName="Name37" presStyleLbl="parChTrans1D2" presStyleIdx="3" presStyleCnt="4"/>
      <dgm:spPr/>
      <dgm:t>
        <a:bodyPr/>
        <a:lstStyle/>
        <a:p>
          <a:endParaRPr lang="fr-FR"/>
        </a:p>
      </dgm:t>
    </dgm:pt>
    <dgm:pt modelId="{CE4F5174-593E-422A-8902-00DD0F5387F9}" type="pres">
      <dgm:prSet presAssocID="{CB60AA36-4D01-4D04-B5B1-4D5C8D80E837}" presName="hierRoot2" presStyleCnt="0">
        <dgm:presLayoutVars>
          <dgm:hierBranch val="init"/>
        </dgm:presLayoutVars>
      </dgm:prSet>
      <dgm:spPr/>
    </dgm:pt>
    <dgm:pt modelId="{FA987578-078F-4A7C-B53B-CA23D3DCD133}" type="pres">
      <dgm:prSet presAssocID="{CB60AA36-4D01-4D04-B5B1-4D5C8D80E837}" presName="rootComposite" presStyleCnt="0"/>
      <dgm:spPr/>
    </dgm:pt>
    <dgm:pt modelId="{8742A2F3-C851-456B-B2B9-EE6525A0E60D}" type="pres">
      <dgm:prSet presAssocID="{CB60AA36-4D01-4D04-B5B1-4D5C8D80E837}" presName="rootText" presStyleLbl="node2" presStyleIdx="3" presStyleCnt="4" custScaleX="178926" custScaleY="175169" custLinFactNeighborX="13660">
        <dgm:presLayoutVars>
          <dgm:chPref val="3"/>
        </dgm:presLayoutVars>
      </dgm:prSet>
      <dgm:spPr/>
      <dgm:t>
        <a:bodyPr/>
        <a:lstStyle/>
        <a:p>
          <a:endParaRPr lang="fr-FR"/>
        </a:p>
      </dgm:t>
    </dgm:pt>
    <dgm:pt modelId="{9C4C13AA-011C-4F2D-830E-4CEF286B7B5E}" type="pres">
      <dgm:prSet presAssocID="{CB60AA36-4D01-4D04-B5B1-4D5C8D80E837}" presName="rootConnector" presStyleLbl="node2" presStyleIdx="3" presStyleCnt="4"/>
      <dgm:spPr/>
      <dgm:t>
        <a:bodyPr/>
        <a:lstStyle/>
        <a:p>
          <a:endParaRPr lang="fr-FR"/>
        </a:p>
      </dgm:t>
    </dgm:pt>
    <dgm:pt modelId="{4CB8A91B-E8E1-4313-8B99-FCB13585E1E8}" type="pres">
      <dgm:prSet presAssocID="{CB60AA36-4D01-4D04-B5B1-4D5C8D80E837}" presName="hierChild4" presStyleCnt="0"/>
      <dgm:spPr/>
    </dgm:pt>
    <dgm:pt modelId="{B68D1910-7999-47D0-BDE7-7EE319F28642}" type="pres">
      <dgm:prSet presAssocID="{CB60AA36-4D01-4D04-B5B1-4D5C8D80E837}" presName="hierChild5" presStyleCnt="0"/>
      <dgm:spPr/>
    </dgm:pt>
    <dgm:pt modelId="{C902BCFC-2037-4597-AC69-ACE03BEB483D}" type="pres">
      <dgm:prSet presAssocID="{39FE4A76-AF26-4016-B85B-FBDCA7D0453A}" presName="hierChild3" presStyleCnt="0"/>
      <dgm:spPr/>
    </dgm:pt>
  </dgm:ptLst>
  <dgm:cxnLst>
    <dgm:cxn modelId="{183A866A-2944-44DD-A7FE-E4F2AEA8A840}" srcId="{39FE4A76-AF26-4016-B85B-FBDCA7D0453A}" destId="{CB60AA36-4D01-4D04-B5B1-4D5C8D80E837}" srcOrd="3" destOrd="0" parTransId="{4DA76F53-2578-4A3D-9C4B-FCD47983EA11}" sibTransId="{D9619FF0-A79A-43A4-91AB-17F698DCA2F2}"/>
    <dgm:cxn modelId="{EB90370A-A052-4631-B9F6-46801720C5D1}" type="presOf" srcId="{4DA76F53-2578-4A3D-9C4B-FCD47983EA11}" destId="{D5EA39D0-E075-4567-99E9-EB48C576522B}" srcOrd="0" destOrd="0" presId="urn:microsoft.com/office/officeart/2005/8/layout/orgChart1"/>
    <dgm:cxn modelId="{C226C8FB-4B60-4006-9E00-F6C7D4230321}" type="presOf" srcId="{EA79A17B-3740-4B7C-ADD3-83072E6DB341}" destId="{99D1E474-4BCE-45D3-B7E1-A8E7E96044D0}" srcOrd="0" destOrd="0" presId="urn:microsoft.com/office/officeart/2005/8/layout/orgChart1"/>
    <dgm:cxn modelId="{C9559154-0738-4FAB-8651-51D4D70EC819}" type="presOf" srcId="{E607F36C-1C09-4FBA-B633-56A9B227669D}" destId="{B20087FF-022E-458C-B4D6-BAC55F7B5B49}" srcOrd="1" destOrd="0" presId="urn:microsoft.com/office/officeart/2005/8/layout/orgChart1"/>
    <dgm:cxn modelId="{A0DBF65B-1BDC-49C3-B71E-6A9C00401FA5}" type="presOf" srcId="{91D9FBB9-1C90-4E1C-B9CB-905A922E66D7}" destId="{0E7A76C0-FF91-4C8F-8EDB-062BF1B1A808}" srcOrd="0" destOrd="0" presId="urn:microsoft.com/office/officeart/2005/8/layout/orgChart1"/>
    <dgm:cxn modelId="{A910C745-4C95-4DC6-A402-CF3FD558E9DB}" type="presOf" srcId="{6795BA2F-5888-408E-9687-3C56C6F5F8F4}" destId="{A988654B-B437-4BF8-9E50-F38F72900B39}" srcOrd="0" destOrd="0" presId="urn:microsoft.com/office/officeart/2005/8/layout/orgChart1"/>
    <dgm:cxn modelId="{074111FB-229C-4D6F-922D-7C32FEB0FB94}" type="presOf" srcId="{4EB86BF4-86F0-435B-8F3F-C6839F697337}" destId="{ECB92E76-BA02-4F2A-8DC3-1AFEF3BCF19B}" srcOrd="1" destOrd="0" presId="urn:microsoft.com/office/officeart/2005/8/layout/orgChart1"/>
    <dgm:cxn modelId="{F0770E02-1CDF-42F6-8C4E-A8B76046EA5C}" type="presOf" srcId="{70C7FB35-1E89-4B91-8260-6C0EE74980DD}" destId="{6158953A-2903-4AED-A8EF-477DF2632063}" srcOrd="1" destOrd="0" presId="urn:microsoft.com/office/officeart/2005/8/layout/orgChart1"/>
    <dgm:cxn modelId="{F141E4E8-B002-4769-8452-AAF3B607489A}" srcId="{EF06417F-2992-42B4-AFAC-9D05A0B1714E}" destId="{91D9FBB9-1C90-4E1C-B9CB-905A922E66D7}" srcOrd="1" destOrd="0" parTransId="{A1B4F730-884A-4F72-A39C-73771DBAAA71}" sibTransId="{EE60BC0E-83E8-4408-8945-9D4222D2DF17}"/>
    <dgm:cxn modelId="{45154D33-AA2D-4EE3-B0E9-F030600A0FBE}" srcId="{39FE4A76-AF26-4016-B85B-FBDCA7D0453A}" destId="{DDCC4578-C048-43D0-855D-62169C00D717}" srcOrd="1" destOrd="0" parTransId="{38FEA3D4-3ACE-4DD2-8A30-A72FF9206D31}" sibTransId="{3DEEBC5A-3D22-4699-A6E3-529A70867671}"/>
    <dgm:cxn modelId="{1D971B9A-E371-4EF4-B12A-68AFBB4489A5}" type="presOf" srcId="{EF06417F-2992-42B4-AFAC-9D05A0B1714E}" destId="{9CDA5B2C-B7B9-4DD4-BDFE-E70659B7AF2D}" srcOrd="1" destOrd="0" presId="urn:microsoft.com/office/officeart/2005/8/layout/orgChart1"/>
    <dgm:cxn modelId="{42B6E7C5-19B0-4C03-9E0A-8F0BF7CC2D84}" type="presOf" srcId="{C0080A28-98A3-431E-A231-74C875A16932}" destId="{6DA97FFB-790E-4D1A-ADE8-55551C4DDE1D}" srcOrd="1" destOrd="0" presId="urn:microsoft.com/office/officeart/2005/8/layout/orgChart1"/>
    <dgm:cxn modelId="{9D8F04AA-5677-43FB-B5D5-579008FF9CA1}" type="presOf" srcId="{CB60AA36-4D01-4D04-B5B1-4D5C8D80E837}" destId="{8742A2F3-C851-456B-B2B9-EE6525A0E60D}" srcOrd="0" destOrd="0" presId="urn:microsoft.com/office/officeart/2005/8/layout/orgChart1"/>
    <dgm:cxn modelId="{1CEB6C97-CD1D-430F-9903-F018EE762546}" type="presOf" srcId="{69A70177-7EEE-4DC9-BE10-C0E105680724}" destId="{C78E5334-5A5F-4C65-BDBE-0B1B8A29E343}" srcOrd="0" destOrd="0" presId="urn:microsoft.com/office/officeart/2005/8/layout/orgChart1"/>
    <dgm:cxn modelId="{94171EB0-59F3-4FB6-BE6F-E663F0A3F7F2}" srcId="{EF06417F-2992-42B4-AFAC-9D05A0B1714E}" destId="{E607F36C-1C09-4FBA-B633-56A9B227669D}" srcOrd="0" destOrd="0" parTransId="{0765B2EE-5139-4820-81AA-F4338C2CC6D4}" sibTransId="{8E6F8379-0515-4C6E-B5E1-A374EC65D68D}"/>
    <dgm:cxn modelId="{A4260479-D9EF-4604-B3FA-46BE6A9A296A}" srcId="{DDCC4578-C048-43D0-855D-62169C00D717}" destId="{70C7FB35-1E89-4B91-8260-6C0EE74980DD}" srcOrd="0" destOrd="0" parTransId="{6795BA2F-5888-408E-9687-3C56C6F5F8F4}" sibTransId="{AEE12A1F-10AE-40A0-A01A-5F3C04BA4563}"/>
    <dgm:cxn modelId="{C6730741-AC13-4236-8BDB-1E6434159ED4}" type="presOf" srcId="{F478F601-22B4-49A9-9E14-79FF4E59B590}" destId="{4DEA47F5-94AF-4483-9EFD-BB9B7EF2EBF0}" srcOrd="0" destOrd="0" presId="urn:microsoft.com/office/officeart/2005/8/layout/orgChart1"/>
    <dgm:cxn modelId="{2B2A2A60-1270-4163-9CD0-B928277FFD08}" type="presOf" srcId="{91D9FBB9-1C90-4E1C-B9CB-905A922E66D7}" destId="{A8123127-3386-4174-B8D1-2A622411C23F}" srcOrd="1" destOrd="0" presId="urn:microsoft.com/office/officeart/2005/8/layout/orgChart1"/>
    <dgm:cxn modelId="{8E84BC27-8833-4A2E-ABDD-1AC4D367A339}" type="presOf" srcId="{E607F36C-1C09-4FBA-B633-56A9B227669D}" destId="{929C61F2-B0CD-4F2E-8244-4321E43F038C}" srcOrd="0" destOrd="0" presId="urn:microsoft.com/office/officeart/2005/8/layout/orgChart1"/>
    <dgm:cxn modelId="{E2931B20-189A-412F-8091-C16368AA87AC}" srcId="{EF06417F-2992-42B4-AFAC-9D05A0B1714E}" destId="{7857D083-CF6E-478B-B63F-0825C199FF6F}" srcOrd="2" destOrd="0" parTransId="{E6F450F4-3FBF-428C-A13D-FED4EC27CB34}" sibTransId="{5164389B-7E7E-4A28-BD1B-86949D1FE816}"/>
    <dgm:cxn modelId="{83EF910C-EEED-4BC8-920E-86C703AF3FAB}" srcId="{089F3B62-ABB0-4F1C-9163-065D84111729}" destId="{4EB86BF4-86F0-435B-8F3F-C6839F697337}" srcOrd="0" destOrd="0" parTransId="{F478F601-22B4-49A9-9E14-79FF4E59B590}" sibTransId="{E7CA41CC-0A63-49AB-BAD0-D9E540F635E2}"/>
    <dgm:cxn modelId="{8D2F07FD-DA6F-4B6E-9065-A12FCB0149DB}" type="presOf" srcId="{C0080A28-98A3-431E-A231-74C875A16932}" destId="{7F3760BE-03F8-43DE-820E-EFD3A1AE7D30}" srcOrd="0" destOrd="0" presId="urn:microsoft.com/office/officeart/2005/8/layout/orgChart1"/>
    <dgm:cxn modelId="{18C90DB9-8E4F-4852-990B-CE93C3B72EDF}" type="presOf" srcId="{39FE4A76-AF26-4016-B85B-FBDCA7D0453A}" destId="{A2CFD510-29A6-4397-AE6D-87699446AF5C}" srcOrd="1" destOrd="0" presId="urn:microsoft.com/office/officeart/2005/8/layout/orgChart1"/>
    <dgm:cxn modelId="{7C7D997E-CBDC-4B68-80C0-6DDD2D3F82EE}" srcId="{39FE4A76-AF26-4016-B85B-FBDCA7D0453A}" destId="{089F3B62-ABB0-4F1C-9163-065D84111729}" srcOrd="0" destOrd="0" parTransId="{EA79A17B-3740-4B7C-ADD3-83072E6DB341}" sibTransId="{EBCFDDF7-F528-4287-9AAE-4EEF665A84AA}"/>
    <dgm:cxn modelId="{6302ECE5-7119-4836-9D4D-B246D31E4763}" type="presOf" srcId="{4EB86BF4-86F0-435B-8F3F-C6839F697337}" destId="{F3E83C6F-D1A2-4352-ABC9-19344FD1DA54}" srcOrd="0" destOrd="0" presId="urn:microsoft.com/office/officeart/2005/8/layout/orgChart1"/>
    <dgm:cxn modelId="{63D86B3E-174C-4CFB-8A38-571CCB934BCE}" type="presOf" srcId="{70C7FB35-1E89-4B91-8260-6C0EE74980DD}" destId="{7F5934DE-C368-439E-BEDD-70C56F9652A2}" srcOrd="0" destOrd="0" presId="urn:microsoft.com/office/officeart/2005/8/layout/orgChart1"/>
    <dgm:cxn modelId="{E1FEC6D7-926C-438A-A8B3-F90F91C5F3ED}" type="presOf" srcId="{61EBF1EC-C4B5-45A6-A215-FBB2261C81F5}" destId="{92CA43EE-3F78-4D41-B233-BC8E969C659A}" srcOrd="1" destOrd="0" presId="urn:microsoft.com/office/officeart/2005/8/layout/orgChart1"/>
    <dgm:cxn modelId="{E3A09F02-D891-40A6-AAD2-D398A887C6F7}" srcId="{089F3B62-ABB0-4F1C-9163-065D84111729}" destId="{61EBF1EC-C4B5-45A6-A215-FBB2261C81F5}" srcOrd="1" destOrd="0" parTransId="{69A70177-7EEE-4DC9-BE10-C0E105680724}" sibTransId="{2E48EB7C-0619-4E22-A8F8-08B23BB5CB8A}"/>
    <dgm:cxn modelId="{D96903BC-86C1-4526-A897-98EC97400E1F}" type="presOf" srcId="{DDCC4578-C048-43D0-855D-62169C00D717}" destId="{2A982990-CC53-4A1F-80E3-E146CC6AAEB4}" srcOrd="1" destOrd="0" presId="urn:microsoft.com/office/officeart/2005/8/layout/orgChart1"/>
    <dgm:cxn modelId="{4C7566CF-204B-4C3C-B844-4B3D88A6C047}" type="presOf" srcId="{B6390B2C-4B41-4AEF-AE69-1EB370DBE329}" destId="{C9E35B68-6C5D-4A24-834C-EBE148353935}" srcOrd="0" destOrd="0" presId="urn:microsoft.com/office/officeart/2005/8/layout/orgChart1"/>
    <dgm:cxn modelId="{1621958D-0B53-4369-B88B-AE2A26CE7670}" type="presOf" srcId="{CB60AA36-4D01-4D04-B5B1-4D5C8D80E837}" destId="{9C4C13AA-011C-4F2D-830E-4CEF286B7B5E}" srcOrd="1" destOrd="0" presId="urn:microsoft.com/office/officeart/2005/8/layout/orgChart1"/>
    <dgm:cxn modelId="{5EB8272C-D57D-4B8F-839D-E3A23559D1AC}" type="presOf" srcId="{1B7CE261-E564-43C2-9A0B-37ACA66CD99C}" destId="{ED4039BB-97D2-4903-A12D-CCF44C5E684A}" srcOrd="0" destOrd="0" presId="urn:microsoft.com/office/officeart/2005/8/layout/orgChart1"/>
    <dgm:cxn modelId="{2BBD8157-588F-49EC-9A44-8245A6C91339}" type="presOf" srcId="{089F3B62-ABB0-4F1C-9163-065D84111729}" destId="{0E05E85D-30FC-4425-AA73-E0749CED610F}" srcOrd="1" destOrd="0" presId="urn:microsoft.com/office/officeart/2005/8/layout/orgChart1"/>
    <dgm:cxn modelId="{C80972A2-5A8F-4EAF-8BAD-DA15B4FF3C0A}" type="presOf" srcId="{A1B4F730-884A-4F72-A39C-73771DBAAA71}" destId="{96D7CA73-4557-4CBD-A93B-3A49D35843BD}" srcOrd="0" destOrd="0" presId="urn:microsoft.com/office/officeart/2005/8/layout/orgChart1"/>
    <dgm:cxn modelId="{326178D2-54E2-4A3F-B790-D23583279336}" type="presOf" srcId="{61EBF1EC-C4B5-45A6-A215-FBB2261C81F5}" destId="{0B9BF295-0241-4536-BD0D-D19821015E0F}" srcOrd="0" destOrd="0" presId="urn:microsoft.com/office/officeart/2005/8/layout/orgChart1"/>
    <dgm:cxn modelId="{ACC0AC3C-AA89-4065-AE59-034C608070B0}" type="presOf" srcId="{E6F450F4-3FBF-428C-A13D-FED4EC27CB34}" destId="{2B8C2737-9CB5-4594-98E4-DFEC7559DEE9}" srcOrd="0" destOrd="0" presId="urn:microsoft.com/office/officeart/2005/8/layout/orgChart1"/>
    <dgm:cxn modelId="{70D315F0-241B-491F-B045-62E9311FA5F3}" srcId="{B6390B2C-4B41-4AEF-AE69-1EB370DBE329}" destId="{39FE4A76-AF26-4016-B85B-FBDCA7D0453A}" srcOrd="0" destOrd="0" parTransId="{DFC2467F-4085-42D3-8F54-B3C149885E4F}" sibTransId="{7EF52273-788B-4994-A245-91486550884D}"/>
    <dgm:cxn modelId="{99209A45-4519-4363-A2C1-0C552349F4E6}" type="presOf" srcId="{7857D083-CF6E-478B-B63F-0825C199FF6F}" destId="{E8DAA48C-B594-42AE-AF75-31B14DF34C62}" srcOrd="1" destOrd="0" presId="urn:microsoft.com/office/officeart/2005/8/layout/orgChart1"/>
    <dgm:cxn modelId="{510F910C-53A3-4979-85A4-34109A65E6A4}" type="presOf" srcId="{39FE4A76-AF26-4016-B85B-FBDCA7D0453A}" destId="{472DCA65-0573-4AA4-8DEF-132E272F1515}" srcOrd="0" destOrd="0" presId="urn:microsoft.com/office/officeart/2005/8/layout/orgChart1"/>
    <dgm:cxn modelId="{67CA205E-B351-40F1-9B65-EABF8C6596BE}" type="presOf" srcId="{EF06417F-2992-42B4-AFAC-9D05A0B1714E}" destId="{96E7A610-FE57-44AF-B68B-694F886F6A7E}" srcOrd="0" destOrd="0" presId="urn:microsoft.com/office/officeart/2005/8/layout/orgChart1"/>
    <dgm:cxn modelId="{11470EE8-92EC-4EBC-A554-FE0276EC0178}" srcId="{39FE4A76-AF26-4016-B85B-FBDCA7D0453A}" destId="{EF06417F-2992-42B4-AFAC-9D05A0B1714E}" srcOrd="2" destOrd="0" parTransId="{CBE32224-AC99-482E-97FF-8645C0A27DF1}" sibTransId="{B3B829C5-A401-484C-9F8C-AB778E54CCF7}"/>
    <dgm:cxn modelId="{1E3A55BF-0F04-46EF-A04F-E586DCEBDB0F}" type="presOf" srcId="{7857D083-CF6E-478B-B63F-0825C199FF6F}" destId="{5B8052D7-3CE7-4B30-9073-65D7A76ADAF2}" srcOrd="0" destOrd="0" presId="urn:microsoft.com/office/officeart/2005/8/layout/orgChart1"/>
    <dgm:cxn modelId="{DB51F0CE-44AC-4469-9E0C-4C69A2ECC42F}" type="presOf" srcId="{089F3B62-ABB0-4F1C-9163-065D84111729}" destId="{3770A91B-C967-41E4-93E5-A36F68AE6BCE}" srcOrd="0" destOrd="0" presId="urn:microsoft.com/office/officeart/2005/8/layout/orgChart1"/>
    <dgm:cxn modelId="{1977F64D-958F-4AD9-A58F-E1F134F8DB37}" type="presOf" srcId="{CBE32224-AC99-482E-97FF-8645C0A27DF1}" destId="{AD18C2F5-AC5B-442E-8DE0-D55FE99BA139}" srcOrd="0" destOrd="0" presId="urn:microsoft.com/office/officeart/2005/8/layout/orgChart1"/>
    <dgm:cxn modelId="{F84269B3-F4E8-4F6B-8584-753A2DB35B02}" srcId="{DDCC4578-C048-43D0-855D-62169C00D717}" destId="{C0080A28-98A3-431E-A231-74C875A16932}" srcOrd="1" destOrd="0" parTransId="{1B7CE261-E564-43C2-9A0B-37ACA66CD99C}" sibTransId="{31DAF069-BDC8-4F1D-9947-C90EA8CC827C}"/>
    <dgm:cxn modelId="{28E09C89-6CD0-40F4-A650-AA37BD685279}" type="presOf" srcId="{DDCC4578-C048-43D0-855D-62169C00D717}" destId="{B45093B5-4E1A-4681-956D-FA0981EC4907}" srcOrd="0" destOrd="0" presId="urn:microsoft.com/office/officeart/2005/8/layout/orgChart1"/>
    <dgm:cxn modelId="{C59654F4-E684-448D-837E-13EC8EA6385B}" type="presOf" srcId="{38FEA3D4-3ACE-4DD2-8A30-A72FF9206D31}" destId="{A571B1BE-0ECC-45A9-8114-05871B38E15F}" srcOrd="0" destOrd="0" presId="urn:microsoft.com/office/officeart/2005/8/layout/orgChart1"/>
    <dgm:cxn modelId="{6DAA2BBD-9682-41DF-8772-0D39899A888E}" type="presOf" srcId="{0765B2EE-5139-4820-81AA-F4338C2CC6D4}" destId="{23525D28-2207-461B-8F6C-75FB5EC944A4}" srcOrd="0" destOrd="0" presId="urn:microsoft.com/office/officeart/2005/8/layout/orgChart1"/>
    <dgm:cxn modelId="{A795CFCE-F566-4CFE-9B25-01464A0555AC}" type="presParOf" srcId="{C9E35B68-6C5D-4A24-834C-EBE148353935}" destId="{6291E115-8CE8-4D15-8D3F-44B981812A8B}" srcOrd="0" destOrd="0" presId="urn:microsoft.com/office/officeart/2005/8/layout/orgChart1"/>
    <dgm:cxn modelId="{2789ADB9-DCF1-4979-89E8-F6396C3AD527}" type="presParOf" srcId="{6291E115-8CE8-4D15-8D3F-44B981812A8B}" destId="{BD4FA3B0-B583-48F7-A6B5-A8F9C946F7DE}" srcOrd="0" destOrd="0" presId="urn:microsoft.com/office/officeart/2005/8/layout/orgChart1"/>
    <dgm:cxn modelId="{5AAD4965-7FD3-4EB3-A24A-0543C2197D21}" type="presParOf" srcId="{BD4FA3B0-B583-48F7-A6B5-A8F9C946F7DE}" destId="{472DCA65-0573-4AA4-8DEF-132E272F1515}" srcOrd="0" destOrd="0" presId="urn:microsoft.com/office/officeart/2005/8/layout/orgChart1"/>
    <dgm:cxn modelId="{F2F3B091-EA9D-40FB-B3D2-77A0F068607D}" type="presParOf" srcId="{BD4FA3B0-B583-48F7-A6B5-A8F9C946F7DE}" destId="{A2CFD510-29A6-4397-AE6D-87699446AF5C}" srcOrd="1" destOrd="0" presId="urn:microsoft.com/office/officeart/2005/8/layout/orgChart1"/>
    <dgm:cxn modelId="{0C084935-B9A6-412E-8CDF-0DDFA2969B4C}" type="presParOf" srcId="{6291E115-8CE8-4D15-8D3F-44B981812A8B}" destId="{BF9617A8-762F-4D5D-9E7E-11F9541B6CF4}" srcOrd="1" destOrd="0" presId="urn:microsoft.com/office/officeart/2005/8/layout/orgChart1"/>
    <dgm:cxn modelId="{A3BB99D2-AA57-400D-8488-51BD3F7B265A}" type="presParOf" srcId="{BF9617A8-762F-4D5D-9E7E-11F9541B6CF4}" destId="{99D1E474-4BCE-45D3-B7E1-A8E7E96044D0}" srcOrd="0" destOrd="0" presId="urn:microsoft.com/office/officeart/2005/8/layout/orgChart1"/>
    <dgm:cxn modelId="{15A70F9B-4AF9-4A79-83A8-CF4C49CF9585}" type="presParOf" srcId="{BF9617A8-762F-4D5D-9E7E-11F9541B6CF4}" destId="{41F623FE-DE5D-4239-8D7E-0C656F6819C6}" srcOrd="1" destOrd="0" presId="urn:microsoft.com/office/officeart/2005/8/layout/orgChart1"/>
    <dgm:cxn modelId="{5E0A364E-ED93-4B70-B89A-CD968782D686}" type="presParOf" srcId="{41F623FE-DE5D-4239-8D7E-0C656F6819C6}" destId="{D6923884-DD13-4623-B63C-0E78EBB6E37C}" srcOrd="0" destOrd="0" presId="urn:microsoft.com/office/officeart/2005/8/layout/orgChart1"/>
    <dgm:cxn modelId="{3002180E-BE04-445D-8CA4-A90BE760DEF3}" type="presParOf" srcId="{D6923884-DD13-4623-B63C-0E78EBB6E37C}" destId="{3770A91B-C967-41E4-93E5-A36F68AE6BCE}" srcOrd="0" destOrd="0" presId="urn:microsoft.com/office/officeart/2005/8/layout/orgChart1"/>
    <dgm:cxn modelId="{F351A5A6-A780-4DFF-96F5-92BEAD53B7CD}" type="presParOf" srcId="{D6923884-DD13-4623-B63C-0E78EBB6E37C}" destId="{0E05E85D-30FC-4425-AA73-E0749CED610F}" srcOrd="1" destOrd="0" presId="urn:microsoft.com/office/officeart/2005/8/layout/orgChart1"/>
    <dgm:cxn modelId="{3D16C14C-4660-49CE-8E5E-4906A71F3827}" type="presParOf" srcId="{41F623FE-DE5D-4239-8D7E-0C656F6819C6}" destId="{DCB008C0-8C5A-4032-B673-5D82FDBBAD33}" srcOrd="1" destOrd="0" presId="urn:microsoft.com/office/officeart/2005/8/layout/orgChart1"/>
    <dgm:cxn modelId="{A7BDC512-5029-4977-A47D-C88ADD24DCB2}" type="presParOf" srcId="{DCB008C0-8C5A-4032-B673-5D82FDBBAD33}" destId="{4DEA47F5-94AF-4483-9EFD-BB9B7EF2EBF0}" srcOrd="0" destOrd="0" presId="urn:microsoft.com/office/officeart/2005/8/layout/orgChart1"/>
    <dgm:cxn modelId="{F5560966-973D-41CC-82CB-E66C82A5B675}" type="presParOf" srcId="{DCB008C0-8C5A-4032-B673-5D82FDBBAD33}" destId="{C8770918-BEAE-402C-86A1-368B73170BD6}" srcOrd="1" destOrd="0" presId="urn:microsoft.com/office/officeart/2005/8/layout/orgChart1"/>
    <dgm:cxn modelId="{4F99BF19-5AD8-48A8-9412-1426F5FEFC17}" type="presParOf" srcId="{C8770918-BEAE-402C-86A1-368B73170BD6}" destId="{936DE9F9-8467-49FF-A5FF-1A3613F6E7B5}" srcOrd="0" destOrd="0" presId="urn:microsoft.com/office/officeart/2005/8/layout/orgChart1"/>
    <dgm:cxn modelId="{FAE98832-3FF3-4ECF-A961-54F7B227261F}" type="presParOf" srcId="{936DE9F9-8467-49FF-A5FF-1A3613F6E7B5}" destId="{F3E83C6F-D1A2-4352-ABC9-19344FD1DA54}" srcOrd="0" destOrd="0" presId="urn:microsoft.com/office/officeart/2005/8/layout/orgChart1"/>
    <dgm:cxn modelId="{A499062D-A811-40CA-840B-7449E1BB514D}" type="presParOf" srcId="{936DE9F9-8467-49FF-A5FF-1A3613F6E7B5}" destId="{ECB92E76-BA02-4F2A-8DC3-1AFEF3BCF19B}" srcOrd="1" destOrd="0" presId="urn:microsoft.com/office/officeart/2005/8/layout/orgChart1"/>
    <dgm:cxn modelId="{512A9EE3-D860-4697-AA31-1BFD498334E4}" type="presParOf" srcId="{C8770918-BEAE-402C-86A1-368B73170BD6}" destId="{499063BF-BED6-4448-AF0A-BFD552A66C1E}" srcOrd="1" destOrd="0" presId="urn:microsoft.com/office/officeart/2005/8/layout/orgChart1"/>
    <dgm:cxn modelId="{01F32FB1-FDE1-4FB7-9C01-739DE1BABC52}" type="presParOf" srcId="{C8770918-BEAE-402C-86A1-368B73170BD6}" destId="{D910D443-3DE8-4FB0-9855-8E794C5AF1D3}" srcOrd="2" destOrd="0" presId="urn:microsoft.com/office/officeart/2005/8/layout/orgChart1"/>
    <dgm:cxn modelId="{5BCAF35E-65B9-4FA7-BF6F-0599A4CFF1BF}" type="presParOf" srcId="{DCB008C0-8C5A-4032-B673-5D82FDBBAD33}" destId="{C78E5334-5A5F-4C65-BDBE-0B1B8A29E343}" srcOrd="2" destOrd="0" presId="urn:microsoft.com/office/officeart/2005/8/layout/orgChart1"/>
    <dgm:cxn modelId="{72A15138-EFB5-416D-9EF9-63E3D0684089}" type="presParOf" srcId="{DCB008C0-8C5A-4032-B673-5D82FDBBAD33}" destId="{5A4489A4-E041-4406-83DA-6951B0C68D8C}" srcOrd="3" destOrd="0" presId="urn:microsoft.com/office/officeart/2005/8/layout/orgChart1"/>
    <dgm:cxn modelId="{34A3F106-9DE5-4950-B4EE-EB097C3D779F}" type="presParOf" srcId="{5A4489A4-E041-4406-83DA-6951B0C68D8C}" destId="{A844DCB8-7A52-4DD4-A04A-7979E6B6AB2A}" srcOrd="0" destOrd="0" presId="urn:microsoft.com/office/officeart/2005/8/layout/orgChart1"/>
    <dgm:cxn modelId="{9BAB5D0D-68FB-4480-A401-B080A3B39A71}" type="presParOf" srcId="{A844DCB8-7A52-4DD4-A04A-7979E6B6AB2A}" destId="{0B9BF295-0241-4536-BD0D-D19821015E0F}" srcOrd="0" destOrd="0" presId="urn:microsoft.com/office/officeart/2005/8/layout/orgChart1"/>
    <dgm:cxn modelId="{ECC8F82B-E90D-4BC0-990C-83D6334C2ECD}" type="presParOf" srcId="{A844DCB8-7A52-4DD4-A04A-7979E6B6AB2A}" destId="{92CA43EE-3F78-4D41-B233-BC8E969C659A}" srcOrd="1" destOrd="0" presId="urn:microsoft.com/office/officeart/2005/8/layout/orgChart1"/>
    <dgm:cxn modelId="{062CEE9F-345F-4D72-827C-A754704AD202}" type="presParOf" srcId="{5A4489A4-E041-4406-83DA-6951B0C68D8C}" destId="{C6108251-8ABC-4F06-8463-DD78F7357292}" srcOrd="1" destOrd="0" presId="urn:microsoft.com/office/officeart/2005/8/layout/orgChart1"/>
    <dgm:cxn modelId="{C8C93990-9604-4D03-8E62-75C6165689CC}" type="presParOf" srcId="{5A4489A4-E041-4406-83DA-6951B0C68D8C}" destId="{E93E020F-E704-4BCA-996D-5299D83DE692}" srcOrd="2" destOrd="0" presId="urn:microsoft.com/office/officeart/2005/8/layout/orgChart1"/>
    <dgm:cxn modelId="{ABF4E02B-753B-474D-A979-45F7173FF7DA}" type="presParOf" srcId="{41F623FE-DE5D-4239-8D7E-0C656F6819C6}" destId="{A6DC9BC4-0B7C-42BE-859A-1A82C6F0936E}" srcOrd="2" destOrd="0" presId="urn:microsoft.com/office/officeart/2005/8/layout/orgChart1"/>
    <dgm:cxn modelId="{9939F4FB-72CE-4E12-AA1A-A3B57395137E}" type="presParOf" srcId="{BF9617A8-762F-4D5D-9E7E-11F9541B6CF4}" destId="{A571B1BE-0ECC-45A9-8114-05871B38E15F}" srcOrd="2" destOrd="0" presId="urn:microsoft.com/office/officeart/2005/8/layout/orgChart1"/>
    <dgm:cxn modelId="{B9F544DE-73D5-4D1D-BDF0-AAAA14051025}" type="presParOf" srcId="{BF9617A8-762F-4D5D-9E7E-11F9541B6CF4}" destId="{2B3EF478-60B2-46ED-86A9-226085A97872}" srcOrd="3" destOrd="0" presId="urn:microsoft.com/office/officeart/2005/8/layout/orgChart1"/>
    <dgm:cxn modelId="{7AD3FE24-4B89-4084-93DC-8F825A762AE3}" type="presParOf" srcId="{2B3EF478-60B2-46ED-86A9-226085A97872}" destId="{E622ACD5-89E3-4A69-AC37-E749D9F68FD4}" srcOrd="0" destOrd="0" presId="urn:microsoft.com/office/officeart/2005/8/layout/orgChart1"/>
    <dgm:cxn modelId="{902F6E33-EADF-4F46-B140-4A032C401338}" type="presParOf" srcId="{E622ACD5-89E3-4A69-AC37-E749D9F68FD4}" destId="{B45093B5-4E1A-4681-956D-FA0981EC4907}" srcOrd="0" destOrd="0" presId="urn:microsoft.com/office/officeart/2005/8/layout/orgChart1"/>
    <dgm:cxn modelId="{78851517-2930-4EB1-B9CB-23E72E32F237}" type="presParOf" srcId="{E622ACD5-89E3-4A69-AC37-E749D9F68FD4}" destId="{2A982990-CC53-4A1F-80E3-E146CC6AAEB4}" srcOrd="1" destOrd="0" presId="urn:microsoft.com/office/officeart/2005/8/layout/orgChart1"/>
    <dgm:cxn modelId="{FC5F803D-C887-4DA5-9EA9-C2131CCE1578}" type="presParOf" srcId="{2B3EF478-60B2-46ED-86A9-226085A97872}" destId="{8D365E4B-4D36-41B8-93E1-9A1AD8D95CAB}" srcOrd="1" destOrd="0" presId="urn:microsoft.com/office/officeart/2005/8/layout/orgChart1"/>
    <dgm:cxn modelId="{3AE697AB-C11E-420F-B2E2-5F1C2C6F37F9}" type="presParOf" srcId="{8D365E4B-4D36-41B8-93E1-9A1AD8D95CAB}" destId="{A988654B-B437-4BF8-9E50-F38F72900B39}" srcOrd="0" destOrd="0" presId="urn:microsoft.com/office/officeart/2005/8/layout/orgChart1"/>
    <dgm:cxn modelId="{F7FAA200-627E-4A6E-BDF7-AFF4AEB257E3}" type="presParOf" srcId="{8D365E4B-4D36-41B8-93E1-9A1AD8D95CAB}" destId="{7F422AD8-E6DA-48F9-AF9F-E88C607EE577}" srcOrd="1" destOrd="0" presId="urn:microsoft.com/office/officeart/2005/8/layout/orgChart1"/>
    <dgm:cxn modelId="{0237CD67-E0C7-4CA5-960B-B7751733B74B}" type="presParOf" srcId="{7F422AD8-E6DA-48F9-AF9F-E88C607EE577}" destId="{1C7816FE-96BA-435E-93FD-854872A7E9A4}" srcOrd="0" destOrd="0" presId="urn:microsoft.com/office/officeart/2005/8/layout/orgChart1"/>
    <dgm:cxn modelId="{BA025643-3CFB-4411-ACCE-93055666B4F2}" type="presParOf" srcId="{1C7816FE-96BA-435E-93FD-854872A7E9A4}" destId="{7F5934DE-C368-439E-BEDD-70C56F9652A2}" srcOrd="0" destOrd="0" presId="urn:microsoft.com/office/officeart/2005/8/layout/orgChart1"/>
    <dgm:cxn modelId="{54A72921-BAC0-43D7-8BE6-4AF80267C520}" type="presParOf" srcId="{1C7816FE-96BA-435E-93FD-854872A7E9A4}" destId="{6158953A-2903-4AED-A8EF-477DF2632063}" srcOrd="1" destOrd="0" presId="urn:microsoft.com/office/officeart/2005/8/layout/orgChart1"/>
    <dgm:cxn modelId="{9DE36FCA-EF6A-4579-B025-71E701457E23}" type="presParOf" srcId="{7F422AD8-E6DA-48F9-AF9F-E88C607EE577}" destId="{9BEA8D7D-A213-49AC-AD05-072A82F31035}" srcOrd="1" destOrd="0" presId="urn:microsoft.com/office/officeart/2005/8/layout/orgChart1"/>
    <dgm:cxn modelId="{FBAB07CD-92A5-43B6-B554-27076592CA9A}" type="presParOf" srcId="{7F422AD8-E6DA-48F9-AF9F-E88C607EE577}" destId="{80C3E8DA-A122-4CDB-942E-01AF688EB8BE}" srcOrd="2" destOrd="0" presId="urn:microsoft.com/office/officeart/2005/8/layout/orgChart1"/>
    <dgm:cxn modelId="{7B7C0707-6C23-4148-A89D-85B03101C300}" type="presParOf" srcId="{8D365E4B-4D36-41B8-93E1-9A1AD8D95CAB}" destId="{ED4039BB-97D2-4903-A12D-CCF44C5E684A}" srcOrd="2" destOrd="0" presId="urn:microsoft.com/office/officeart/2005/8/layout/orgChart1"/>
    <dgm:cxn modelId="{ABE30DC6-97B7-4B3D-B228-100DB6B5DCCC}" type="presParOf" srcId="{8D365E4B-4D36-41B8-93E1-9A1AD8D95CAB}" destId="{1892681C-D308-453A-B2F9-8FE78FEB3B9E}" srcOrd="3" destOrd="0" presId="urn:microsoft.com/office/officeart/2005/8/layout/orgChart1"/>
    <dgm:cxn modelId="{39675A05-59F7-4E74-97E5-4473AD00168E}" type="presParOf" srcId="{1892681C-D308-453A-B2F9-8FE78FEB3B9E}" destId="{4BEB1F3C-6DCC-4125-9BC0-BD4CD235682D}" srcOrd="0" destOrd="0" presId="urn:microsoft.com/office/officeart/2005/8/layout/orgChart1"/>
    <dgm:cxn modelId="{217429DC-2A7C-4396-A198-F5CC7A858A46}" type="presParOf" srcId="{4BEB1F3C-6DCC-4125-9BC0-BD4CD235682D}" destId="{7F3760BE-03F8-43DE-820E-EFD3A1AE7D30}" srcOrd="0" destOrd="0" presId="urn:microsoft.com/office/officeart/2005/8/layout/orgChart1"/>
    <dgm:cxn modelId="{1C628B8F-6B9C-47CF-953F-C3906B511518}" type="presParOf" srcId="{4BEB1F3C-6DCC-4125-9BC0-BD4CD235682D}" destId="{6DA97FFB-790E-4D1A-ADE8-55551C4DDE1D}" srcOrd="1" destOrd="0" presId="urn:microsoft.com/office/officeart/2005/8/layout/orgChart1"/>
    <dgm:cxn modelId="{642860C8-E568-4355-9612-7BED5011AC62}" type="presParOf" srcId="{1892681C-D308-453A-B2F9-8FE78FEB3B9E}" destId="{8499DCE0-BA4B-4901-9935-46DBA4683029}" srcOrd="1" destOrd="0" presId="urn:microsoft.com/office/officeart/2005/8/layout/orgChart1"/>
    <dgm:cxn modelId="{0896E094-BF27-4A8F-A697-92112122D856}" type="presParOf" srcId="{1892681C-D308-453A-B2F9-8FE78FEB3B9E}" destId="{B9C09FA1-6B20-45B0-B07D-928DCFAE01C5}" srcOrd="2" destOrd="0" presId="urn:microsoft.com/office/officeart/2005/8/layout/orgChart1"/>
    <dgm:cxn modelId="{FC067EA2-2158-48F4-A596-E52E538F1D25}" type="presParOf" srcId="{2B3EF478-60B2-46ED-86A9-226085A97872}" destId="{2146F768-AC26-45EB-BA56-AD5D8BE7D61F}" srcOrd="2" destOrd="0" presId="urn:microsoft.com/office/officeart/2005/8/layout/orgChart1"/>
    <dgm:cxn modelId="{FC93277B-02BB-4FB4-9312-6E0934C41ED9}" type="presParOf" srcId="{BF9617A8-762F-4D5D-9E7E-11F9541B6CF4}" destId="{AD18C2F5-AC5B-442E-8DE0-D55FE99BA139}" srcOrd="4" destOrd="0" presId="urn:microsoft.com/office/officeart/2005/8/layout/orgChart1"/>
    <dgm:cxn modelId="{0B6B34F9-4E9B-4CDB-8566-056EFCA67531}" type="presParOf" srcId="{BF9617A8-762F-4D5D-9E7E-11F9541B6CF4}" destId="{226C9F2D-22B3-42A8-9D51-6B4A597B9ECC}" srcOrd="5" destOrd="0" presId="urn:microsoft.com/office/officeart/2005/8/layout/orgChart1"/>
    <dgm:cxn modelId="{F63A564C-3A62-40F7-9B3C-AA4B37FFAFB6}" type="presParOf" srcId="{226C9F2D-22B3-42A8-9D51-6B4A597B9ECC}" destId="{6559F500-5695-4F10-B56A-170D8880E4FE}" srcOrd="0" destOrd="0" presId="urn:microsoft.com/office/officeart/2005/8/layout/orgChart1"/>
    <dgm:cxn modelId="{214F084D-F5B3-4FF4-877E-18B883AFD9B8}" type="presParOf" srcId="{6559F500-5695-4F10-B56A-170D8880E4FE}" destId="{96E7A610-FE57-44AF-B68B-694F886F6A7E}" srcOrd="0" destOrd="0" presId="urn:microsoft.com/office/officeart/2005/8/layout/orgChart1"/>
    <dgm:cxn modelId="{55CD421D-C55D-47CD-9AA0-6002FA280AF7}" type="presParOf" srcId="{6559F500-5695-4F10-B56A-170D8880E4FE}" destId="{9CDA5B2C-B7B9-4DD4-BDFE-E70659B7AF2D}" srcOrd="1" destOrd="0" presId="urn:microsoft.com/office/officeart/2005/8/layout/orgChart1"/>
    <dgm:cxn modelId="{9FF0B674-A20C-4560-9F0E-5C1D8CCC28A4}" type="presParOf" srcId="{226C9F2D-22B3-42A8-9D51-6B4A597B9ECC}" destId="{1867F257-DE14-4DE5-9751-458230E6F323}" srcOrd="1" destOrd="0" presId="urn:microsoft.com/office/officeart/2005/8/layout/orgChart1"/>
    <dgm:cxn modelId="{57DDC465-1F96-43CC-8D24-85C21D9E375C}" type="presParOf" srcId="{1867F257-DE14-4DE5-9751-458230E6F323}" destId="{23525D28-2207-461B-8F6C-75FB5EC944A4}" srcOrd="0" destOrd="0" presId="urn:microsoft.com/office/officeart/2005/8/layout/orgChart1"/>
    <dgm:cxn modelId="{F222FADA-8ECE-4190-822F-CAA55942688E}" type="presParOf" srcId="{1867F257-DE14-4DE5-9751-458230E6F323}" destId="{E8250CEA-47B6-4333-A226-7659CEBB55B2}" srcOrd="1" destOrd="0" presId="urn:microsoft.com/office/officeart/2005/8/layout/orgChart1"/>
    <dgm:cxn modelId="{E26EEE18-A8AB-4485-9863-D62C74F7D2E5}" type="presParOf" srcId="{E8250CEA-47B6-4333-A226-7659CEBB55B2}" destId="{524DD92C-CCDC-4C6B-99CD-0928A8A1D747}" srcOrd="0" destOrd="0" presId="urn:microsoft.com/office/officeart/2005/8/layout/orgChart1"/>
    <dgm:cxn modelId="{2FA0B6FC-52C6-44C9-8D0C-C2213E10AEB3}" type="presParOf" srcId="{524DD92C-CCDC-4C6B-99CD-0928A8A1D747}" destId="{929C61F2-B0CD-4F2E-8244-4321E43F038C}" srcOrd="0" destOrd="0" presId="urn:microsoft.com/office/officeart/2005/8/layout/orgChart1"/>
    <dgm:cxn modelId="{EC9D3DCB-22A1-48A4-8107-0B3403404CE4}" type="presParOf" srcId="{524DD92C-CCDC-4C6B-99CD-0928A8A1D747}" destId="{B20087FF-022E-458C-B4D6-BAC55F7B5B49}" srcOrd="1" destOrd="0" presId="urn:microsoft.com/office/officeart/2005/8/layout/orgChart1"/>
    <dgm:cxn modelId="{424AE817-E995-4C45-AF5F-04ABA372FE36}" type="presParOf" srcId="{E8250CEA-47B6-4333-A226-7659CEBB55B2}" destId="{C7A5C744-0706-4F50-97F5-7692E904B1AB}" srcOrd="1" destOrd="0" presId="urn:microsoft.com/office/officeart/2005/8/layout/orgChart1"/>
    <dgm:cxn modelId="{B4B64156-5CFE-4C2B-9AC9-B3DA3B88BD24}" type="presParOf" srcId="{E8250CEA-47B6-4333-A226-7659CEBB55B2}" destId="{6B2516EB-FD9B-4162-B1B2-7B38EEDF640A}" srcOrd="2" destOrd="0" presId="urn:microsoft.com/office/officeart/2005/8/layout/orgChart1"/>
    <dgm:cxn modelId="{4499A6DD-EF88-4A8B-AFBD-A6FAA23BA18E}" type="presParOf" srcId="{1867F257-DE14-4DE5-9751-458230E6F323}" destId="{96D7CA73-4557-4CBD-A93B-3A49D35843BD}" srcOrd="2" destOrd="0" presId="urn:microsoft.com/office/officeart/2005/8/layout/orgChart1"/>
    <dgm:cxn modelId="{9E0E97CB-078A-424B-8EC8-F5771A21CCDB}" type="presParOf" srcId="{1867F257-DE14-4DE5-9751-458230E6F323}" destId="{1323D05F-1B33-43D5-AD6B-8B4EBD5603D7}" srcOrd="3" destOrd="0" presId="urn:microsoft.com/office/officeart/2005/8/layout/orgChart1"/>
    <dgm:cxn modelId="{E35B2296-79AD-43B0-9826-63CE608D7B62}" type="presParOf" srcId="{1323D05F-1B33-43D5-AD6B-8B4EBD5603D7}" destId="{BFCF1DCC-FA09-4A2C-9887-2B33AD83F3F8}" srcOrd="0" destOrd="0" presId="urn:microsoft.com/office/officeart/2005/8/layout/orgChart1"/>
    <dgm:cxn modelId="{95422DAB-6DC3-4EDF-96FB-0B4C09D94270}" type="presParOf" srcId="{BFCF1DCC-FA09-4A2C-9887-2B33AD83F3F8}" destId="{0E7A76C0-FF91-4C8F-8EDB-062BF1B1A808}" srcOrd="0" destOrd="0" presId="urn:microsoft.com/office/officeart/2005/8/layout/orgChart1"/>
    <dgm:cxn modelId="{F9079D02-794B-4A31-8A82-93F2FA552909}" type="presParOf" srcId="{BFCF1DCC-FA09-4A2C-9887-2B33AD83F3F8}" destId="{A8123127-3386-4174-B8D1-2A622411C23F}" srcOrd="1" destOrd="0" presId="urn:microsoft.com/office/officeart/2005/8/layout/orgChart1"/>
    <dgm:cxn modelId="{4026C111-D0AF-4070-BEBA-B0F19C74F15D}" type="presParOf" srcId="{1323D05F-1B33-43D5-AD6B-8B4EBD5603D7}" destId="{C3C4381E-A2EB-4E08-BFF7-F54D6250F490}" srcOrd="1" destOrd="0" presId="urn:microsoft.com/office/officeart/2005/8/layout/orgChart1"/>
    <dgm:cxn modelId="{D4C84F7F-A79A-42B6-90AE-E616787A7568}" type="presParOf" srcId="{1323D05F-1B33-43D5-AD6B-8B4EBD5603D7}" destId="{1313E5A0-8C96-43A4-8DC9-6481A3664364}" srcOrd="2" destOrd="0" presId="urn:microsoft.com/office/officeart/2005/8/layout/orgChart1"/>
    <dgm:cxn modelId="{DC4E1B48-6290-4B19-B1D9-52AB209A7B9F}" type="presParOf" srcId="{1867F257-DE14-4DE5-9751-458230E6F323}" destId="{2B8C2737-9CB5-4594-98E4-DFEC7559DEE9}" srcOrd="4" destOrd="0" presId="urn:microsoft.com/office/officeart/2005/8/layout/orgChart1"/>
    <dgm:cxn modelId="{8F42794D-467B-4887-BAB9-872A9FF5FD76}" type="presParOf" srcId="{1867F257-DE14-4DE5-9751-458230E6F323}" destId="{D96768C7-8205-4358-8139-741647933DDA}" srcOrd="5" destOrd="0" presId="urn:microsoft.com/office/officeart/2005/8/layout/orgChart1"/>
    <dgm:cxn modelId="{9D06B358-5831-41FF-AB85-CF209A0FA4D3}" type="presParOf" srcId="{D96768C7-8205-4358-8139-741647933DDA}" destId="{07C083A5-415D-40FF-B8BE-82D418F2E135}" srcOrd="0" destOrd="0" presId="urn:microsoft.com/office/officeart/2005/8/layout/orgChart1"/>
    <dgm:cxn modelId="{C4A9805E-3F1B-4571-A5EF-91561985AD3C}" type="presParOf" srcId="{07C083A5-415D-40FF-B8BE-82D418F2E135}" destId="{5B8052D7-3CE7-4B30-9073-65D7A76ADAF2}" srcOrd="0" destOrd="0" presId="urn:microsoft.com/office/officeart/2005/8/layout/orgChart1"/>
    <dgm:cxn modelId="{669BC104-5206-43A0-9EE2-ABBFE367E117}" type="presParOf" srcId="{07C083A5-415D-40FF-B8BE-82D418F2E135}" destId="{E8DAA48C-B594-42AE-AF75-31B14DF34C62}" srcOrd="1" destOrd="0" presId="urn:microsoft.com/office/officeart/2005/8/layout/orgChart1"/>
    <dgm:cxn modelId="{CEA681A5-C657-46D7-9F50-B38D16AF6292}" type="presParOf" srcId="{D96768C7-8205-4358-8139-741647933DDA}" destId="{BECC1433-EE39-4133-850A-BEB621A0A92D}" srcOrd="1" destOrd="0" presId="urn:microsoft.com/office/officeart/2005/8/layout/orgChart1"/>
    <dgm:cxn modelId="{777BDBDD-9D7C-4C6C-90F2-E813255C3E5F}" type="presParOf" srcId="{D96768C7-8205-4358-8139-741647933DDA}" destId="{A1637796-02AF-4202-A8EB-6D949729817A}" srcOrd="2" destOrd="0" presId="urn:microsoft.com/office/officeart/2005/8/layout/orgChart1"/>
    <dgm:cxn modelId="{65EC74A7-5591-4A1D-A421-B5A0A1739D07}" type="presParOf" srcId="{226C9F2D-22B3-42A8-9D51-6B4A597B9ECC}" destId="{142D4D59-69A2-42F4-B9F7-D7FFE86B921B}" srcOrd="2" destOrd="0" presId="urn:microsoft.com/office/officeart/2005/8/layout/orgChart1"/>
    <dgm:cxn modelId="{5CD094E7-8E5E-46F9-8942-F126A0B4FF43}" type="presParOf" srcId="{BF9617A8-762F-4D5D-9E7E-11F9541B6CF4}" destId="{D5EA39D0-E075-4567-99E9-EB48C576522B}" srcOrd="6" destOrd="0" presId="urn:microsoft.com/office/officeart/2005/8/layout/orgChart1"/>
    <dgm:cxn modelId="{FCC8A507-A071-45E7-A7DF-758174504A5D}" type="presParOf" srcId="{BF9617A8-762F-4D5D-9E7E-11F9541B6CF4}" destId="{CE4F5174-593E-422A-8902-00DD0F5387F9}" srcOrd="7" destOrd="0" presId="urn:microsoft.com/office/officeart/2005/8/layout/orgChart1"/>
    <dgm:cxn modelId="{49640038-9410-4109-9908-797D62775B94}" type="presParOf" srcId="{CE4F5174-593E-422A-8902-00DD0F5387F9}" destId="{FA987578-078F-4A7C-B53B-CA23D3DCD133}" srcOrd="0" destOrd="0" presId="urn:microsoft.com/office/officeart/2005/8/layout/orgChart1"/>
    <dgm:cxn modelId="{EA0232E2-4AD0-4588-BFC9-7197EADE60E6}" type="presParOf" srcId="{FA987578-078F-4A7C-B53B-CA23D3DCD133}" destId="{8742A2F3-C851-456B-B2B9-EE6525A0E60D}" srcOrd="0" destOrd="0" presId="urn:microsoft.com/office/officeart/2005/8/layout/orgChart1"/>
    <dgm:cxn modelId="{6F3038F8-A5B6-48F1-989D-FAB1F44135C8}" type="presParOf" srcId="{FA987578-078F-4A7C-B53B-CA23D3DCD133}" destId="{9C4C13AA-011C-4F2D-830E-4CEF286B7B5E}" srcOrd="1" destOrd="0" presId="urn:microsoft.com/office/officeart/2005/8/layout/orgChart1"/>
    <dgm:cxn modelId="{52E2B08E-D85B-45AF-BAAE-653717E0A9B2}" type="presParOf" srcId="{CE4F5174-593E-422A-8902-00DD0F5387F9}" destId="{4CB8A91B-E8E1-4313-8B99-FCB13585E1E8}" srcOrd="1" destOrd="0" presId="urn:microsoft.com/office/officeart/2005/8/layout/orgChart1"/>
    <dgm:cxn modelId="{0967BA5C-1477-4BBD-B08A-F825E14EF237}" type="presParOf" srcId="{CE4F5174-593E-422A-8902-00DD0F5387F9}" destId="{B68D1910-7999-47D0-BDE7-7EE319F28642}" srcOrd="2" destOrd="0" presId="urn:microsoft.com/office/officeart/2005/8/layout/orgChart1"/>
    <dgm:cxn modelId="{9F3BAF0A-9FE9-43FA-A484-51FEA36C1B24}" type="presParOf" srcId="{6291E115-8CE8-4D15-8D3F-44B981812A8B}" destId="{C902BCFC-2037-4597-AC69-ACE03BEB483D}"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40DE367-BE16-4C85-9717-2E049D1C83BF}">
      <dsp:nvSpPr>
        <dsp:cNvPr id="0" name=""/>
        <dsp:cNvSpPr/>
      </dsp:nvSpPr>
      <dsp:spPr>
        <a:xfrm rot="5400000">
          <a:off x="5569893" y="-2445873"/>
          <a:ext cx="661607" cy="5553597"/>
        </a:xfrm>
        <a:prstGeom prst="round2SameRect">
          <a:avLst/>
        </a:prstGeom>
        <a:noFill/>
        <a:ln w="9525" cap="flat" cmpd="sng" algn="ctr">
          <a:solidFill>
            <a:schemeClr val="accent1">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fr-FR" sz="1200" b="1" kern="1200" dirty="0" smtClean="0">
              <a:solidFill>
                <a:schemeClr val="bg1"/>
              </a:solidFill>
              <a:effectLst/>
            </a:rPr>
            <a:t>Touche les vaisseaux sanguins alimentant le muscle cardiaque</a:t>
          </a:r>
          <a:endParaRPr lang="fr-FR" sz="1200" b="1" kern="1200" dirty="0">
            <a:solidFill>
              <a:schemeClr val="bg1"/>
            </a:solidFill>
            <a:effectLst/>
          </a:endParaRPr>
        </a:p>
      </dsp:txBody>
      <dsp:txXfrm rot="5400000">
        <a:off x="5569893" y="-2445873"/>
        <a:ext cx="661607" cy="5553597"/>
      </dsp:txXfrm>
    </dsp:sp>
    <dsp:sp modelId="{E42E9C64-2635-4464-8B65-ED122EB9B3C4}">
      <dsp:nvSpPr>
        <dsp:cNvPr id="0" name=""/>
        <dsp:cNvSpPr/>
      </dsp:nvSpPr>
      <dsp:spPr>
        <a:xfrm>
          <a:off x="0" y="26235"/>
          <a:ext cx="3123898" cy="609380"/>
        </a:xfrm>
        <a:prstGeom prst="roundRect">
          <a:avLst/>
        </a:prstGeom>
        <a:solidFill>
          <a:schemeClr val="accent1"/>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fr-FR" sz="1400" b="1" kern="1200" smtClean="0">
              <a:solidFill>
                <a:srgbClr val="FFFFFF"/>
              </a:solidFill>
            </a:rPr>
            <a:t>Cardiopathies coronariennes</a:t>
          </a:r>
          <a:endParaRPr lang="fr-FR" sz="1400" b="1" kern="1200" dirty="0">
            <a:solidFill>
              <a:srgbClr val="FFFFFF"/>
            </a:solidFill>
          </a:endParaRPr>
        </a:p>
      </dsp:txBody>
      <dsp:txXfrm>
        <a:off x="0" y="26235"/>
        <a:ext cx="3123898" cy="609380"/>
      </dsp:txXfrm>
    </dsp:sp>
    <dsp:sp modelId="{1B377875-B281-4B8F-993E-D31D4EB3D2CE}">
      <dsp:nvSpPr>
        <dsp:cNvPr id="0" name=""/>
        <dsp:cNvSpPr/>
      </dsp:nvSpPr>
      <dsp:spPr>
        <a:xfrm rot="5400000">
          <a:off x="5569893" y="-1740388"/>
          <a:ext cx="661607" cy="5553597"/>
        </a:xfrm>
        <a:prstGeom prst="round2SameRect">
          <a:avLst/>
        </a:prstGeom>
        <a:noFill/>
        <a:ln w="9525" cap="flat" cmpd="sng" algn="ctr">
          <a:solidFill>
            <a:schemeClr val="accent1">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fr-FR" sz="1200" b="1" kern="1200" dirty="0" smtClean="0">
              <a:solidFill>
                <a:schemeClr val="bg1"/>
              </a:solidFill>
            </a:rPr>
            <a:t>Touche les vaisseaux sanguins alimentant le cerveau</a:t>
          </a:r>
          <a:endParaRPr lang="fr-FR" sz="1200" b="1" kern="1200" dirty="0">
            <a:solidFill>
              <a:schemeClr val="bg1"/>
            </a:solidFill>
          </a:endParaRPr>
        </a:p>
      </dsp:txBody>
      <dsp:txXfrm rot="5400000">
        <a:off x="5569893" y="-1740388"/>
        <a:ext cx="661607" cy="5553597"/>
      </dsp:txXfrm>
    </dsp:sp>
    <dsp:sp modelId="{E8BBB955-FE85-4EEC-B63E-730883875A27}">
      <dsp:nvSpPr>
        <dsp:cNvPr id="0" name=""/>
        <dsp:cNvSpPr/>
      </dsp:nvSpPr>
      <dsp:spPr>
        <a:xfrm>
          <a:off x="0" y="731720"/>
          <a:ext cx="3123898" cy="609380"/>
        </a:xfrm>
        <a:prstGeom prst="roundRect">
          <a:avLst/>
        </a:prstGeom>
        <a:solidFill>
          <a:schemeClr val="accent1"/>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fr-FR" sz="1400" b="1" kern="1200" smtClean="0">
              <a:solidFill>
                <a:srgbClr val="FFFFFF"/>
              </a:solidFill>
            </a:rPr>
            <a:t>Maladies cérébro-vasculaires</a:t>
          </a:r>
          <a:endParaRPr lang="fr-FR" sz="1400" b="1" kern="1200" dirty="0">
            <a:solidFill>
              <a:srgbClr val="FFFFFF"/>
            </a:solidFill>
          </a:endParaRPr>
        </a:p>
      </dsp:txBody>
      <dsp:txXfrm>
        <a:off x="0" y="731720"/>
        <a:ext cx="3123898" cy="609380"/>
      </dsp:txXfrm>
    </dsp:sp>
    <dsp:sp modelId="{01D2E18A-19EF-44E9-AD1A-9625B37192C7}">
      <dsp:nvSpPr>
        <dsp:cNvPr id="0" name=""/>
        <dsp:cNvSpPr/>
      </dsp:nvSpPr>
      <dsp:spPr>
        <a:xfrm rot="5400000">
          <a:off x="5569893" y="-1034903"/>
          <a:ext cx="661607" cy="5553597"/>
        </a:xfrm>
        <a:prstGeom prst="round2SameRect">
          <a:avLst/>
        </a:prstGeom>
        <a:noFill/>
        <a:ln w="9525" cap="flat" cmpd="sng" algn="ctr">
          <a:solidFill>
            <a:schemeClr val="accent1">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fr-FR" sz="1200" b="1" kern="1200" dirty="0" smtClean="0">
              <a:solidFill>
                <a:schemeClr val="bg1"/>
              </a:solidFill>
            </a:rPr>
            <a:t>Touche les vaisseaux sanguins alimentant les bras et jambes</a:t>
          </a:r>
          <a:endParaRPr lang="fr-FR" sz="1200" b="1" kern="1200" dirty="0">
            <a:solidFill>
              <a:schemeClr val="bg1"/>
            </a:solidFill>
          </a:endParaRPr>
        </a:p>
      </dsp:txBody>
      <dsp:txXfrm rot="5400000">
        <a:off x="5569893" y="-1034903"/>
        <a:ext cx="661607" cy="5553597"/>
      </dsp:txXfrm>
    </dsp:sp>
    <dsp:sp modelId="{5D8A3B6D-2631-480B-9085-ED70174D51AB}">
      <dsp:nvSpPr>
        <dsp:cNvPr id="0" name=""/>
        <dsp:cNvSpPr/>
      </dsp:nvSpPr>
      <dsp:spPr>
        <a:xfrm>
          <a:off x="0" y="1437204"/>
          <a:ext cx="3123898" cy="609380"/>
        </a:xfrm>
        <a:prstGeom prst="roundRect">
          <a:avLst/>
        </a:prstGeom>
        <a:solidFill>
          <a:schemeClr val="accent1"/>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fr-FR" sz="1400" b="1" kern="1200" smtClean="0">
              <a:solidFill>
                <a:srgbClr val="FFFFFF"/>
              </a:solidFill>
            </a:rPr>
            <a:t>Artériopathies périphériques</a:t>
          </a:r>
          <a:endParaRPr lang="fr-FR" sz="1400" b="1" kern="1200" dirty="0">
            <a:solidFill>
              <a:srgbClr val="FFFFFF"/>
            </a:solidFill>
          </a:endParaRPr>
        </a:p>
      </dsp:txBody>
      <dsp:txXfrm>
        <a:off x="0" y="1437204"/>
        <a:ext cx="3123898" cy="609380"/>
      </dsp:txXfrm>
    </dsp:sp>
    <dsp:sp modelId="{CB09EEC8-AAC1-4AF4-B5DB-E1A1F364807F}">
      <dsp:nvSpPr>
        <dsp:cNvPr id="0" name=""/>
        <dsp:cNvSpPr/>
      </dsp:nvSpPr>
      <dsp:spPr>
        <a:xfrm rot="5400000">
          <a:off x="5569893" y="-329418"/>
          <a:ext cx="661607" cy="5553597"/>
        </a:xfrm>
        <a:prstGeom prst="round2SameRect">
          <a:avLst/>
        </a:prstGeom>
        <a:noFill/>
        <a:ln w="9525" cap="flat" cmpd="sng" algn="ctr">
          <a:solidFill>
            <a:schemeClr val="accent1">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fr-FR" sz="1200" b="1" kern="1200" dirty="0" smtClean="0">
              <a:solidFill>
                <a:schemeClr val="bg1"/>
              </a:solidFill>
            </a:rPr>
            <a:t>Affecte le muscle et les valves cardiaques, résulte d’un rhumatisme articulaire aigu causé par une bactérie streptocoque</a:t>
          </a:r>
          <a:endParaRPr lang="fr-FR" sz="1200" b="1" kern="1200" dirty="0">
            <a:solidFill>
              <a:schemeClr val="bg1"/>
            </a:solidFill>
          </a:endParaRPr>
        </a:p>
      </dsp:txBody>
      <dsp:txXfrm rot="5400000">
        <a:off x="5569893" y="-329418"/>
        <a:ext cx="661607" cy="5553597"/>
      </dsp:txXfrm>
    </dsp:sp>
    <dsp:sp modelId="{8CAD6071-075F-4441-804C-B815DE2293B2}">
      <dsp:nvSpPr>
        <dsp:cNvPr id="0" name=""/>
        <dsp:cNvSpPr/>
      </dsp:nvSpPr>
      <dsp:spPr>
        <a:xfrm>
          <a:off x="0" y="2142689"/>
          <a:ext cx="3123898" cy="609380"/>
        </a:xfrm>
        <a:prstGeom prst="roundRect">
          <a:avLst/>
        </a:prstGeom>
        <a:solidFill>
          <a:schemeClr val="accent1"/>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fr-FR" sz="1400" b="1" kern="1200" smtClean="0">
              <a:solidFill>
                <a:srgbClr val="FFFFFF"/>
              </a:solidFill>
            </a:rPr>
            <a:t>Cardiopathies rhumatismales</a:t>
          </a:r>
          <a:endParaRPr lang="fr-FR" sz="1400" b="1" kern="1200" dirty="0">
            <a:solidFill>
              <a:srgbClr val="FFFFFF"/>
            </a:solidFill>
          </a:endParaRPr>
        </a:p>
      </dsp:txBody>
      <dsp:txXfrm>
        <a:off x="0" y="2142689"/>
        <a:ext cx="3123898" cy="609380"/>
      </dsp:txXfrm>
    </dsp:sp>
    <dsp:sp modelId="{F2882262-BB3F-4379-80EC-D64933AC5307}">
      <dsp:nvSpPr>
        <dsp:cNvPr id="0" name=""/>
        <dsp:cNvSpPr/>
      </dsp:nvSpPr>
      <dsp:spPr>
        <a:xfrm rot="5400000">
          <a:off x="5569893" y="376066"/>
          <a:ext cx="661607" cy="5553597"/>
        </a:xfrm>
        <a:prstGeom prst="round2SameRect">
          <a:avLst/>
        </a:prstGeom>
        <a:noFill/>
        <a:ln w="9525" cap="flat" cmpd="sng" algn="ctr">
          <a:solidFill>
            <a:schemeClr val="accent1">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fr-FR" sz="1200" b="1" kern="1200" dirty="0" smtClean="0">
              <a:solidFill>
                <a:schemeClr val="bg1"/>
              </a:solidFill>
            </a:rPr>
            <a:t>Résulte d’une malformation du cœur à la naissance</a:t>
          </a:r>
          <a:endParaRPr lang="fr-FR" sz="1200" b="1" kern="1200" dirty="0">
            <a:solidFill>
              <a:schemeClr val="bg1"/>
            </a:solidFill>
          </a:endParaRPr>
        </a:p>
      </dsp:txBody>
      <dsp:txXfrm rot="5400000">
        <a:off x="5569893" y="376066"/>
        <a:ext cx="661607" cy="5553597"/>
      </dsp:txXfrm>
    </dsp:sp>
    <dsp:sp modelId="{9717E6F2-DD8A-45DB-A506-66836600A583}">
      <dsp:nvSpPr>
        <dsp:cNvPr id="0" name=""/>
        <dsp:cNvSpPr/>
      </dsp:nvSpPr>
      <dsp:spPr>
        <a:xfrm>
          <a:off x="0" y="2848174"/>
          <a:ext cx="3123898" cy="609380"/>
        </a:xfrm>
        <a:prstGeom prst="roundRect">
          <a:avLst/>
        </a:prstGeom>
        <a:solidFill>
          <a:schemeClr val="accent1"/>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fr-FR" sz="1400" b="1" kern="1200" dirty="0" smtClean="0">
              <a:solidFill>
                <a:srgbClr val="FFFFFF"/>
              </a:solidFill>
            </a:rPr>
            <a:t>Malformations cardiaques congénitales</a:t>
          </a:r>
          <a:endParaRPr lang="fr-FR" sz="1400" b="1" kern="1200" dirty="0">
            <a:solidFill>
              <a:srgbClr val="FFFFFF"/>
            </a:solidFill>
          </a:endParaRPr>
        </a:p>
      </dsp:txBody>
      <dsp:txXfrm>
        <a:off x="0" y="2848174"/>
        <a:ext cx="3123898" cy="609380"/>
      </dsp:txXfrm>
    </dsp:sp>
    <dsp:sp modelId="{7A6FDD6B-7043-478F-A02E-F77D375A37E7}">
      <dsp:nvSpPr>
        <dsp:cNvPr id="0" name=""/>
        <dsp:cNvSpPr/>
      </dsp:nvSpPr>
      <dsp:spPr>
        <a:xfrm rot="5400000">
          <a:off x="5569893" y="1081550"/>
          <a:ext cx="661607" cy="5553597"/>
        </a:xfrm>
        <a:prstGeom prst="round2SameRect">
          <a:avLst/>
        </a:prstGeom>
        <a:noFill/>
        <a:ln w="9525" cap="flat" cmpd="sng" algn="ctr">
          <a:solidFill>
            <a:schemeClr val="accent1">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fr-FR" sz="1200" b="1" kern="1200" dirty="0" smtClean="0">
              <a:solidFill>
                <a:schemeClr val="bg1"/>
              </a:solidFill>
            </a:rPr>
            <a:t>Obstruction des veines des jambes par un caillot sanguin / Libération du caillot et migration vers le cœur ou les poumons</a:t>
          </a:r>
          <a:endParaRPr lang="fr-FR" sz="1200" b="1" kern="1200" dirty="0">
            <a:solidFill>
              <a:schemeClr val="bg1"/>
            </a:solidFill>
          </a:endParaRPr>
        </a:p>
      </dsp:txBody>
      <dsp:txXfrm rot="5400000">
        <a:off x="5569893" y="1081550"/>
        <a:ext cx="661607" cy="5553597"/>
      </dsp:txXfrm>
    </dsp:sp>
    <dsp:sp modelId="{CE8167CE-6057-4325-9F07-6D96015DB167}">
      <dsp:nvSpPr>
        <dsp:cNvPr id="0" name=""/>
        <dsp:cNvSpPr/>
      </dsp:nvSpPr>
      <dsp:spPr>
        <a:xfrm>
          <a:off x="0" y="3553659"/>
          <a:ext cx="3123898" cy="609380"/>
        </a:xfrm>
        <a:prstGeom prst="roundRect">
          <a:avLst/>
        </a:prstGeom>
        <a:solidFill>
          <a:schemeClr val="accent1"/>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fr-FR" sz="1400" b="1" kern="1200" smtClean="0">
              <a:solidFill>
                <a:srgbClr val="FFFFFF"/>
              </a:solidFill>
            </a:rPr>
            <a:t>Thromboses veineuses profondes et embolies pulmonaires</a:t>
          </a:r>
          <a:endParaRPr lang="fr-FR" sz="1400" b="1" kern="1200" dirty="0">
            <a:solidFill>
              <a:srgbClr val="FFFFFF"/>
            </a:solidFill>
          </a:endParaRPr>
        </a:p>
      </dsp:txBody>
      <dsp:txXfrm>
        <a:off x="0" y="3553659"/>
        <a:ext cx="3123898" cy="60938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5EA39D0-E075-4567-99E9-EB48C576522B}">
      <dsp:nvSpPr>
        <dsp:cNvPr id="0" name=""/>
        <dsp:cNvSpPr/>
      </dsp:nvSpPr>
      <dsp:spPr>
        <a:xfrm>
          <a:off x="4245159" y="984910"/>
          <a:ext cx="2802987" cy="259000"/>
        </a:xfrm>
        <a:custGeom>
          <a:avLst/>
          <a:gdLst/>
          <a:ahLst/>
          <a:cxnLst/>
          <a:rect l="0" t="0" r="0" b="0"/>
          <a:pathLst>
            <a:path>
              <a:moveTo>
                <a:pt x="0" y="0"/>
              </a:moveTo>
              <a:lnTo>
                <a:pt x="0" y="129500"/>
              </a:lnTo>
              <a:lnTo>
                <a:pt x="2802987" y="129500"/>
              </a:lnTo>
              <a:lnTo>
                <a:pt x="2802987" y="259000"/>
              </a:lnTo>
            </a:path>
          </a:pathLst>
        </a:cu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F2EB379-E738-404B-A0F7-CBE9DBAC7B2C}">
      <dsp:nvSpPr>
        <dsp:cNvPr id="0" name=""/>
        <dsp:cNvSpPr/>
      </dsp:nvSpPr>
      <dsp:spPr>
        <a:xfrm>
          <a:off x="3367602" y="2232385"/>
          <a:ext cx="390485" cy="2100347"/>
        </a:xfrm>
        <a:custGeom>
          <a:avLst/>
          <a:gdLst/>
          <a:ahLst/>
          <a:cxnLst/>
          <a:rect l="0" t="0" r="0" b="0"/>
          <a:pathLst>
            <a:path>
              <a:moveTo>
                <a:pt x="0" y="0"/>
              </a:moveTo>
              <a:lnTo>
                <a:pt x="0" y="2100347"/>
              </a:lnTo>
              <a:lnTo>
                <a:pt x="390485" y="2100347"/>
              </a:lnTo>
            </a:path>
          </a:pathLst>
        </a:custGeom>
        <a:noFill/>
        <a:ln w="9525" cap="flat" cmpd="sng" algn="ctr">
          <a:solidFill>
            <a:schemeClr val="accent1">
              <a:tint val="7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6F278E8-5EC4-4A4D-925F-16A96FE74F0F}">
      <dsp:nvSpPr>
        <dsp:cNvPr id="0" name=""/>
        <dsp:cNvSpPr/>
      </dsp:nvSpPr>
      <dsp:spPr>
        <a:xfrm>
          <a:off x="3367602" y="2232385"/>
          <a:ext cx="390485" cy="1331267"/>
        </a:xfrm>
        <a:custGeom>
          <a:avLst/>
          <a:gdLst/>
          <a:ahLst/>
          <a:cxnLst/>
          <a:rect l="0" t="0" r="0" b="0"/>
          <a:pathLst>
            <a:path>
              <a:moveTo>
                <a:pt x="0" y="0"/>
              </a:moveTo>
              <a:lnTo>
                <a:pt x="0" y="1331267"/>
              </a:lnTo>
              <a:lnTo>
                <a:pt x="390485" y="1331267"/>
              </a:lnTo>
            </a:path>
          </a:pathLst>
        </a:custGeom>
        <a:noFill/>
        <a:ln w="9525" cap="flat" cmpd="sng" algn="ctr">
          <a:solidFill>
            <a:schemeClr val="accent1">
              <a:tint val="7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1F2D560-ADBD-49A9-9D35-6902BA019C61}">
      <dsp:nvSpPr>
        <dsp:cNvPr id="0" name=""/>
        <dsp:cNvSpPr/>
      </dsp:nvSpPr>
      <dsp:spPr>
        <a:xfrm>
          <a:off x="3367602" y="2232385"/>
          <a:ext cx="390485" cy="517356"/>
        </a:xfrm>
        <a:custGeom>
          <a:avLst/>
          <a:gdLst/>
          <a:ahLst/>
          <a:cxnLst/>
          <a:rect l="0" t="0" r="0" b="0"/>
          <a:pathLst>
            <a:path>
              <a:moveTo>
                <a:pt x="0" y="0"/>
              </a:moveTo>
              <a:lnTo>
                <a:pt x="0" y="517356"/>
              </a:lnTo>
              <a:lnTo>
                <a:pt x="390485" y="517356"/>
              </a:lnTo>
            </a:path>
          </a:pathLst>
        </a:custGeom>
        <a:noFill/>
        <a:ln w="9525" cap="flat" cmpd="sng" algn="ctr">
          <a:solidFill>
            <a:schemeClr val="accent1">
              <a:tint val="7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A3AF72B-2C9E-49E9-BF27-94C3CDDD7C8D}">
      <dsp:nvSpPr>
        <dsp:cNvPr id="0" name=""/>
        <dsp:cNvSpPr/>
      </dsp:nvSpPr>
      <dsp:spPr>
        <a:xfrm>
          <a:off x="4245159" y="984910"/>
          <a:ext cx="150713" cy="259000"/>
        </a:xfrm>
        <a:custGeom>
          <a:avLst/>
          <a:gdLst/>
          <a:ahLst/>
          <a:cxnLst/>
          <a:rect l="0" t="0" r="0" b="0"/>
          <a:pathLst>
            <a:path>
              <a:moveTo>
                <a:pt x="0" y="0"/>
              </a:moveTo>
              <a:lnTo>
                <a:pt x="0" y="129500"/>
              </a:lnTo>
              <a:lnTo>
                <a:pt x="150713" y="129500"/>
              </a:lnTo>
              <a:lnTo>
                <a:pt x="150713" y="259000"/>
              </a:lnTo>
            </a:path>
          </a:pathLst>
        </a:cu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CEDADC7-F64C-414B-8BAE-6FBC2F978B6E}">
      <dsp:nvSpPr>
        <dsp:cNvPr id="0" name=""/>
        <dsp:cNvSpPr/>
      </dsp:nvSpPr>
      <dsp:spPr>
        <a:xfrm>
          <a:off x="518731" y="2235333"/>
          <a:ext cx="389254" cy="491989"/>
        </a:xfrm>
        <a:custGeom>
          <a:avLst/>
          <a:gdLst/>
          <a:ahLst/>
          <a:cxnLst/>
          <a:rect l="0" t="0" r="0" b="0"/>
          <a:pathLst>
            <a:path>
              <a:moveTo>
                <a:pt x="0" y="0"/>
              </a:moveTo>
              <a:lnTo>
                <a:pt x="0" y="491989"/>
              </a:lnTo>
              <a:lnTo>
                <a:pt x="389254" y="491989"/>
              </a:lnTo>
            </a:path>
          </a:pathLst>
        </a:custGeom>
        <a:noFill/>
        <a:ln w="9525" cap="flat" cmpd="sng" algn="ctr">
          <a:solidFill>
            <a:schemeClr val="accent1">
              <a:tint val="7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8201E38-C02E-4B2D-87C4-24009FDD5709}">
      <dsp:nvSpPr>
        <dsp:cNvPr id="0" name=""/>
        <dsp:cNvSpPr/>
      </dsp:nvSpPr>
      <dsp:spPr>
        <a:xfrm>
          <a:off x="1557895" y="984910"/>
          <a:ext cx="2687264" cy="259000"/>
        </a:xfrm>
        <a:custGeom>
          <a:avLst/>
          <a:gdLst/>
          <a:ahLst/>
          <a:cxnLst/>
          <a:rect l="0" t="0" r="0" b="0"/>
          <a:pathLst>
            <a:path>
              <a:moveTo>
                <a:pt x="2687264" y="0"/>
              </a:moveTo>
              <a:lnTo>
                <a:pt x="2687264" y="129500"/>
              </a:lnTo>
              <a:lnTo>
                <a:pt x="0" y="129500"/>
              </a:lnTo>
              <a:lnTo>
                <a:pt x="0" y="259000"/>
              </a:lnTo>
            </a:path>
          </a:pathLst>
        </a:cu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3D8082A-3969-4846-9B59-2511CE53B128}">
      <dsp:nvSpPr>
        <dsp:cNvPr id="0" name=""/>
        <dsp:cNvSpPr/>
      </dsp:nvSpPr>
      <dsp:spPr>
        <a:xfrm>
          <a:off x="2282639" y="1874"/>
          <a:ext cx="3925039" cy="983035"/>
        </a:xfrm>
        <a:prstGeom prst="rect">
          <a:avLst/>
        </a:prstGeom>
        <a:gradFill rotWithShape="0">
          <a:gsLst>
            <a:gs pos="0">
              <a:schemeClr val="accent1">
                <a:alpha val="80000"/>
                <a:hueOff val="0"/>
                <a:satOff val="0"/>
                <a:lumOff val="0"/>
                <a:alphaOff val="0"/>
                <a:shade val="51000"/>
                <a:satMod val="130000"/>
              </a:schemeClr>
            </a:gs>
            <a:gs pos="80000">
              <a:schemeClr val="accent1">
                <a:alpha val="80000"/>
                <a:hueOff val="0"/>
                <a:satOff val="0"/>
                <a:lumOff val="0"/>
                <a:alphaOff val="0"/>
                <a:shade val="93000"/>
                <a:satMod val="130000"/>
              </a:schemeClr>
            </a:gs>
            <a:gs pos="100000">
              <a:schemeClr val="accent1">
                <a:alpha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100000"/>
            </a:lnSpc>
            <a:spcBef>
              <a:spcPct val="0"/>
            </a:spcBef>
            <a:spcAft>
              <a:spcPts val="0"/>
            </a:spcAft>
          </a:pPr>
          <a:r>
            <a:rPr kumimoji="0" lang="fr-FR" sz="1600" b="1" i="0" u="none" strike="noStrike" kern="1200" cap="none" spc="0" normalizeH="0" baseline="0" noProof="0" dirty="0" smtClean="0">
              <a:ln/>
              <a:solidFill>
                <a:srgbClr val="FFFFFF"/>
              </a:solidFill>
              <a:effectLst/>
              <a:uLnTx/>
              <a:uFillTx/>
              <a:latin typeface="Arial"/>
              <a:ea typeface="+mn-ea"/>
              <a:cs typeface="+mn-cs"/>
            </a:rPr>
            <a:t>Marché mondial DM CV hors imagerie</a:t>
          </a:r>
          <a:endParaRPr lang="fr-FR" sz="1600" b="1" i="0" kern="1200" dirty="0" smtClean="0">
            <a:solidFill>
              <a:srgbClr val="FFFFFF"/>
            </a:solidFill>
            <a:latin typeface="Arial"/>
            <a:ea typeface="+mn-ea"/>
          </a:endParaRPr>
        </a:p>
        <a:p>
          <a:pPr lvl="0" algn="ctr" defTabSz="711200">
            <a:lnSpc>
              <a:spcPct val="90000"/>
            </a:lnSpc>
            <a:spcBef>
              <a:spcPct val="0"/>
            </a:spcBef>
            <a:spcAft>
              <a:spcPct val="35000"/>
            </a:spcAft>
          </a:pPr>
          <a:endParaRPr kumimoji="0" lang="fr-FR" sz="300" b="0" i="1" u="none" strike="noStrike" kern="1200" cap="none" spc="0" normalizeH="0" baseline="0" noProof="0" dirty="0" smtClean="0">
            <a:ln/>
            <a:solidFill>
              <a:schemeClr val="tx2"/>
            </a:solidFill>
            <a:effectLst/>
            <a:uLnTx/>
            <a:uFillTx/>
            <a:latin typeface="Arial"/>
            <a:ea typeface="+mn-ea"/>
          </a:endParaRPr>
        </a:p>
        <a:p>
          <a:pPr lvl="0" algn="ctr" defTabSz="711200">
            <a:lnSpc>
              <a:spcPct val="90000"/>
            </a:lnSpc>
            <a:spcBef>
              <a:spcPct val="0"/>
            </a:spcBef>
            <a:spcAft>
              <a:spcPct val="35000"/>
            </a:spcAft>
          </a:pPr>
          <a:r>
            <a:rPr kumimoji="0" lang="fr-FR" sz="1100" b="0" i="1" u="none" strike="noStrike" kern="1200" cap="none" spc="0" normalizeH="0" baseline="0" noProof="0" dirty="0" smtClean="0">
              <a:ln/>
              <a:solidFill>
                <a:schemeClr val="tx2"/>
              </a:solidFill>
              <a:effectLst/>
              <a:uLnTx/>
              <a:uFillTx/>
              <a:latin typeface="Arial"/>
              <a:ea typeface="+mn-ea"/>
            </a:rPr>
            <a:t>65,6 Mds$ en 2017 (dont 40% aux</a:t>
          </a:r>
          <a:r>
            <a:rPr kumimoji="0" lang="fr-FR" sz="1100" b="0" i="1" u="none" strike="noStrike" kern="1200" cap="none" spc="0" normalizeH="0" noProof="0" dirty="0" smtClean="0">
              <a:ln/>
              <a:solidFill>
                <a:schemeClr val="tx2"/>
              </a:solidFill>
              <a:effectLst/>
              <a:uLnTx/>
              <a:uFillTx/>
              <a:latin typeface="Arial"/>
              <a:ea typeface="+mn-ea"/>
            </a:rPr>
            <a:t> USA)</a:t>
          </a:r>
          <a:r>
            <a:rPr kumimoji="0" lang="fr-FR" sz="1100" b="0" i="1" u="none" strike="noStrike" kern="1200" cap="none" spc="0" normalizeH="0" baseline="0" noProof="0" dirty="0" smtClean="0">
              <a:ln/>
              <a:solidFill>
                <a:schemeClr val="tx2"/>
              </a:solidFill>
              <a:effectLst/>
              <a:uLnTx/>
              <a:uFillTx/>
              <a:latin typeface="Arial"/>
              <a:ea typeface="+mn-ea"/>
            </a:rPr>
            <a:t>, </a:t>
          </a:r>
        </a:p>
        <a:p>
          <a:pPr lvl="0" algn="ctr" defTabSz="711200">
            <a:lnSpc>
              <a:spcPct val="90000"/>
            </a:lnSpc>
            <a:spcBef>
              <a:spcPct val="0"/>
            </a:spcBef>
            <a:spcAft>
              <a:spcPct val="35000"/>
            </a:spcAft>
          </a:pPr>
          <a:r>
            <a:rPr kumimoji="0" lang="fr-FR" sz="1100" b="0" i="1" u="none" strike="noStrike" kern="1200" cap="none" spc="0" normalizeH="0" baseline="0" noProof="0" dirty="0" smtClean="0">
              <a:ln/>
              <a:solidFill>
                <a:schemeClr val="tx2"/>
              </a:solidFill>
              <a:effectLst/>
              <a:uLnTx/>
              <a:uFillTx/>
              <a:latin typeface="Arial"/>
              <a:ea typeface="+mn-ea"/>
            </a:rPr>
            <a:t>Taux de croissance annuelle de 9,8% (</a:t>
          </a:r>
          <a:r>
            <a:rPr lang="fr-FR" sz="1100" b="0" i="1" kern="1200" noProof="0" dirty="0" smtClean="0">
              <a:solidFill>
                <a:schemeClr val="tx2"/>
              </a:solidFill>
              <a:latin typeface="Arial"/>
              <a:ea typeface="+mn-ea"/>
            </a:rPr>
            <a:t>estimation</a:t>
          </a:r>
          <a:r>
            <a:rPr kumimoji="0" lang="fr-FR" sz="1100" b="0" i="1" u="none" strike="noStrike" kern="1200" cap="none" spc="0" normalizeH="0" baseline="0" noProof="0" dirty="0" smtClean="0">
              <a:ln/>
              <a:solidFill>
                <a:schemeClr val="tx2"/>
              </a:solidFill>
              <a:effectLst/>
              <a:uLnTx/>
              <a:uFillTx/>
              <a:latin typeface="Arial"/>
              <a:ea typeface="+mn-ea"/>
            </a:rPr>
            <a:t> 2009-2015)</a:t>
          </a:r>
          <a:r>
            <a:rPr kumimoji="0" lang="fr-FR" sz="1100" b="0" i="1" u="none" strike="noStrike" kern="1200" cap="none" spc="0" normalizeH="0" baseline="0" noProof="0" dirty="0" smtClean="0">
              <a:ln/>
              <a:solidFill>
                <a:schemeClr val="tx2"/>
              </a:solidFill>
              <a:effectLst/>
              <a:uLnTx/>
              <a:uFillTx/>
              <a:latin typeface="Arial"/>
              <a:ea typeface="+mn-ea"/>
              <a:cs typeface="+mn-cs"/>
            </a:rPr>
            <a:t>  </a:t>
          </a:r>
          <a:endParaRPr lang="fr-FR" sz="1100" b="0" kern="1200" dirty="0">
            <a:solidFill>
              <a:schemeClr val="tx2"/>
            </a:solidFill>
          </a:endParaRPr>
        </a:p>
      </dsp:txBody>
      <dsp:txXfrm>
        <a:off x="2282639" y="1874"/>
        <a:ext cx="3925039" cy="983035"/>
      </dsp:txXfrm>
    </dsp:sp>
    <dsp:sp modelId="{AC679B7A-FD0D-4291-8E38-635D4B16A2E8}">
      <dsp:nvSpPr>
        <dsp:cNvPr id="0" name=""/>
        <dsp:cNvSpPr/>
      </dsp:nvSpPr>
      <dsp:spPr>
        <a:xfrm>
          <a:off x="258940" y="1243910"/>
          <a:ext cx="2597908" cy="991422"/>
        </a:xfrm>
        <a:prstGeom prst="rect">
          <a:avLst/>
        </a:prstGeom>
        <a:gradFill rotWithShape="0">
          <a:gsLst>
            <a:gs pos="0">
              <a:schemeClr val="accent1">
                <a:alpha val="70000"/>
                <a:hueOff val="0"/>
                <a:satOff val="0"/>
                <a:lumOff val="0"/>
                <a:alphaOff val="0"/>
                <a:shade val="51000"/>
                <a:satMod val="130000"/>
              </a:schemeClr>
            </a:gs>
            <a:gs pos="80000">
              <a:schemeClr val="accent1">
                <a:alpha val="70000"/>
                <a:hueOff val="0"/>
                <a:satOff val="0"/>
                <a:lumOff val="0"/>
                <a:alphaOff val="0"/>
                <a:shade val="93000"/>
                <a:satMod val="130000"/>
              </a:schemeClr>
            </a:gs>
            <a:gs pos="100000">
              <a:schemeClr val="accent1">
                <a:alpha val="7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100000"/>
            </a:lnSpc>
            <a:spcBef>
              <a:spcPct val="0"/>
            </a:spcBef>
            <a:spcAft>
              <a:spcPts val="0"/>
            </a:spcAft>
          </a:pPr>
          <a:r>
            <a:rPr kumimoji="0" lang="fr-FR" sz="1600" b="1" i="0" u="none" strike="noStrike" kern="1200" cap="none" spc="0" normalizeH="0" baseline="0" noProof="0" dirty="0" smtClean="0">
              <a:ln/>
              <a:solidFill>
                <a:srgbClr val="FFFFFF"/>
              </a:solidFill>
              <a:effectLst/>
              <a:uLnTx/>
              <a:uFillTx/>
              <a:latin typeface="Arial"/>
              <a:ea typeface="+mn-ea"/>
              <a:cs typeface="+mn-cs"/>
            </a:rPr>
            <a:t>Dispositifs médicaux implantables actifs (DMIA)</a:t>
          </a:r>
        </a:p>
        <a:p>
          <a:pPr lvl="0" algn="ctr" defTabSz="711200">
            <a:lnSpc>
              <a:spcPct val="90000"/>
            </a:lnSpc>
            <a:spcBef>
              <a:spcPct val="0"/>
            </a:spcBef>
            <a:spcAft>
              <a:spcPct val="35000"/>
            </a:spcAft>
          </a:pPr>
          <a:endParaRPr kumimoji="0" lang="fr-FR" sz="500" b="0" i="1" u="none" strike="noStrike" kern="1200" cap="none" spc="0" normalizeH="0" baseline="0" noProof="0" dirty="0" smtClean="0">
            <a:ln/>
            <a:solidFill>
              <a:schemeClr val="tx2"/>
            </a:solidFill>
            <a:effectLst/>
            <a:uLnTx/>
            <a:uFillTx/>
            <a:latin typeface="Arial"/>
            <a:ea typeface="+mn-ea"/>
            <a:cs typeface="+mn-cs"/>
          </a:endParaRPr>
        </a:p>
        <a:p>
          <a:pPr lvl="0" algn="ctr" defTabSz="711200">
            <a:lnSpc>
              <a:spcPct val="90000"/>
            </a:lnSpc>
            <a:spcBef>
              <a:spcPct val="0"/>
            </a:spcBef>
            <a:spcAft>
              <a:spcPct val="35000"/>
            </a:spcAft>
          </a:pPr>
          <a:r>
            <a:rPr kumimoji="0" lang="fr-FR" sz="1100" b="0" i="1" u="none" strike="noStrike" kern="1200" cap="none" spc="0" normalizeH="0" baseline="0" noProof="0" dirty="0" smtClean="0">
              <a:ln/>
              <a:solidFill>
                <a:schemeClr val="tx2"/>
              </a:solidFill>
              <a:effectLst/>
              <a:uLnTx/>
              <a:uFillTx/>
              <a:latin typeface="Arial"/>
              <a:ea typeface="+mn-ea"/>
              <a:cs typeface="+mn-cs"/>
            </a:rPr>
            <a:t>Marché mondial  2017 : </a:t>
          </a:r>
          <a:r>
            <a:rPr kumimoji="0" lang="en-US" sz="1100" b="0" i="1" u="none" strike="noStrike" kern="1200" cap="none" spc="0" normalizeH="0" baseline="0" dirty="0" smtClean="0">
              <a:ln/>
              <a:solidFill>
                <a:schemeClr val="tx2"/>
              </a:solidFill>
              <a:effectLst/>
              <a:uLnTx/>
              <a:uFillTx/>
              <a:latin typeface="Arial"/>
              <a:ea typeface="+mn-ea"/>
              <a:cs typeface="+mn-cs"/>
            </a:rPr>
            <a:t>22,3 Mds$ </a:t>
          </a:r>
        </a:p>
        <a:p>
          <a:pPr lvl="0" algn="ctr" defTabSz="711200">
            <a:lnSpc>
              <a:spcPct val="90000"/>
            </a:lnSpc>
            <a:spcBef>
              <a:spcPct val="0"/>
            </a:spcBef>
            <a:spcAft>
              <a:spcPct val="35000"/>
            </a:spcAft>
          </a:pPr>
          <a:r>
            <a:rPr kumimoji="0" lang="fr-FR" sz="1100" b="0" i="1" u="none" strike="noStrike" kern="1200" cap="none" spc="0" normalizeH="0" baseline="0" noProof="0" dirty="0" smtClean="0">
              <a:ln/>
              <a:solidFill>
                <a:schemeClr val="tx2"/>
              </a:solidFill>
              <a:effectLst/>
              <a:uLnTx/>
              <a:uFillTx/>
              <a:latin typeface="Arial"/>
              <a:ea typeface="+mn-ea"/>
              <a:cs typeface="+mn-cs"/>
            </a:rPr>
            <a:t>CAGR : 9,9</a:t>
          </a:r>
          <a:r>
            <a:rPr kumimoji="0" lang="en-US" sz="1100" b="0" i="1" u="none" strike="noStrike" kern="1200" cap="none" spc="0" normalizeH="0" baseline="0" dirty="0" smtClean="0">
              <a:ln/>
              <a:solidFill>
                <a:schemeClr val="tx2"/>
              </a:solidFill>
              <a:effectLst/>
              <a:uLnTx/>
              <a:uFillTx/>
              <a:latin typeface="Arial"/>
              <a:ea typeface="+mn-ea"/>
              <a:cs typeface="+mn-cs"/>
            </a:rPr>
            <a:t>%</a:t>
          </a:r>
          <a:r>
            <a:rPr lang="en-US" sz="1100" b="0" kern="1200" dirty="0" smtClean="0">
              <a:solidFill>
                <a:schemeClr val="tx2"/>
              </a:solidFill>
            </a:rPr>
            <a:t> </a:t>
          </a:r>
          <a:endParaRPr kumimoji="0" lang="fr-FR" sz="1100" b="0" i="1" u="none" strike="noStrike" kern="1200" cap="none" spc="0" normalizeH="0" baseline="0" noProof="0" dirty="0" smtClean="0">
            <a:ln/>
            <a:solidFill>
              <a:schemeClr val="tx2"/>
            </a:solidFill>
            <a:effectLst/>
            <a:uLnTx/>
            <a:uFillTx/>
            <a:latin typeface="Arial"/>
            <a:ea typeface="+mn-ea"/>
            <a:cs typeface="+mn-cs"/>
          </a:endParaRPr>
        </a:p>
      </dsp:txBody>
      <dsp:txXfrm>
        <a:off x="258940" y="1243910"/>
        <a:ext cx="2597908" cy="991422"/>
      </dsp:txXfrm>
    </dsp:sp>
    <dsp:sp modelId="{56B5C61A-FB14-417B-8B08-3CFE4F3B7ACB}">
      <dsp:nvSpPr>
        <dsp:cNvPr id="0" name=""/>
        <dsp:cNvSpPr/>
      </dsp:nvSpPr>
      <dsp:spPr>
        <a:xfrm>
          <a:off x="907986" y="2400482"/>
          <a:ext cx="1959621" cy="653679"/>
        </a:xfrm>
        <a:prstGeom prst="rect">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kumimoji="0" lang="fr-FR" sz="1100" b="1" i="0" u="none" strike="noStrike" kern="1200" cap="none" spc="0" normalizeH="0" baseline="0" noProof="0" dirty="0" smtClean="0">
              <a:ln/>
              <a:solidFill>
                <a:srgbClr val="FFFFFF"/>
              </a:solidFill>
              <a:effectLst/>
              <a:uLnTx/>
              <a:uFillTx/>
              <a:latin typeface="Arial"/>
              <a:ea typeface="+mn-ea"/>
              <a:cs typeface="+mn-cs"/>
            </a:rPr>
            <a:t>Défibrillateurs &amp; pacemakers</a:t>
          </a:r>
        </a:p>
        <a:p>
          <a:pPr lvl="0" algn="ctr" defTabSz="488950">
            <a:lnSpc>
              <a:spcPct val="90000"/>
            </a:lnSpc>
            <a:spcBef>
              <a:spcPct val="0"/>
            </a:spcBef>
            <a:spcAft>
              <a:spcPct val="35000"/>
            </a:spcAft>
          </a:pPr>
          <a:r>
            <a:rPr kumimoji="0" lang="fr-FR" sz="1100" b="0" i="1" u="none" strike="noStrike" kern="1200" cap="none" spc="0" normalizeH="0" baseline="0" noProof="0" dirty="0" smtClean="0">
              <a:ln/>
              <a:solidFill>
                <a:schemeClr val="tx2"/>
              </a:solidFill>
              <a:effectLst/>
              <a:uLnTx/>
              <a:uFillTx/>
              <a:latin typeface="Arial"/>
              <a:ea typeface="+mn-ea"/>
              <a:cs typeface="+mn-cs"/>
            </a:rPr>
            <a:t>80% du marché mondial</a:t>
          </a:r>
          <a:endParaRPr kumimoji="0" lang="fr-FR" sz="1100" b="0" i="0" u="none" strike="noStrike" kern="1200" cap="none" spc="0" normalizeH="0" baseline="0" noProof="0" dirty="0" smtClean="0">
            <a:ln/>
            <a:solidFill>
              <a:schemeClr val="tx2"/>
            </a:solidFill>
            <a:effectLst/>
            <a:uLnTx/>
            <a:uFillTx/>
            <a:latin typeface="Arial"/>
            <a:ea typeface="+mn-ea"/>
            <a:cs typeface="+mn-cs"/>
          </a:endParaRPr>
        </a:p>
      </dsp:txBody>
      <dsp:txXfrm>
        <a:off x="907986" y="2400482"/>
        <a:ext cx="1959621" cy="653679"/>
      </dsp:txXfrm>
    </dsp:sp>
    <dsp:sp modelId="{EE348EBB-2DC8-4376-A60C-3FC6A269E952}">
      <dsp:nvSpPr>
        <dsp:cNvPr id="0" name=""/>
        <dsp:cNvSpPr/>
      </dsp:nvSpPr>
      <dsp:spPr>
        <a:xfrm>
          <a:off x="3110534" y="1243910"/>
          <a:ext cx="2570676" cy="988474"/>
        </a:xfrm>
        <a:prstGeom prst="rect">
          <a:avLst/>
        </a:prstGeom>
        <a:gradFill rotWithShape="0">
          <a:gsLst>
            <a:gs pos="0">
              <a:schemeClr val="accent1">
                <a:alpha val="70000"/>
                <a:hueOff val="0"/>
                <a:satOff val="0"/>
                <a:lumOff val="0"/>
                <a:alphaOff val="0"/>
                <a:shade val="51000"/>
                <a:satMod val="130000"/>
              </a:schemeClr>
            </a:gs>
            <a:gs pos="80000">
              <a:schemeClr val="accent1">
                <a:alpha val="70000"/>
                <a:hueOff val="0"/>
                <a:satOff val="0"/>
                <a:lumOff val="0"/>
                <a:alphaOff val="0"/>
                <a:shade val="93000"/>
                <a:satMod val="130000"/>
              </a:schemeClr>
            </a:gs>
            <a:gs pos="100000">
              <a:schemeClr val="accent1">
                <a:alpha val="7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0" lang="fr-FR" sz="1600" b="1" i="0" u="none" strike="noStrike" kern="1200" cap="none" spc="0" normalizeH="0" baseline="0" noProof="0" dirty="0" smtClean="0">
              <a:ln/>
              <a:solidFill>
                <a:srgbClr val="FFFFFF"/>
              </a:solidFill>
              <a:effectLst/>
              <a:uLnTx/>
              <a:uFillTx/>
              <a:latin typeface="Arial"/>
              <a:ea typeface="+mn-ea"/>
              <a:cs typeface="+mn-cs"/>
            </a:rPr>
            <a:t>Dispositifs médicaux implantables (DMI)</a:t>
          </a:r>
        </a:p>
        <a:p>
          <a:pPr lvl="0" algn="ctr" defTabSz="711200">
            <a:lnSpc>
              <a:spcPct val="90000"/>
            </a:lnSpc>
            <a:spcBef>
              <a:spcPct val="0"/>
            </a:spcBef>
            <a:spcAft>
              <a:spcPct val="35000"/>
            </a:spcAft>
          </a:pPr>
          <a:r>
            <a:rPr kumimoji="0" lang="fr-FR" sz="1100" b="1" i="0" u="none" strike="noStrike" kern="1200" cap="none" spc="0" normalizeH="0" baseline="0" noProof="0" dirty="0" smtClean="0">
              <a:ln/>
              <a:solidFill>
                <a:srgbClr val="FFFFFF"/>
              </a:solidFill>
              <a:effectLst/>
              <a:uLnTx/>
              <a:uFillTx/>
              <a:latin typeface="Arial"/>
              <a:ea typeface="+mn-ea"/>
              <a:cs typeface="+mn-cs"/>
            </a:rPr>
            <a:t> </a:t>
          </a:r>
          <a:r>
            <a:rPr kumimoji="0" lang="fr-FR" sz="1100" b="0" i="1" u="none" strike="noStrike" kern="1200" cap="none" spc="0" normalizeH="0" baseline="0" noProof="0" dirty="0" smtClean="0">
              <a:ln/>
              <a:solidFill>
                <a:schemeClr val="tx2"/>
              </a:solidFill>
              <a:effectLst/>
              <a:uLnTx/>
              <a:uFillTx/>
              <a:latin typeface="Arial"/>
              <a:ea typeface="+mn-ea"/>
              <a:cs typeface="+mn-cs"/>
            </a:rPr>
            <a:t>Marché mondial 2017 : 24,1 Mds$</a:t>
          </a:r>
        </a:p>
        <a:p>
          <a:pPr lvl="0" algn="ctr" defTabSz="711200">
            <a:lnSpc>
              <a:spcPct val="90000"/>
            </a:lnSpc>
            <a:spcBef>
              <a:spcPct val="0"/>
            </a:spcBef>
            <a:spcAft>
              <a:spcPct val="35000"/>
            </a:spcAft>
          </a:pPr>
          <a:r>
            <a:rPr kumimoji="0" lang="fr-FR" sz="1100" b="0" i="1" u="none" strike="noStrike" kern="1200" cap="none" spc="0" normalizeH="0" baseline="0" noProof="0" dirty="0" smtClean="0">
              <a:ln/>
              <a:solidFill>
                <a:schemeClr val="tx2"/>
              </a:solidFill>
              <a:effectLst/>
              <a:uLnTx/>
              <a:uFillTx/>
              <a:latin typeface="Arial"/>
              <a:ea typeface="+mn-ea"/>
              <a:cs typeface="+mn-cs"/>
            </a:rPr>
            <a:t>CAGR : 10,5%</a:t>
          </a:r>
          <a:endParaRPr lang="fr-FR" sz="1100" b="0" kern="1200" dirty="0">
            <a:solidFill>
              <a:schemeClr val="tx2"/>
            </a:solidFill>
          </a:endParaRPr>
        </a:p>
      </dsp:txBody>
      <dsp:txXfrm>
        <a:off x="3110534" y="1243910"/>
        <a:ext cx="2570676" cy="988474"/>
      </dsp:txXfrm>
    </dsp:sp>
    <dsp:sp modelId="{8AFDE0E5-44A6-4F04-B987-1C0803DDC2BA}">
      <dsp:nvSpPr>
        <dsp:cNvPr id="0" name=""/>
        <dsp:cNvSpPr/>
      </dsp:nvSpPr>
      <dsp:spPr>
        <a:xfrm>
          <a:off x="3758087" y="2407962"/>
          <a:ext cx="1840234" cy="683557"/>
        </a:xfrm>
        <a:prstGeom prst="rect">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kumimoji="0" lang="fr-FR" sz="1100" b="1" i="0" u="none" strike="noStrike" kern="1200" cap="none" spc="0" normalizeH="0" baseline="0" noProof="0" dirty="0" smtClean="0">
              <a:ln/>
              <a:solidFill>
                <a:srgbClr val="FFFFFF"/>
              </a:solidFill>
              <a:effectLst/>
              <a:uLnTx/>
              <a:uFillTx/>
              <a:latin typeface="Arial"/>
              <a:ea typeface="+mn-ea"/>
              <a:cs typeface="+mn-cs"/>
            </a:rPr>
            <a:t>Dispositifs de cardiologie interventionnelle</a:t>
          </a:r>
        </a:p>
        <a:p>
          <a:pPr lvl="0" algn="ctr" defTabSz="488950">
            <a:lnSpc>
              <a:spcPct val="90000"/>
            </a:lnSpc>
            <a:spcBef>
              <a:spcPct val="0"/>
            </a:spcBef>
            <a:spcAft>
              <a:spcPts val="0"/>
            </a:spcAft>
          </a:pPr>
          <a:r>
            <a:rPr kumimoji="0" lang="fr-FR" sz="1100" b="0" i="1" u="none" strike="noStrike" kern="1200" cap="none" spc="0" normalizeH="0" baseline="0" noProof="0" dirty="0" smtClean="0">
              <a:ln/>
              <a:solidFill>
                <a:schemeClr val="tx2"/>
              </a:solidFill>
              <a:effectLst/>
              <a:uLnTx/>
              <a:uFillTx/>
              <a:latin typeface="Arial"/>
              <a:ea typeface="+mn-ea"/>
              <a:cs typeface="+mn-cs"/>
            </a:rPr>
            <a:t>Marché mondial : 15,7Mds$</a:t>
          </a:r>
        </a:p>
        <a:p>
          <a:pPr lvl="0" algn="ctr" defTabSz="488950">
            <a:lnSpc>
              <a:spcPct val="90000"/>
            </a:lnSpc>
            <a:spcBef>
              <a:spcPct val="0"/>
            </a:spcBef>
            <a:spcAft>
              <a:spcPts val="0"/>
            </a:spcAft>
          </a:pPr>
          <a:r>
            <a:rPr kumimoji="0" lang="fr-FR" sz="1100" b="0" i="1" u="none" strike="noStrike" kern="1200" cap="none" spc="0" normalizeH="0" baseline="0" noProof="0" dirty="0" smtClean="0">
              <a:ln/>
              <a:solidFill>
                <a:schemeClr val="tx2"/>
              </a:solidFill>
              <a:effectLst/>
              <a:uLnTx/>
              <a:uFillTx/>
              <a:latin typeface="Arial"/>
              <a:ea typeface="+mn-ea"/>
              <a:cs typeface="+mn-cs"/>
            </a:rPr>
            <a:t>CAGR : 9,9% </a:t>
          </a:r>
          <a:endParaRPr lang="fr-FR" sz="1100" b="0" kern="1200" dirty="0">
            <a:solidFill>
              <a:schemeClr val="tx2"/>
            </a:solidFill>
          </a:endParaRPr>
        </a:p>
      </dsp:txBody>
      <dsp:txXfrm>
        <a:off x="3758087" y="2407962"/>
        <a:ext cx="1840234" cy="683557"/>
      </dsp:txXfrm>
    </dsp:sp>
    <dsp:sp modelId="{6B5C564C-0BEE-4A4A-A486-09424ADD4580}">
      <dsp:nvSpPr>
        <dsp:cNvPr id="0" name=""/>
        <dsp:cNvSpPr/>
      </dsp:nvSpPr>
      <dsp:spPr>
        <a:xfrm>
          <a:off x="3758087" y="3256670"/>
          <a:ext cx="1841911" cy="613966"/>
        </a:xfrm>
        <a:prstGeom prst="rect">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w="19050">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kumimoji="0" lang="fr-FR" sz="1100" b="1" i="0" u="none" strike="noStrike" kern="1200" cap="none" spc="0" normalizeH="0" baseline="0" noProof="0" dirty="0" smtClean="0">
              <a:ln/>
              <a:solidFill>
                <a:srgbClr val="FFFFFF"/>
              </a:solidFill>
              <a:effectLst/>
              <a:uLnTx/>
              <a:uFillTx/>
              <a:latin typeface="Arial"/>
              <a:ea typeface="+mn-ea"/>
              <a:cs typeface="+mn-cs"/>
            </a:rPr>
            <a:t>Dispositifs vasculaires  périphériques</a:t>
          </a:r>
        </a:p>
        <a:p>
          <a:pPr lvl="0" algn="ctr" defTabSz="488950">
            <a:lnSpc>
              <a:spcPct val="90000"/>
            </a:lnSpc>
            <a:spcBef>
              <a:spcPct val="0"/>
            </a:spcBef>
            <a:spcAft>
              <a:spcPts val="0"/>
            </a:spcAft>
          </a:pPr>
          <a:r>
            <a:rPr kumimoji="0" lang="fr-FR" sz="1100" b="0" i="1" u="none" strike="noStrike" kern="1200" cap="none" spc="0" normalizeH="0" baseline="0" noProof="0" dirty="0" smtClean="0">
              <a:ln/>
              <a:solidFill>
                <a:schemeClr val="tx2"/>
              </a:solidFill>
              <a:effectLst/>
              <a:uLnTx/>
              <a:uFillTx/>
              <a:latin typeface="Arial"/>
              <a:ea typeface="+mn-ea"/>
              <a:cs typeface="+mn-cs"/>
            </a:rPr>
            <a:t>Marché mondial : 5,5Mds$</a:t>
          </a:r>
        </a:p>
        <a:p>
          <a:pPr lvl="0" algn="ctr" defTabSz="488950">
            <a:lnSpc>
              <a:spcPct val="90000"/>
            </a:lnSpc>
            <a:spcBef>
              <a:spcPct val="0"/>
            </a:spcBef>
            <a:spcAft>
              <a:spcPts val="0"/>
            </a:spcAft>
          </a:pPr>
          <a:r>
            <a:rPr kumimoji="0" lang="fr-FR" sz="1100" b="0" i="1" u="none" strike="noStrike" kern="1200" cap="none" spc="0" normalizeH="0" baseline="0" noProof="0" dirty="0" smtClean="0">
              <a:ln/>
              <a:solidFill>
                <a:schemeClr val="tx2"/>
              </a:solidFill>
              <a:effectLst/>
              <a:uLnTx/>
              <a:uFillTx/>
              <a:latin typeface="Arial"/>
              <a:ea typeface="+mn-ea"/>
              <a:cs typeface="+mn-cs"/>
            </a:rPr>
            <a:t>CAGR : 11,6%</a:t>
          </a:r>
          <a:endParaRPr lang="fr-FR" sz="1100" b="0" kern="1200" dirty="0">
            <a:solidFill>
              <a:schemeClr val="tx2"/>
            </a:solidFill>
          </a:endParaRPr>
        </a:p>
      </dsp:txBody>
      <dsp:txXfrm>
        <a:off x="3758087" y="3256670"/>
        <a:ext cx="1841911" cy="613966"/>
      </dsp:txXfrm>
    </dsp:sp>
    <dsp:sp modelId="{DED2B44C-61A5-478F-884F-767905EFCFB1}">
      <dsp:nvSpPr>
        <dsp:cNvPr id="0" name=""/>
        <dsp:cNvSpPr/>
      </dsp:nvSpPr>
      <dsp:spPr>
        <a:xfrm>
          <a:off x="3758087" y="4046214"/>
          <a:ext cx="1841924" cy="573038"/>
        </a:xfrm>
        <a:prstGeom prst="rect">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kumimoji="0" lang="fr-FR" sz="1100" b="1" i="0" u="none" strike="noStrike" kern="1200" cap="none" spc="0" normalizeH="0" baseline="0" noProof="0" dirty="0" smtClean="0">
              <a:ln/>
              <a:solidFill>
                <a:srgbClr val="FFFFFF"/>
              </a:solidFill>
              <a:effectLst/>
              <a:uLnTx/>
              <a:uFillTx/>
              <a:latin typeface="Arial"/>
              <a:ea typeface="+mn-ea"/>
              <a:cs typeface="+mn-cs"/>
            </a:rPr>
            <a:t>Dispositifs prosthétiques  </a:t>
          </a:r>
        </a:p>
        <a:p>
          <a:pPr lvl="0" algn="ctr" defTabSz="488950">
            <a:lnSpc>
              <a:spcPct val="90000"/>
            </a:lnSpc>
            <a:spcBef>
              <a:spcPct val="0"/>
            </a:spcBef>
            <a:spcAft>
              <a:spcPct val="35000"/>
            </a:spcAft>
          </a:pPr>
          <a:r>
            <a:rPr kumimoji="0" lang="fr-FR" sz="1100" b="0" i="1" u="none" strike="noStrike" kern="1200" cap="none" spc="0" normalizeH="0" baseline="0" noProof="0" dirty="0" smtClean="0">
              <a:ln/>
              <a:solidFill>
                <a:schemeClr val="tx2"/>
              </a:solidFill>
              <a:effectLst/>
              <a:uLnTx/>
              <a:uFillTx/>
              <a:latin typeface="Arial"/>
              <a:ea typeface="+mn-ea"/>
              <a:cs typeface="+mn-cs"/>
            </a:rPr>
            <a:t>Marché mondial : 2,9 Mds$ CAGR : 10,1%</a:t>
          </a:r>
          <a:endParaRPr lang="fr-FR" sz="1100" b="0" kern="1200" dirty="0">
            <a:solidFill>
              <a:schemeClr val="tx2"/>
            </a:solidFill>
          </a:endParaRPr>
        </a:p>
      </dsp:txBody>
      <dsp:txXfrm>
        <a:off x="3758087" y="4046214"/>
        <a:ext cx="1841924" cy="573038"/>
      </dsp:txXfrm>
    </dsp:sp>
    <dsp:sp modelId="{8742A2F3-C851-456B-B2B9-EE6525A0E60D}">
      <dsp:nvSpPr>
        <dsp:cNvPr id="0" name=""/>
        <dsp:cNvSpPr/>
      </dsp:nvSpPr>
      <dsp:spPr>
        <a:xfrm>
          <a:off x="5904790" y="1243910"/>
          <a:ext cx="2286713" cy="981679"/>
        </a:xfrm>
        <a:prstGeom prst="rect">
          <a:avLst/>
        </a:prstGeom>
        <a:solidFill>
          <a:schemeClr val="accent3"/>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kumimoji="0" lang="fr-FR" sz="1800" b="1" i="0" u="none" strike="noStrike" kern="1200" cap="none" spc="0" normalizeH="0" baseline="0" noProof="0" dirty="0" smtClean="0">
              <a:ln/>
              <a:solidFill>
                <a:srgbClr val="FFFFFF"/>
              </a:solidFill>
              <a:effectLst/>
              <a:uLnTx/>
              <a:uFillTx/>
              <a:latin typeface="Arial"/>
              <a:ea typeface="+mn-ea"/>
              <a:cs typeface="+mn-cs"/>
            </a:rPr>
            <a:t>Autres dispositifs </a:t>
          </a:r>
        </a:p>
        <a:p>
          <a:pPr lvl="0" algn="ctr" defTabSz="800100">
            <a:lnSpc>
              <a:spcPct val="90000"/>
            </a:lnSpc>
            <a:spcBef>
              <a:spcPct val="0"/>
            </a:spcBef>
            <a:spcAft>
              <a:spcPct val="35000"/>
            </a:spcAft>
          </a:pPr>
          <a:r>
            <a:rPr kumimoji="0" lang="fr-FR" sz="1600" b="0" i="1" u="none" strike="noStrike" kern="1200" cap="none" spc="0" normalizeH="0" baseline="0" noProof="0" dirty="0" smtClean="0">
              <a:ln/>
              <a:solidFill>
                <a:srgbClr val="FFFFFF"/>
              </a:solidFill>
              <a:effectLst/>
              <a:uLnTx/>
              <a:uFillTx/>
              <a:latin typeface="Arial"/>
              <a:ea typeface="+mn-ea"/>
              <a:cs typeface="+mn-cs"/>
            </a:rPr>
            <a:t>non inclus dans l’étude</a:t>
          </a:r>
          <a:endParaRPr lang="fr-FR" sz="1600" b="0" i="1" kern="1200" dirty="0">
            <a:solidFill>
              <a:srgbClr val="FFFFFF"/>
            </a:solidFill>
          </a:endParaRPr>
        </a:p>
      </dsp:txBody>
      <dsp:txXfrm>
        <a:off x="5904790" y="1243910"/>
        <a:ext cx="2286713" cy="98167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5EA39D0-E075-4567-99E9-EB48C576522B}">
      <dsp:nvSpPr>
        <dsp:cNvPr id="0" name=""/>
        <dsp:cNvSpPr/>
      </dsp:nvSpPr>
      <dsp:spPr>
        <a:xfrm>
          <a:off x="4115575" y="809550"/>
          <a:ext cx="3216062" cy="212030"/>
        </a:xfrm>
        <a:custGeom>
          <a:avLst/>
          <a:gdLst/>
          <a:ahLst/>
          <a:cxnLst/>
          <a:rect l="0" t="0" r="0" b="0"/>
          <a:pathLst>
            <a:path>
              <a:moveTo>
                <a:pt x="0" y="0"/>
              </a:moveTo>
              <a:lnTo>
                <a:pt x="0" y="106528"/>
              </a:lnTo>
              <a:lnTo>
                <a:pt x="3216062" y="106528"/>
              </a:lnTo>
              <a:lnTo>
                <a:pt x="3216062" y="212030"/>
              </a:lnTo>
            </a:path>
          </a:pathLst>
        </a:cu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B8C2737-9CB5-4594-98E4-DFEC7559DEE9}">
      <dsp:nvSpPr>
        <dsp:cNvPr id="0" name=""/>
        <dsp:cNvSpPr/>
      </dsp:nvSpPr>
      <dsp:spPr>
        <a:xfrm>
          <a:off x="4416702" y="1901612"/>
          <a:ext cx="336239" cy="2382632"/>
        </a:xfrm>
        <a:custGeom>
          <a:avLst/>
          <a:gdLst/>
          <a:ahLst/>
          <a:cxnLst/>
          <a:rect l="0" t="0" r="0" b="0"/>
          <a:pathLst>
            <a:path>
              <a:moveTo>
                <a:pt x="0" y="0"/>
              </a:moveTo>
              <a:lnTo>
                <a:pt x="0" y="2382632"/>
              </a:lnTo>
              <a:lnTo>
                <a:pt x="336239" y="2382632"/>
              </a:lnTo>
            </a:path>
          </a:pathLst>
        </a:custGeom>
        <a:noFill/>
        <a:ln w="9525" cap="flat" cmpd="sng" algn="ctr">
          <a:solidFill>
            <a:schemeClr val="accent1">
              <a:tint val="7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6D7CA73-4557-4CBD-A93B-3A49D35843BD}">
      <dsp:nvSpPr>
        <dsp:cNvPr id="0" name=""/>
        <dsp:cNvSpPr/>
      </dsp:nvSpPr>
      <dsp:spPr>
        <a:xfrm>
          <a:off x="4416702" y="1901612"/>
          <a:ext cx="336239" cy="1444834"/>
        </a:xfrm>
        <a:custGeom>
          <a:avLst/>
          <a:gdLst/>
          <a:ahLst/>
          <a:cxnLst/>
          <a:rect l="0" t="0" r="0" b="0"/>
          <a:pathLst>
            <a:path>
              <a:moveTo>
                <a:pt x="0" y="0"/>
              </a:moveTo>
              <a:lnTo>
                <a:pt x="0" y="1444834"/>
              </a:lnTo>
              <a:lnTo>
                <a:pt x="336239" y="1444834"/>
              </a:lnTo>
            </a:path>
          </a:pathLst>
        </a:custGeom>
        <a:noFill/>
        <a:ln w="9525" cap="flat" cmpd="sng" algn="ctr">
          <a:solidFill>
            <a:schemeClr val="accent1">
              <a:tint val="7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3525D28-2207-461B-8F6C-75FB5EC944A4}">
      <dsp:nvSpPr>
        <dsp:cNvPr id="0" name=""/>
        <dsp:cNvSpPr/>
      </dsp:nvSpPr>
      <dsp:spPr>
        <a:xfrm>
          <a:off x="4416702" y="1901612"/>
          <a:ext cx="336239" cy="526353"/>
        </a:xfrm>
        <a:custGeom>
          <a:avLst/>
          <a:gdLst/>
          <a:ahLst/>
          <a:cxnLst/>
          <a:rect l="0" t="0" r="0" b="0"/>
          <a:pathLst>
            <a:path>
              <a:moveTo>
                <a:pt x="0" y="0"/>
              </a:moveTo>
              <a:lnTo>
                <a:pt x="0" y="526353"/>
              </a:lnTo>
              <a:lnTo>
                <a:pt x="336239" y="526353"/>
              </a:lnTo>
            </a:path>
          </a:pathLst>
        </a:custGeom>
        <a:noFill/>
        <a:ln w="9525" cap="flat" cmpd="sng" algn="ctr">
          <a:solidFill>
            <a:schemeClr val="accent1">
              <a:tint val="7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D18C2F5-AC5B-442E-8DE0-D55FE99BA139}">
      <dsp:nvSpPr>
        <dsp:cNvPr id="0" name=""/>
        <dsp:cNvSpPr/>
      </dsp:nvSpPr>
      <dsp:spPr>
        <a:xfrm>
          <a:off x="4115575" y="809550"/>
          <a:ext cx="1073440" cy="212030"/>
        </a:xfrm>
        <a:custGeom>
          <a:avLst/>
          <a:gdLst/>
          <a:ahLst/>
          <a:cxnLst/>
          <a:rect l="0" t="0" r="0" b="0"/>
          <a:pathLst>
            <a:path>
              <a:moveTo>
                <a:pt x="0" y="0"/>
              </a:moveTo>
              <a:lnTo>
                <a:pt x="0" y="106528"/>
              </a:lnTo>
              <a:lnTo>
                <a:pt x="1073440" y="106528"/>
              </a:lnTo>
              <a:lnTo>
                <a:pt x="1073440" y="212030"/>
              </a:lnTo>
            </a:path>
          </a:pathLst>
        </a:cu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D4039BB-97D2-4903-A12D-CCF44C5E684A}">
      <dsp:nvSpPr>
        <dsp:cNvPr id="0" name=""/>
        <dsp:cNvSpPr/>
      </dsp:nvSpPr>
      <dsp:spPr>
        <a:xfrm>
          <a:off x="2537016" y="1901612"/>
          <a:ext cx="191280" cy="1626584"/>
        </a:xfrm>
        <a:custGeom>
          <a:avLst/>
          <a:gdLst/>
          <a:ahLst/>
          <a:cxnLst/>
          <a:rect l="0" t="0" r="0" b="0"/>
          <a:pathLst>
            <a:path>
              <a:moveTo>
                <a:pt x="0" y="0"/>
              </a:moveTo>
              <a:lnTo>
                <a:pt x="0" y="1626584"/>
              </a:lnTo>
              <a:lnTo>
                <a:pt x="191280" y="1626584"/>
              </a:lnTo>
            </a:path>
          </a:pathLst>
        </a:custGeom>
        <a:noFill/>
        <a:ln w="9525" cap="flat" cmpd="sng" algn="ctr">
          <a:solidFill>
            <a:schemeClr val="accent1">
              <a:tint val="7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988654B-B437-4BF8-9E50-F38F72900B39}">
      <dsp:nvSpPr>
        <dsp:cNvPr id="0" name=""/>
        <dsp:cNvSpPr/>
      </dsp:nvSpPr>
      <dsp:spPr>
        <a:xfrm>
          <a:off x="2537016" y="1901612"/>
          <a:ext cx="201640" cy="507310"/>
        </a:xfrm>
        <a:custGeom>
          <a:avLst/>
          <a:gdLst/>
          <a:ahLst/>
          <a:cxnLst/>
          <a:rect l="0" t="0" r="0" b="0"/>
          <a:pathLst>
            <a:path>
              <a:moveTo>
                <a:pt x="0" y="0"/>
              </a:moveTo>
              <a:lnTo>
                <a:pt x="0" y="507310"/>
              </a:lnTo>
              <a:lnTo>
                <a:pt x="201640" y="507310"/>
              </a:lnTo>
            </a:path>
          </a:pathLst>
        </a:custGeom>
        <a:noFill/>
        <a:ln w="9525" cap="flat" cmpd="sng" algn="ctr">
          <a:solidFill>
            <a:schemeClr val="accent1">
              <a:tint val="7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571B1BE-0ECC-45A9-8114-05871B38E15F}">
      <dsp:nvSpPr>
        <dsp:cNvPr id="0" name=""/>
        <dsp:cNvSpPr/>
      </dsp:nvSpPr>
      <dsp:spPr>
        <a:xfrm>
          <a:off x="3216463" y="809550"/>
          <a:ext cx="899111" cy="212030"/>
        </a:xfrm>
        <a:custGeom>
          <a:avLst/>
          <a:gdLst/>
          <a:ahLst/>
          <a:cxnLst/>
          <a:rect l="0" t="0" r="0" b="0"/>
          <a:pathLst>
            <a:path>
              <a:moveTo>
                <a:pt x="899111" y="0"/>
              </a:moveTo>
              <a:lnTo>
                <a:pt x="899111" y="106528"/>
              </a:lnTo>
              <a:lnTo>
                <a:pt x="0" y="106528"/>
              </a:lnTo>
              <a:lnTo>
                <a:pt x="0" y="212030"/>
              </a:lnTo>
            </a:path>
          </a:pathLst>
        </a:cu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78E5334-5A5F-4C65-BDBE-0B1B8A29E343}">
      <dsp:nvSpPr>
        <dsp:cNvPr id="0" name=""/>
        <dsp:cNvSpPr/>
      </dsp:nvSpPr>
      <dsp:spPr>
        <a:xfrm>
          <a:off x="454947" y="1901612"/>
          <a:ext cx="120360" cy="1328182"/>
        </a:xfrm>
        <a:custGeom>
          <a:avLst/>
          <a:gdLst/>
          <a:ahLst/>
          <a:cxnLst/>
          <a:rect l="0" t="0" r="0" b="0"/>
          <a:pathLst>
            <a:path>
              <a:moveTo>
                <a:pt x="0" y="0"/>
              </a:moveTo>
              <a:lnTo>
                <a:pt x="0" y="1328182"/>
              </a:lnTo>
              <a:lnTo>
                <a:pt x="120360" y="1328182"/>
              </a:lnTo>
            </a:path>
          </a:pathLst>
        </a:custGeom>
        <a:noFill/>
        <a:ln w="9525" cap="flat" cmpd="sng" algn="ctr">
          <a:solidFill>
            <a:schemeClr val="accent1">
              <a:tint val="7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DEA47F5-94AF-4483-9EFD-BB9B7EF2EBF0}">
      <dsp:nvSpPr>
        <dsp:cNvPr id="0" name=""/>
        <dsp:cNvSpPr/>
      </dsp:nvSpPr>
      <dsp:spPr>
        <a:xfrm>
          <a:off x="454947" y="1901612"/>
          <a:ext cx="116120" cy="496220"/>
        </a:xfrm>
        <a:custGeom>
          <a:avLst/>
          <a:gdLst/>
          <a:ahLst/>
          <a:cxnLst/>
          <a:rect l="0" t="0" r="0" b="0"/>
          <a:pathLst>
            <a:path>
              <a:moveTo>
                <a:pt x="0" y="0"/>
              </a:moveTo>
              <a:lnTo>
                <a:pt x="0" y="496220"/>
              </a:lnTo>
              <a:lnTo>
                <a:pt x="116120" y="496220"/>
              </a:lnTo>
            </a:path>
          </a:pathLst>
        </a:custGeom>
        <a:noFill/>
        <a:ln w="9525" cap="flat" cmpd="sng" algn="ctr">
          <a:solidFill>
            <a:schemeClr val="accent1">
              <a:tint val="7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9D1E474-4BCE-45D3-B7E1-A8E7E96044D0}">
      <dsp:nvSpPr>
        <dsp:cNvPr id="0" name=""/>
        <dsp:cNvSpPr/>
      </dsp:nvSpPr>
      <dsp:spPr>
        <a:xfrm>
          <a:off x="1213029" y="809550"/>
          <a:ext cx="2902545" cy="212030"/>
        </a:xfrm>
        <a:custGeom>
          <a:avLst/>
          <a:gdLst/>
          <a:ahLst/>
          <a:cxnLst/>
          <a:rect l="0" t="0" r="0" b="0"/>
          <a:pathLst>
            <a:path>
              <a:moveTo>
                <a:pt x="2902545" y="0"/>
              </a:moveTo>
              <a:lnTo>
                <a:pt x="2902545" y="106528"/>
              </a:lnTo>
              <a:lnTo>
                <a:pt x="0" y="106528"/>
              </a:lnTo>
              <a:lnTo>
                <a:pt x="0" y="212030"/>
              </a:lnTo>
            </a:path>
          </a:pathLst>
        </a:cu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72DCA65-0573-4AA4-8DEF-132E272F1515}">
      <dsp:nvSpPr>
        <dsp:cNvPr id="0" name=""/>
        <dsp:cNvSpPr/>
      </dsp:nvSpPr>
      <dsp:spPr>
        <a:xfrm>
          <a:off x="2426039" y="0"/>
          <a:ext cx="3379072" cy="809550"/>
        </a:xfrm>
        <a:prstGeom prst="rect">
          <a:avLst/>
        </a:prstGeom>
        <a:gradFill rotWithShape="0">
          <a:gsLst>
            <a:gs pos="0">
              <a:schemeClr val="accent1">
                <a:alpha val="80000"/>
                <a:hueOff val="0"/>
                <a:satOff val="0"/>
                <a:lumOff val="0"/>
                <a:alphaOff val="0"/>
                <a:shade val="51000"/>
                <a:satMod val="130000"/>
              </a:schemeClr>
            </a:gs>
            <a:gs pos="80000">
              <a:schemeClr val="accent1">
                <a:alpha val="80000"/>
                <a:hueOff val="0"/>
                <a:satOff val="0"/>
                <a:lumOff val="0"/>
                <a:alphaOff val="0"/>
                <a:shade val="93000"/>
                <a:satMod val="130000"/>
              </a:schemeClr>
            </a:gs>
            <a:gs pos="100000">
              <a:schemeClr val="accent1">
                <a:alpha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fr-FR" sz="1600" b="1" kern="1200" dirty="0" smtClean="0">
              <a:solidFill>
                <a:srgbClr val="FFFFFF"/>
              </a:solidFill>
            </a:rPr>
            <a:t>DM dit d’équipement </a:t>
          </a:r>
        </a:p>
        <a:p>
          <a:pPr lvl="0" algn="ctr" defTabSz="711200">
            <a:lnSpc>
              <a:spcPct val="90000"/>
            </a:lnSpc>
            <a:spcBef>
              <a:spcPct val="0"/>
            </a:spcBef>
            <a:spcAft>
              <a:spcPct val="35000"/>
            </a:spcAft>
          </a:pPr>
          <a:r>
            <a:rPr lang="fr-FR" sz="1400" b="0" i="1" kern="1200" dirty="0" smtClean="0">
              <a:solidFill>
                <a:srgbClr val="FFFFFF"/>
              </a:solidFill>
            </a:rPr>
            <a:t>Marché mondial de l’imagerie médicale            </a:t>
          </a:r>
        </a:p>
        <a:p>
          <a:pPr lvl="0" algn="ctr" defTabSz="711200">
            <a:lnSpc>
              <a:spcPct val="90000"/>
            </a:lnSpc>
            <a:spcBef>
              <a:spcPct val="0"/>
            </a:spcBef>
            <a:spcAft>
              <a:spcPct val="35000"/>
            </a:spcAft>
          </a:pPr>
          <a:r>
            <a:rPr lang="fr-FR" sz="1100" b="0" i="1" kern="1200" dirty="0" smtClean="0">
              <a:solidFill>
                <a:schemeClr val="tx2"/>
              </a:solidFill>
            </a:rPr>
            <a:t>60Mds$ en 2019 avec croissance annuelle de 5%</a:t>
          </a:r>
          <a:endParaRPr lang="fr-FR" sz="1100" b="0" kern="1200" dirty="0">
            <a:solidFill>
              <a:schemeClr val="tx2"/>
            </a:solidFill>
          </a:endParaRPr>
        </a:p>
      </dsp:txBody>
      <dsp:txXfrm>
        <a:off x="2426039" y="0"/>
        <a:ext cx="3379072" cy="809550"/>
      </dsp:txXfrm>
    </dsp:sp>
    <dsp:sp modelId="{3770A91B-C967-41E4-93E5-A36F68AE6BCE}">
      <dsp:nvSpPr>
        <dsp:cNvPr id="0" name=""/>
        <dsp:cNvSpPr/>
      </dsp:nvSpPr>
      <dsp:spPr>
        <a:xfrm>
          <a:off x="265427" y="1021581"/>
          <a:ext cx="1895204" cy="880030"/>
        </a:xfrm>
        <a:prstGeom prst="rect">
          <a:avLst/>
        </a:prstGeom>
        <a:gradFill rotWithShape="0">
          <a:gsLst>
            <a:gs pos="0">
              <a:schemeClr val="accent1">
                <a:alpha val="70000"/>
                <a:hueOff val="0"/>
                <a:satOff val="0"/>
                <a:lumOff val="0"/>
                <a:alphaOff val="0"/>
                <a:shade val="51000"/>
                <a:satMod val="130000"/>
              </a:schemeClr>
            </a:gs>
            <a:gs pos="80000">
              <a:schemeClr val="accent1">
                <a:alpha val="70000"/>
                <a:hueOff val="0"/>
                <a:satOff val="0"/>
                <a:lumOff val="0"/>
                <a:alphaOff val="0"/>
                <a:shade val="93000"/>
                <a:satMod val="130000"/>
              </a:schemeClr>
            </a:gs>
            <a:gs pos="100000">
              <a:schemeClr val="accent1">
                <a:alpha val="7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0" lang="fr-FR" sz="1600" b="1" i="0" u="none" strike="noStrike" kern="1200" cap="none" spc="0" normalizeH="0" baseline="0" noProof="0" dirty="0" smtClean="0">
              <a:ln/>
              <a:solidFill>
                <a:srgbClr val="FFFFFF"/>
              </a:solidFill>
              <a:effectLst/>
              <a:uLnTx/>
              <a:uFillTx/>
              <a:latin typeface="+mj-lt"/>
              <a:ea typeface="+mn-ea"/>
              <a:cs typeface="+mn-cs"/>
            </a:rPr>
            <a:t>Dispositifs d’imagerie </a:t>
          </a:r>
        </a:p>
        <a:p>
          <a:pPr lvl="0" algn="ctr" defTabSz="711200">
            <a:lnSpc>
              <a:spcPct val="90000"/>
            </a:lnSpc>
            <a:spcBef>
              <a:spcPct val="0"/>
            </a:spcBef>
            <a:spcAft>
              <a:spcPct val="35000"/>
            </a:spcAft>
          </a:pPr>
          <a:r>
            <a:rPr kumimoji="0" lang="fr-FR" sz="1100" b="0" i="1" u="none" strike="noStrike" kern="1200" cap="none" spc="0" normalizeH="0" baseline="0" noProof="0" dirty="0" smtClean="0">
              <a:ln/>
              <a:solidFill>
                <a:schemeClr val="tx2"/>
              </a:solidFill>
              <a:effectLst/>
              <a:uLnTx/>
              <a:uFillTx/>
              <a:latin typeface="+mj-lt"/>
              <a:ea typeface="+mn-ea"/>
              <a:cs typeface="+mn-cs"/>
            </a:rPr>
            <a:t>Marché mondial de 30Mds$ </a:t>
          </a:r>
          <a:endParaRPr lang="fr-FR" sz="1100" b="0" i="0" kern="1200" dirty="0">
            <a:solidFill>
              <a:schemeClr val="tx2"/>
            </a:solidFill>
            <a:latin typeface="+mj-lt"/>
          </a:endParaRPr>
        </a:p>
      </dsp:txBody>
      <dsp:txXfrm>
        <a:off x="265427" y="1021581"/>
        <a:ext cx="1895204" cy="880030"/>
      </dsp:txXfrm>
    </dsp:sp>
    <dsp:sp modelId="{F3E83C6F-D1A2-4352-ABC9-19344FD1DA54}">
      <dsp:nvSpPr>
        <dsp:cNvPr id="0" name=""/>
        <dsp:cNvSpPr/>
      </dsp:nvSpPr>
      <dsp:spPr>
        <a:xfrm>
          <a:off x="571068" y="2102256"/>
          <a:ext cx="1319134" cy="591151"/>
        </a:xfrm>
        <a:prstGeom prst="rect">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fr-FR" sz="1100" b="1" i="0" kern="1200" dirty="0" smtClean="0">
              <a:solidFill>
                <a:schemeClr val="tx2"/>
              </a:solidFill>
              <a:latin typeface="+mj-lt"/>
            </a:rPr>
            <a:t>Equipements </a:t>
          </a:r>
        </a:p>
        <a:p>
          <a:pPr lvl="0" algn="ctr" defTabSz="488950">
            <a:lnSpc>
              <a:spcPct val="90000"/>
            </a:lnSpc>
            <a:spcBef>
              <a:spcPct val="0"/>
            </a:spcBef>
            <a:spcAft>
              <a:spcPct val="35000"/>
            </a:spcAft>
          </a:pPr>
          <a:r>
            <a:rPr lang="fr-FR" sz="1100" b="0" i="1" kern="1200" dirty="0" smtClean="0">
              <a:solidFill>
                <a:schemeClr val="tx2"/>
              </a:solidFill>
              <a:latin typeface="+mj-lt"/>
            </a:rPr>
            <a:t>Marché mondial : 24,4Mds$ </a:t>
          </a:r>
          <a:endParaRPr lang="fr-FR" sz="1100" b="0" kern="1200" dirty="0">
            <a:solidFill>
              <a:schemeClr val="tx2"/>
            </a:solidFill>
          </a:endParaRPr>
        </a:p>
      </dsp:txBody>
      <dsp:txXfrm>
        <a:off x="571068" y="2102256"/>
        <a:ext cx="1319134" cy="591151"/>
      </dsp:txXfrm>
    </dsp:sp>
    <dsp:sp modelId="{0B9BF295-0241-4536-BD0D-D19821015E0F}">
      <dsp:nvSpPr>
        <dsp:cNvPr id="0" name=""/>
        <dsp:cNvSpPr/>
      </dsp:nvSpPr>
      <dsp:spPr>
        <a:xfrm>
          <a:off x="575308" y="2914771"/>
          <a:ext cx="1381028" cy="630046"/>
        </a:xfrm>
        <a:prstGeom prst="rect">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fr-FR" sz="1100" b="1" i="0" kern="1200" dirty="0" smtClean="0">
              <a:solidFill>
                <a:schemeClr val="tx2"/>
              </a:solidFill>
              <a:latin typeface="+mj-lt"/>
            </a:rPr>
            <a:t>Electrophysiologie  </a:t>
          </a:r>
        </a:p>
        <a:p>
          <a:pPr lvl="0" algn="ctr" defTabSz="488950">
            <a:lnSpc>
              <a:spcPct val="90000"/>
            </a:lnSpc>
            <a:spcBef>
              <a:spcPct val="0"/>
            </a:spcBef>
            <a:spcAft>
              <a:spcPct val="35000"/>
            </a:spcAft>
          </a:pPr>
          <a:r>
            <a:rPr lang="fr-FR" sz="1100" b="0" i="1" kern="1200" dirty="0" smtClean="0">
              <a:solidFill>
                <a:schemeClr val="tx2"/>
              </a:solidFill>
              <a:latin typeface="+mj-lt"/>
            </a:rPr>
            <a:t>Marché mondial : 4,4Mds$ </a:t>
          </a:r>
          <a:endParaRPr lang="fr-FR" sz="1100" b="0" i="1" kern="1200" dirty="0">
            <a:solidFill>
              <a:schemeClr val="tx2"/>
            </a:solidFill>
            <a:latin typeface="+mj-lt"/>
          </a:endParaRPr>
        </a:p>
      </dsp:txBody>
      <dsp:txXfrm>
        <a:off x="575308" y="2914771"/>
        <a:ext cx="1381028" cy="630046"/>
      </dsp:txXfrm>
    </dsp:sp>
    <dsp:sp modelId="{B45093B5-4E1A-4681-956D-FA0981EC4907}">
      <dsp:nvSpPr>
        <dsp:cNvPr id="0" name=""/>
        <dsp:cNvSpPr/>
      </dsp:nvSpPr>
      <dsp:spPr>
        <a:xfrm>
          <a:off x="2367154" y="1021581"/>
          <a:ext cx="1698619" cy="880030"/>
        </a:xfrm>
        <a:prstGeom prst="rect">
          <a:avLst/>
        </a:prstGeom>
        <a:gradFill rotWithShape="0">
          <a:gsLst>
            <a:gs pos="0">
              <a:schemeClr val="accent1">
                <a:alpha val="70000"/>
                <a:hueOff val="0"/>
                <a:satOff val="0"/>
                <a:lumOff val="0"/>
                <a:alphaOff val="0"/>
                <a:shade val="51000"/>
                <a:satMod val="130000"/>
              </a:schemeClr>
            </a:gs>
            <a:gs pos="80000">
              <a:schemeClr val="accent1">
                <a:alpha val="70000"/>
                <a:hueOff val="0"/>
                <a:satOff val="0"/>
                <a:lumOff val="0"/>
                <a:alphaOff val="0"/>
                <a:shade val="93000"/>
                <a:satMod val="130000"/>
              </a:schemeClr>
            </a:gs>
            <a:gs pos="100000">
              <a:schemeClr val="accent1">
                <a:alpha val="7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fr-FR" sz="1600" b="1" i="0" kern="1200" dirty="0" smtClean="0">
              <a:solidFill>
                <a:srgbClr val="FFFFFF"/>
              </a:solidFill>
              <a:latin typeface="+mj-lt"/>
            </a:rPr>
            <a:t>Informatique médicale </a:t>
          </a:r>
        </a:p>
        <a:p>
          <a:pPr lvl="0" algn="ctr" defTabSz="711200">
            <a:lnSpc>
              <a:spcPct val="90000"/>
            </a:lnSpc>
            <a:spcBef>
              <a:spcPct val="0"/>
            </a:spcBef>
            <a:spcAft>
              <a:spcPct val="35000"/>
            </a:spcAft>
          </a:pPr>
          <a:r>
            <a:rPr lang="fr-FR" sz="1100" b="0" i="1" kern="1200" dirty="0" smtClean="0">
              <a:solidFill>
                <a:schemeClr val="tx2"/>
              </a:solidFill>
              <a:latin typeface="+mj-lt"/>
            </a:rPr>
            <a:t>Marché mondial de 5Mds$</a:t>
          </a:r>
          <a:endParaRPr lang="fr-FR" sz="1100" b="0" i="0" kern="1200" dirty="0">
            <a:solidFill>
              <a:schemeClr val="tx2"/>
            </a:solidFill>
            <a:latin typeface="+mj-lt"/>
          </a:endParaRPr>
        </a:p>
      </dsp:txBody>
      <dsp:txXfrm>
        <a:off x="2367154" y="1021581"/>
        <a:ext cx="1698619" cy="880030"/>
      </dsp:txXfrm>
    </dsp:sp>
    <dsp:sp modelId="{7F5934DE-C368-439E-BEDD-70C56F9652A2}">
      <dsp:nvSpPr>
        <dsp:cNvPr id="0" name=""/>
        <dsp:cNvSpPr/>
      </dsp:nvSpPr>
      <dsp:spPr>
        <a:xfrm>
          <a:off x="2738656" y="2112615"/>
          <a:ext cx="1269638" cy="592613"/>
        </a:xfrm>
        <a:prstGeom prst="rect">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fr-FR" sz="1100" b="1" kern="1200" dirty="0" smtClean="0">
              <a:solidFill>
                <a:schemeClr val="tx2"/>
              </a:solidFill>
            </a:rPr>
            <a:t>PACS </a:t>
          </a:r>
        </a:p>
        <a:p>
          <a:pPr lvl="0" algn="ctr" defTabSz="488950">
            <a:lnSpc>
              <a:spcPct val="90000"/>
            </a:lnSpc>
            <a:spcBef>
              <a:spcPct val="0"/>
            </a:spcBef>
            <a:spcAft>
              <a:spcPct val="35000"/>
            </a:spcAft>
          </a:pPr>
          <a:r>
            <a:rPr lang="fr-FR" sz="1100" b="0" i="1" kern="1200" dirty="0" smtClean="0">
              <a:solidFill>
                <a:schemeClr val="tx2"/>
              </a:solidFill>
            </a:rPr>
            <a:t>Marché mondial :            2,8 Mds $</a:t>
          </a:r>
          <a:endParaRPr lang="fr-FR" sz="1100" b="0" i="1" kern="1200" dirty="0">
            <a:solidFill>
              <a:schemeClr val="tx2"/>
            </a:solidFill>
            <a:latin typeface="+mj-lt"/>
          </a:endParaRPr>
        </a:p>
      </dsp:txBody>
      <dsp:txXfrm>
        <a:off x="2738656" y="2112615"/>
        <a:ext cx="1269638" cy="592613"/>
      </dsp:txXfrm>
    </dsp:sp>
    <dsp:sp modelId="{7F3760BE-03F8-43DE-820E-EFD3A1AE7D30}">
      <dsp:nvSpPr>
        <dsp:cNvPr id="0" name=""/>
        <dsp:cNvSpPr/>
      </dsp:nvSpPr>
      <dsp:spPr>
        <a:xfrm>
          <a:off x="2728296" y="2962854"/>
          <a:ext cx="1303178" cy="1130683"/>
        </a:xfrm>
        <a:prstGeom prst="rect">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fr-FR" sz="1100" b="1" kern="1200" dirty="0" smtClean="0">
              <a:solidFill>
                <a:srgbClr val="FFFFFF"/>
              </a:solidFill>
            </a:rPr>
            <a:t>Stations de revue, logiciels d’analyse et de post-traitement des images </a:t>
          </a:r>
        </a:p>
        <a:p>
          <a:pPr lvl="0" algn="ctr" defTabSz="488950">
            <a:lnSpc>
              <a:spcPct val="90000"/>
            </a:lnSpc>
            <a:spcBef>
              <a:spcPct val="0"/>
            </a:spcBef>
            <a:spcAft>
              <a:spcPct val="35000"/>
            </a:spcAft>
          </a:pPr>
          <a:r>
            <a:rPr lang="fr-FR" sz="1100" b="0" i="1" kern="1200" dirty="0" smtClean="0">
              <a:solidFill>
                <a:schemeClr val="tx2"/>
              </a:solidFill>
            </a:rPr>
            <a:t>Marché mondial :  2,2 Mds $</a:t>
          </a:r>
          <a:endParaRPr lang="fr-FR" sz="1100" b="0" kern="1200" dirty="0" smtClean="0">
            <a:solidFill>
              <a:schemeClr val="tx2"/>
            </a:solidFill>
          </a:endParaRPr>
        </a:p>
      </dsp:txBody>
      <dsp:txXfrm>
        <a:off x="2728296" y="2962854"/>
        <a:ext cx="1303178" cy="1130683"/>
      </dsp:txXfrm>
    </dsp:sp>
    <dsp:sp modelId="{96E7A610-FE57-44AF-B68B-694F886F6A7E}">
      <dsp:nvSpPr>
        <dsp:cNvPr id="0" name=""/>
        <dsp:cNvSpPr/>
      </dsp:nvSpPr>
      <dsp:spPr>
        <a:xfrm>
          <a:off x="4223624" y="1021581"/>
          <a:ext cx="1930783" cy="880030"/>
        </a:xfrm>
        <a:prstGeom prst="rect">
          <a:avLst/>
        </a:prstGeom>
        <a:gradFill rotWithShape="0">
          <a:gsLst>
            <a:gs pos="0">
              <a:schemeClr val="accent1">
                <a:alpha val="70000"/>
                <a:hueOff val="0"/>
                <a:satOff val="0"/>
                <a:lumOff val="0"/>
                <a:alphaOff val="0"/>
                <a:shade val="51000"/>
                <a:satMod val="130000"/>
              </a:schemeClr>
            </a:gs>
            <a:gs pos="80000">
              <a:schemeClr val="accent1">
                <a:alpha val="70000"/>
                <a:hueOff val="0"/>
                <a:satOff val="0"/>
                <a:lumOff val="0"/>
                <a:alphaOff val="0"/>
                <a:shade val="93000"/>
                <a:satMod val="130000"/>
              </a:schemeClr>
            </a:gs>
            <a:gs pos="100000">
              <a:schemeClr val="accent1">
                <a:alpha val="7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fr-FR" sz="1600" b="1" i="0" kern="1200" dirty="0" smtClean="0">
              <a:solidFill>
                <a:srgbClr val="FFFFFF"/>
              </a:solidFill>
              <a:latin typeface="+mj-lt"/>
            </a:rPr>
            <a:t>Outils de ciblage  et guidage dont robotique </a:t>
          </a:r>
        </a:p>
        <a:p>
          <a:pPr lvl="0" algn="ctr" defTabSz="711200">
            <a:lnSpc>
              <a:spcPct val="90000"/>
            </a:lnSpc>
            <a:spcBef>
              <a:spcPct val="0"/>
            </a:spcBef>
            <a:spcAft>
              <a:spcPct val="35000"/>
            </a:spcAft>
          </a:pPr>
          <a:r>
            <a:rPr lang="fr-FR" sz="1100" b="0" i="0" kern="1200" dirty="0" smtClean="0">
              <a:solidFill>
                <a:schemeClr val="tx2"/>
              </a:solidFill>
              <a:latin typeface="+mj-lt"/>
            </a:rPr>
            <a:t>Marché mondial de 10Mds$</a:t>
          </a:r>
          <a:endParaRPr lang="fr-FR" sz="1100" b="0" i="0" kern="1200" dirty="0">
            <a:solidFill>
              <a:schemeClr val="tx2"/>
            </a:solidFill>
            <a:latin typeface="+mj-lt"/>
          </a:endParaRPr>
        </a:p>
      </dsp:txBody>
      <dsp:txXfrm>
        <a:off x="4223624" y="1021581"/>
        <a:ext cx="1930783" cy="880030"/>
      </dsp:txXfrm>
    </dsp:sp>
    <dsp:sp modelId="{929C61F2-B0CD-4F2E-8244-4321E43F038C}">
      <dsp:nvSpPr>
        <dsp:cNvPr id="0" name=""/>
        <dsp:cNvSpPr/>
      </dsp:nvSpPr>
      <dsp:spPr>
        <a:xfrm>
          <a:off x="4752942" y="2112615"/>
          <a:ext cx="1248066" cy="630699"/>
        </a:xfrm>
        <a:prstGeom prst="rect">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fr-FR" sz="1100" b="1" kern="1200" dirty="0" smtClean="0">
              <a:solidFill>
                <a:srgbClr val="FFFFFF"/>
              </a:solidFill>
            </a:rPr>
            <a:t>Endoscopie  </a:t>
          </a:r>
        </a:p>
        <a:p>
          <a:pPr lvl="0" algn="ctr" defTabSz="488950">
            <a:lnSpc>
              <a:spcPct val="90000"/>
            </a:lnSpc>
            <a:spcBef>
              <a:spcPct val="0"/>
            </a:spcBef>
            <a:spcAft>
              <a:spcPct val="35000"/>
            </a:spcAft>
          </a:pPr>
          <a:r>
            <a:rPr lang="fr-FR" sz="1100" b="0" i="1" kern="1200" dirty="0" smtClean="0">
              <a:solidFill>
                <a:schemeClr val="tx2"/>
              </a:solidFill>
            </a:rPr>
            <a:t>Marché mondial     6,1 Mds $</a:t>
          </a:r>
          <a:endParaRPr lang="fr-FR" sz="1100" b="0" i="0" kern="1200" dirty="0">
            <a:solidFill>
              <a:schemeClr val="tx2"/>
            </a:solidFill>
            <a:latin typeface="+mj-lt"/>
          </a:endParaRPr>
        </a:p>
      </dsp:txBody>
      <dsp:txXfrm>
        <a:off x="4752942" y="2112615"/>
        <a:ext cx="1248066" cy="630699"/>
      </dsp:txXfrm>
    </dsp:sp>
    <dsp:sp modelId="{0E7A76C0-FF91-4C8F-8EDB-062BF1B1A808}">
      <dsp:nvSpPr>
        <dsp:cNvPr id="0" name=""/>
        <dsp:cNvSpPr/>
      </dsp:nvSpPr>
      <dsp:spPr>
        <a:xfrm>
          <a:off x="4752942" y="2954319"/>
          <a:ext cx="1248066" cy="784255"/>
        </a:xfrm>
        <a:prstGeom prst="rect">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fr-FR" sz="1100" b="1" kern="1200" dirty="0" smtClean="0">
              <a:solidFill>
                <a:schemeClr val="tx2"/>
              </a:solidFill>
            </a:rPr>
            <a:t>Radiologie et cardiologie interventionnelle</a:t>
          </a:r>
        </a:p>
        <a:p>
          <a:pPr lvl="0" algn="ctr" defTabSz="488950">
            <a:lnSpc>
              <a:spcPct val="90000"/>
            </a:lnSpc>
            <a:spcBef>
              <a:spcPct val="0"/>
            </a:spcBef>
            <a:spcAft>
              <a:spcPct val="35000"/>
            </a:spcAft>
          </a:pPr>
          <a:r>
            <a:rPr lang="fr-FR" sz="1100" b="0" i="1" kern="1200" dirty="0" smtClean="0">
              <a:solidFill>
                <a:schemeClr val="tx2"/>
              </a:solidFill>
            </a:rPr>
            <a:t>Marché mondial  1,9Mds $</a:t>
          </a:r>
          <a:endParaRPr lang="fr-FR" sz="1000" b="0" kern="1200" dirty="0">
            <a:solidFill>
              <a:schemeClr val="tx2"/>
            </a:solidFill>
          </a:endParaRPr>
        </a:p>
      </dsp:txBody>
      <dsp:txXfrm>
        <a:off x="4752942" y="2954319"/>
        <a:ext cx="1248066" cy="784255"/>
      </dsp:txXfrm>
    </dsp:sp>
    <dsp:sp modelId="{5B8052D7-3CE7-4B30-9073-65D7A76ADAF2}">
      <dsp:nvSpPr>
        <dsp:cNvPr id="0" name=""/>
        <dsp:cNvSpPr/>
      </dsp:nvSpPr>
      <dsp:spPr>
        <a:xfrm>
          <a:off x="4752942" y="3949578"/>
          <a:ext cx="1248066" cy="669333"/>
        </a:xfrm>
        <a:prstGeom prst="rect">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fr-FR" sz="1100" b="1" kern="1200" dirty="0" smtClean="0">
              <a:solidFill>
                <a:schemeClr val="tx2"/>
              </a:solidFill>
            </a:rPr>
            <a:t>Mobiles chirurgicaux  </a:t>
          </a:r>
          <a:r>
            <a:rPr lang="fr-FR" sz="1100" b="0" i="1" kern="1200" dirty="0" smtClean="0">
              <a:solidFill>
                <a:schemeClr val="tx2"/>
              </a:solidFill>
            </a:rPr>
            <a:t>Marché mondial    1,4 Mds $</a:t>
          </a:r>
          <a:endParaRPr lang="fr-FR" sz="1400" b="0" kern="1200" dirty="0">
            <a:solidFill>
              <a:schemeClr val="tx2"/>
            </a:solidFill>
          </a:endParaRPr>
        </a:p>
      </dsp:txBody>
      <dsp:txXfrm>
        <a:off x="4752942" y="3949578"/>
        <a:ext cx="1248066" cy="669333"/>
      </dsp:txXfrm>
    </dsp:sp>
    <dsp:sp modelId="{8742A2F3-C851-456B-B2B9-EE6525A0E60D}">
      <dsp:nvSpPr>
        <dsp:cNvPr id="0" name=""/>
        <dsp:cNvSpPr/>
      </dsp:nvSpPr>
      <dsp:spPr>
        <a:xfrm>
          <a:off x="6432731" y="1021581"/>
          <a:ext cx="1797811" cy="880030"/>
        </a:xfrm>
        <a:prstGeom prst="rect">
          <a:avLst/>
        </a:prstGeom>
        <a:solidFill>
          <a:schemeClr val="accent3"/>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0" lang="fr-FR" sz="1600" b="1" i="0" u="none" strike="noStrike" kern="1200" cap="none" spc="0" normalizeH="0" baseline="0" noProof="0" dirty="0" smtClean="0">
              <a:ln/>
              <a:solidFill>
                <a:srgbClr val="FFFFFF"/>
              </a:solidFill>
              <a:effectLst/>
              <a:uLnTx/>
              <a:uFillTx/>
              <a:latin typeface="+mj-lt"/>
              <a:ea typeface="+mn-ea"/>
              <a:cs typeface="+mn-cs"/>
            </a:rPr>
            <a:t>Non inclus </a:t>
          </a:r>
        </a:p>
        <a:p>
          <a:pPr lvl="0" algn="ctr" defTabSz="711200">
            <a:lnSpc>
              <a:spcPct val="90000"/>
            </a:lnSpc>
            <a:spcBef>
              <a:spcPct val="0"/>
            </a:spcBef>
            <a:spcAft>
              <a:spcPct val="35000"/>
            </a:spcAft>
          </a:pPr>
          <a:r>
            <a:rPr kumimoji="0" lang="fr-FR" sz="1600" b="1" i="0" u="none" strike="noStrike" kern="1200" cap="none" spc="0" normalizeH="0" baseline="0" noProof="0" dirty="0" smtClean="0">
              <a:ln/>
              <a:solidFill>
                <a:srgbClr val="FFFFFF"/>
              </a:solidFill>
              <a:effectLst/>
              <a:uLnTx/>
              <a:uFillTx/>
              <a:latin typeface="+mj-lt"/>
              <a:ea typeface="+mn-ea"/>
              <a:cs typeface="+mn-cs"/>
            </a:rPr>
            <a:t>dans l’étude</a:t>
          </a:r>
          <a:endParaRPr lang="fr-FR" sz="1600" b="1" i="0" kern="1200" dirty="0">
            <a:solidFill>
              <a:srgbClr val="FFFFFF"/>
            </a:solidFill>
            <a:latin typeface="+mj-lt"/>
          </a:endParaRPr>
        </a:p>
      </dsp:txBody>
      <dsp:txXfrm>
        <a:off x="6432731" y="1021581"/>
        <a:ext cx="1797811" cy="88003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smtClean="0"/>
            </a:lvl1pPr>
          </a:lstStyle>
          <a:p>
            <a:pPr>
              <a:defRPr/>
            </a:pPr>
            <a:endParaRPr lang="fr-FR" dirty="0"/>
          </a:p>
        </p:txBody>
      </p:sp>
      <p:sp>
        <p:nvSpPr>
          <p:cNvPr id="3" name="Espace réservé de la date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smtClean="0"/>
            </a:lvl1pPr>
          </a:lstStyle>
          <a:p>
            <a:pPr>
              <a:defRPr/>
            </a:pPr>
            <a:fld id="{EE04A209-A6E3-411A-9AD2-9DD1BBBFE1AA}" type="datetimeFigureOut">
              <a:rPr lang="fr-FR"/>
              <a:pPr>
                <a:defRPr/>
              </a:pPr>
              <a:t>14/04/2015</a:t>
            </a:fld>
            <a:endParaRPr lang="fr-FR" dirty="0"/>
          </a:p>
        </p:txBody>
      </p:sp>
      <p:sp>
        <p:nvSpPr>
          <p:cNvPr id="4" name="Espace réservé du pied de page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smtClean="0"/>
            </a:lvl1pPr>
          </a:lstStyle>
          <a:p>
            <a:pPr>
              <a:defRPr/>
            </a:pPr>
            <a:endParaRPr lang="fr-FR" dirty="0"/>
          </a:p>
        </p:txBody>
      </p:sp>
      <p:sp>
        <p:nvSpPr>
          <p:cNvPr id="5" name="Espace réservé du numéro de diapositive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smtClean="0"/>
            </a:lvl1pPr>
          </a:lstStyle>
          <a:p>
            <a:pPr>
              <a:defRPr/>
            </a:pPr>
            <a:fld id="{FC1BFD44-6E35-4BC1-A01B-952FEC9668DD}" type="slidenum">
              <a:rPr lang="fr-FR"/>
              <a:pPr>
                <a:defRPr/>
              </a:pPr>
              <a:t>‹N°›</a:t>
            </a:fld>
            <a:endParaRPr lang="fr-FR" dirty="0"/>
          </a:p>
        </p:txBody>
      </p:sp>
    </p:spTree>
    <p:extLst>
      <p:ext uri="{BB962C8B-B14F-4D97-AF65-F5344CB8AC3E}">
        <p14:creationId xmlns:p14="http://schemas.microsoft.com/office/powerpoint/2010/main" xmlns="" val="159375675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0D434C5F-1AD8-46BB-AEFB-B43CC952C3C5}" type="datetimeFigureOut">
              <a:rPr lang="fr-FR" smtClean="0"/>
              <a:pPr/>
              <a:t>14/04/2015</a:t>
            </a:fld>
            <a:endParaRPr lang="fr-FR" dirty="0"/>
          </a:p>
        </p:txBody>
      </p:sp>
      <p:sp>
        <p:nvSpPr>
          <p:cNvPr id="4" name="Espace réservé de l'image des diapositives 3"/>
          <p:cNvSpPr>
            <a:spLocks noGrp="1" noRot="1" noChangeAspect="1"/>
          </p:cNvSpPr>
          <p:nvPr>
            <p:ph type="sldImg" idx="2"/>
          </p:nvPr>
        </p:nvSpPr>
        <p:spPr>
          <a:xfrm>
            <a:off x="663575" y="746125"/>
            <a:ext cx="5480050" cy="3725863"/>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AA575C95-9930-480D-B482-7A692F1BEA20}" type="slidenum">
              <a:rPr lang="fr-FR" smtClean="0"/>
              <a:pPr/>
              <a:t>‹N°›</a:t>
            </a:fld>
            <a:endParaRPr lang="fr-FR" dirty="0"/>
          </a:p>
        </p:txBody>
      </p:sp>
    </p:spTree>
    <p:extLst>
      <p:ext uri="{BB962C8B-B14F-4D97-AF65-F5344CB8AC3E}">
        <p14:creationId xmlns:p14="http://schemas.microsoft.com/office/powerpoint/2010/main" xmlns="" val="4007420005"/>
      </p:ext>
    </p:extLst>
  </p:cSld>
  <p:clrMap bg1="lt1" tx1="dk1" bg2="lt2" tx2="dk2" accent1="accent1" accent2="accent2" accent3="accent3" accent4="accent4" accent5="accent5" accent6="accent6" hlink="hlink" folHlink="folHlink"/>
  <p:hf sldNum="0" hdr="0" ftr="0" dt="0"/>
  <p:notesStyle>
    <a:lvl1pPr marL="0" algn="l" defTabSz="914295" rtl="0" eaLnBrk="1" latinLnBrk="0" hangingPunct="1">
      <a:defRPr sz="1200" kern="1200">
        <a:solidFill>
          <a:schemeClr val="tx1"/>
        </a:solidFill>
        <a:latin typeface="+mn-lt"/>
        <a:ea typeface="+mn-ea"/>
        <a:cs typeface="+mn-cs"/>
      </a:defRPr>
    </a:lvl1pPr>
    <a:lvl2pPr marL="457148" algn="l" defTabSz="914295" rtl="0" eaLnBrk="1" latinLnBrk="0" hangingPunct="1">
      <a:defRPr sz="1200" kern="1200">
        <a:solidFill>
          <a:schemeClr val="tx1"/>
        </a:solidFill>
        <a:latin typeface="+mn-lt"/>
        <a:ea typeface="+mn-ea"/>
        <a:cs typeface="+mn-cs"/>
      </a:defRPr>
    </a:lvl2pPr>
    <a:lvl3pPr marL="914295" algn="l" defTabSz="914295" rtl="0" eaLnBrk="1" latinLnBrk="0" hangingPunct="1">
      <a:defRPr sz="1200" kern="1200">
        <a:solidFill>
          <a:schemeClr val="tx1"/>
        </a:solidFill>
        <a:latin typeface="+mn-lt"/>
        <a:ea typeface="+mn-ea"/>
        <a:cs typeface="+mn-cs"/>
      </a:defRPr>
    </a:lvl3pPr>
    <a:lvl4pPr marL="1371443" algn="l" defTabSz="914295" rtl="0" eaLnBrk="1" latinLnBrk="0" hangingPunct="1">
      <a:defRPr sz="1200" kern="1200">
        <a:solidFill>
          <a:schemeClr val="tx1"/>
        </a:solidFill>
        <a:latin typeface="+mn-lt"/>
        <a:ea typeface="+mn-ea"/>
        <a:cs typeface="+mn-cs"/>
      </a:defRPr>
    </a:lvl4pPr>
    <a:lvl5pPr marL="1828591" algn="l" defTabSz="914295" rtl="0" eaLnBrk="1" latinLnBrk="0" hangingPunct="1">
      <a:defRPr sz="1200" kern="1200">
        <a:solidFill>
          <a:schemeClr val="tx1"/>
        </a:solidFill>
        <a:latin typeface="+mn-lt"/>
        <a:ea typeface="+mn-ea"/>
        <a:cs typeface="+mn-cs"/>
      </a:defRPr>
    </a:lvl5pPr>
    <a:lvl6pPr marL="2285738" algn="l" defTabSz="914295" rtl="0" eaLnBrk="1" latinLnBrk="0" hangingPunct="1">
      <a:defRPr sz="1200" kern="1200">
        <a:solidFill>
          <a:schemeClr val="tx1"/>
        </a:solidFill>
        <a:latin typeface="+mn-lt"/>
        <a:ea typeface="+mn-ea"/>
        <a:cs typeface="+mn-cs"/>
      </a:defRPr>
    </a:lvl6pPr>
    <a:lvl7pPr marL="2742886" algn="l" defTabSz="914295" rtl="0" eaLnBrk="1" latinLnBrk="0" hangingPunct="1">
      <a:defRPr sz="1200" kern="1200">
        <a:solidFill>
          <a:schemeClr val="tx1"/>
        </a:solidFill>
        <a:latin typeface="+mn-lt"/>
        <a:ea typeface="+mn-ea"/>
        <a:cs typeface="+mn-cs"/>
      </a:defRPr>
    </a:lvl7pPr>
    <a:lvl8pPr marL="3200034" algn="l" defTabSz="914295" rtl="0" eaLnBrk="1" latinLnBrk="0" hangingPunct="1">
      <a:defRPr sz="1200" kern="1200">
        <a:solidFill>
          <a:schemeClr val="tx1"/>
        </a:solidFill>
        <a:latin typeface="+mn-lt"/>
        <a:ea typeface="+mn-ea"/>
        <a:cs typeface="+mn-cs"/>
      </a:defRPr>
    </a:lvl8pPr>
    <a:lvl9pPr marL="3657181" algn="l" defTabSz="91429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63575" y="746125"/>
            <a:ext cx="5480050" cy="3725863"/>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3179740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63575" y="746125"/>
            <a:ext cx="5480050" cy="3725863"/>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3566485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2" indent="0" algn="l" defTabSz="914295" rtl="0" eaLnBrk="1" fontAlgn="auto" latinLnBrk="0" hangingPunct="1">
              <a:lnSpc>
                <a:spcPct val="100000"/>
              </a:lnSpc>
              <a:spcBef>
                <a:spcPts val="0"/>
              </a:spcBef>
              <a:spcAft>
                <a:spcPts val="0"/>
              </a:spcAft>
              <a:buClrTx/>
              <a:buSzTx/>
              <a:buFontTx/>
              <a:buNone/>
              <a:tabLst/>
              <a:defRPr/>
            </a:pPr>
            <a:r>
              <a:rPr lang="fr-FR" sz="1400" dirty="0" smtClean="0">
                <a:sym typeface="Wingdings"/>
              </a:rPr>
              <a:t>Nouveau concept des </a:t>
            </a:r>
            <a:r>
              <a:rPr lang="fr-FR" sz="1400" u="sng" dirty="0" smtClean="0">
                <a:sym typeface="Wingdings"/>
              </a:rPr>
              <a:t>salles dites hybrides</a:t>
            </a:r>
            <a:r>
              <a:rPr lang="fr-FR" sz="1400" dirty="0" smtClean="0">
                <a:sym typeface="Wingdings"/>
              </a:rPr>
              <a:t> : </a:t>
            </a:r>
            <a:r>
              <a:rPr lang="fr-FR" sz="1400" dirty="0" smtClean="0"/>
              <a:t>chirurgien réalisant l’opération avec assistance en réalité augmentée/imagerie 3D (IRM, </a:t>
            </a:r>
            <a:r>
              <a:rPr lang="fr-FR" sz="1400" i="1" dirty="0" smtClean="0"/>
              <a:t>etc.</a:t>
            </a:r>
            <a:r>
              <a:rPr lang="fr-FR" sz="1400" dirty="0" smtClean="0"/>
              <a:t>) avec une précision de l’ordre du micron</a:t>
            </a:r>
            <a:endParaRPr lang="fr-FR" sz="1400" u="sng" dirty="0" smtClean="0"/>
          </a:p>
          <a:p>
            <a:endParaRPr lang="fr-FR" dirty="0"/>
          </a:p>
        </p:txBody>
      </p:sp>
    </p:spTree>
    <p:extLst>
      <p:ext uri="{BB962C8B-B14F-4D97-AF65-F5344CB8AC3E}">
        <p14:creationId xmlns:p14="http://schemas.microsoft.com/office/powerpoint/2010/main" xmlns="" val="558210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63575" y="746125"/>
            <a:ext cx="5480050" cy="3725863"/>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406095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295" rtl="0" eaLnBrk="1" fontAlgn="auto" latinLnBrk="0" hangingPunct="1">
              <a:lnSpc>
                <a:spcPct val="100000"/>
              </a:lnSpc>
              <a:spcBef>
                <a:spcPts val="0"/>
              </a:spcBef>
              <a:spcAft>
                <a:spcPts val="0"/>
              </a:spcAft>
              <a:buClrTx/>
              <a:buSzTx/>
              <a:buFontTx/>
              <a:buNone/>
              <a:tabLst/>
              <a:defRPr/>
            </a:pPr>
            <a:endParaRPr lang="en-US" sz="1200" dirty="0" smtClean="0"/>
          </a:p>
        </p:txBody>
      </p:sp>
    </p:spTree>
    <p:extLst>
      <p:ext uri="{BB962C8B-B14F-4D97-AF65-F5344CB8AC3E}">
        <p14:creationId xmlns:p14="http://schemas.microsoft.com/office/powerpoint/2010/main" xmlns="" val="1232532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295" rtl="0" eaLnBrk="1" fontAlgn="auto" latinLnBrk="0" hangingPunct="1">
              <a:lnSpc>
                <a:spcPct val="100000"/>
              </a:lnSpc>
              <a:spcBef>
                <a:spcPts val="0"/>
              </a:spcBef>
              <a:spcAft>
                <a:spcPts val="0"/>
              </a:spcAft>
              <a:buClrTx/>
              <a:buSzTx/>
              <a:buFontTx/>
              <a:buNone/>
              <a:tabLst/>
              <a:defRPr/>
            </a:pPr>
            <a:endParaRPr lang="en-US" sz="1200" dirty="0" smtClean="0"/>
          </a:p>
        </p:txBody>
      </p:sp>
    </p:spTree>
    <p:extLst>
      <p:ext uri="{BB962C8B-B14F-4D97-AF65-F5344CB8AC3E}">
        <p14:creationId xmlns:p14="http://schemas.microsoft.com/office/powerpoint/2010/main" xmlns="" val="1232532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63575" y="746125"/>
            <a:ext cx="5480050" cy="3725863"/>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406095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63575" y="746125"/>
            <a:ext cx="5480050" cy="3725863"/>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406095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63575" y="746125"/>
            <a:ext cx="5480050" cy="3725863"/>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406095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63575" y="746125"/>
            <a:ext cx="5480050" cy="3725863"/>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406095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2" algn="just">
              <a:spcBef>
                <a:spcPts val="300"/>
              </a:spcBef>
            </a:pPr>
            <a:r>
              <a:rPr lang="fr-FR" sz="1200" dirty="0" smtClean="0"/>
              <a:t>Bpifrance finance très peu de structures dans ce domaine : souvent des subventions pour des études de faisabilité et des avances remboursables pour l’aide au transfert </a:t>
            </a:r>
            <a:r>
              <a:rPr lang="fr-FR" sz="1200" dirty="0" smtClean="0">
                <a:sym typeface="Wingdings" pitchFamily="2" charset="2"/>
              </a:rPr>
              <a:t> des phases très amont dans le développement de l’entreprise</a:t>
            </a:r>
          </a:p>
          <a:p>
            <a:pPr lvl="2" algn="just">
              <a:spcBef>
                <a:spcPts val="300"/>
              </a:spcBef>
            </a:pPr>
            <a:r>
              <a:rPr lang="fr-FR" sz="1200" dirty="0" smtClean="0"/>
              <a:t>Besoins médicaux non satisfaits en cardio-vasculaire les plus importants </a:t>
            </a:r>
            <a:r>
              <a:rPr lang="fr-FR" sz="1200" dirty="0" smtClean="0">
                <a:sym typeface="Wingdings" pitchFamily="2" charset="2"/>
              </a:rPr>
              <a:t> investissements des sociétés telles que Truffle Capital (capital-investissement) et Sofinnova (capital-risque)</a:t>
            </a:r>
          </a:p>
          <a:p>
            <a:endParaRPr lang="fr-FR" dirty="0"/>
          </a:p>
        </p:txBody>
      </p:sp>
    </p:spTree>
    <p:extLst>
      <p:ext uri="{BB962C8B-B14F-4D97-AF65-F5344CB8AC3E}">
        <p14:creationId xmlns:p14="http://schemas.microsoft.com/office/powerpoint/2010/main" xmlns="" val="272926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380206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715881" lvl="1" indent="-269844" algn="just" defTabSz="863501" eaLnBrk="1" hangingPunct="1">
              <a:spcBef>
                <a:spcPts val="0"/>
              </a:spcBef>
              <a:spcAft>
                <a:spcPts val="0"/>
              </a:spcAft>
              <a:buSzPct val="60000"/>
              <a:buFont typeface="Arial" pitchFamily="34" charset="0"/>
              <a:buChar char="►"/>
            </a:pPr>
            <a:r>
              <a:rPr lang="fr-FR" sz="1600" dirty="0" smtClean="0">
                <a:solidFill>
                  <a:schemeClr val="accent2"/>
                </a:solidFill>
                <a:latin typeface="+mn-lt"/>
                <a:ea typeface="+mn-ea"/>
              </a:rPr>
              <a:t>3 Grands Groupes </a:t>
            </a:r>
          </a:p>
          <a:p>
            <a:pPr marL="1079376" lvl="2" indent="-215875" algn="just" defTabSz="863501" eaLnBrk="1" hangingPunct="1">
              <a:spcBef>
                <a:spcPts val="0"/>
              </a:spcBef>
              <a:spcAft>
                <a:spcPts val="0"/>
              </a:spcAft>
              <a:buSzPct val="75000"/>
              <a:buFont typeface="Arial" pitchFamily="34" charset="0"/>
              <a:buChar char="−"/>
            </a:pPr>
            <a:r>
              <a:rPr lang="fr-FR" sz="1400" dirty="0" err="1" smtClean="0">
                <a:solidFill>
                  <a:schemeClr val="accent3">
                    <a:lumMod val="75000"/>
                  </a:schemeClr>
                </a:solidFill>
                <a:latin typeface="+mn-lt"/>
                <a:ea typeface="+mn-ea"/>
              </a:rPr>
              <a:t>B.Braun</a:t>
            </a:r>
            <a:r>
              <a:rPr lang="fr-FR" sz="1400" dirty="0" smtClean="0">
                <a:solidFill>
                  <a:schemeClr val="accent3">
                    <a:lumMod val="75000"/>
                  </a:schemeClr>
                </a:solidFill>
                <a:latin typeface="+mn-lt"/>
                <a:ea typeface="+mn-ea"/>
              </a:rPr>
              <a:t>, stents/prothèses/patchs/ chambres implantables</a:t>
            </a:r>
          </a:p>
          <a:p>
            <a:pPr marL="1079376" lvl="2" indent="-215875" algn="just" defTabSz="863501" eaLnBrk="1" hangingPunct="1">
              <a:spcBef>
                <a:spcPts val="0"/>
              </a:spcBef>
              <a:spcAft>
                <a:spcPts val="0"/>
              </a:spcAft>
              <a:buSzPct val="75000"/>
              <a:buFont typeface="Arial" pitchFamily="34" charset="0"/>
              <a:buChar char="−"/>
            </a:pPr>
            <a:r>
              <a:rPr lang="fr-FR" sz="1400" dirty="0" smtClean="0">
                <a:solidFill>
                  <a:schemeClr val="accent3">
                    <a:lumMod val="75000"/>
                  </a:schemeClr>
                </a:solidFill>
                <a:latin typeface="+mn-lt"/>
                <a:ea typeface="+mn-ea"/>
              </a:rPr>
              <a:t>Maquet (</a:t>
            </a:r>
            <a:r>
              <a:rPr lang="fr-FR" sz="1400" dirty="0" err="1" smtClean="0">
                <a:solidFill>
                  <a:schemeClr val="accent3">
                    <a:lumMod val="75000"/>
                  </a:schemeClr>
                </a:solidFill>
                <a:latin typeface="+mn-lt"/>
                <a:ea typeface="+mn-ea"/>
              </a:rPr>
              <a:t>Intervascular</a:t>
            </a:r>
            <a:r>
              <a:rPr lang="fr-FR" sz="1400" dirty="0" smtClean="0">
                <a:solidFill>
                  <a:schemeClr val="accent3">
                    <a:lumMod val="75000"/>
                  </a:schemeClr>
                </a:solidFill>
                <a:latin typeface="+mn-lt"/>
                <a:ea typeface="+mn-ea"/>
              </a:rPr>
              <a:t>), stents/ plaques d’obturation</a:t>
            </a:r>
          </a:p>
          <a:p>
            <a:pPr marL="1079376" lvl="2" indent="-215875" algn="just" defTabSz="863501" eaLnBrk="1" hangingPunct="1">
              <a:spcBef>
                <a:spcPts val="0"/>
              </a:spcBef>
              <a:spcAft>
                <a:spcPts val="0"/>
              </a:spcAft>
              <a:buSzPct val="75000"/>
              <a:buFont typeface="Arial" pitchFamily="34" charset="0"/>
              <a:buChar char="−"/>
            </a:pPr>
            <a:r>
              <a:rPr lang="fr-FR" sz="1400" dirty="0" smtClean="0">
                <a:solidFill>
                  <a:schemeClr val="accent3">
                    <a:lumMod val="75000"/>
                  </a:schemeClr>
                </a:solidFill>
                <a:latin typeface="+mn-lt"/>
                <a:ea typeface="+mn-ea"/>
              </a:rPr>
              <a:t>Sorin, </a:t>
            </a:r>
            <a:r>
              <a:rPr lang="fr-FR" sz="1400" dirty="0" err="1" smtClean="0">
                <a:solidFill>
                  <a:schemeClr val="accent3">
                    <a:lumMod val="75000"/>
                  </a:schemeClr>
                </a:solidFill>
                <a:latin typeface="+mn-lt"/>
                <a:ea typeface="+mn-ea"/>
              </a:rPr>
              <a:t>stents</a:t>
            </a:r>
            <a:r>
              <a:rPr lang="fr-FR" sz="1400" dirty="0" smtClean="0">
                <a:solidFill>
                  <a:schemeClr val="accent3">
                    <a:lumMod val="75000"/>
                  </a:schemeClr>
                </a:solidFill>
                <a:latin typeface="+mn-lt"/>
                <a:ea typeface="+mn-ea"/>
              </a:rPr>
              <a:t>/sondes/valves</a:t>
            </a:r>
          </a:p>
        </p:txBody>
      </p:sp>
    </p:spTree>
    <p:extLst>
      <p:ext uri="{BB962C8B-B14F-4D97-AF65-F5344CB8AC3E}">
        <p14:creationId xmlns:p14="http://schemas.microsoft.com/office/powerpoint/2010/main" xmlns="" val="2034027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just">
              <a:spcBef>
                <a:spcPts val="1200"/>
              </a:spcBef>
            </a:pPr>
            <a:r>
              <a:rPr lang="fr-FR" sz="1200" dirty="0" smtClean="0"/>
              <a:t>Compétences historiques en imagerie du vivant en France au niveau académique sur les secteurs de l’imagerie biomédicale et du traitement des signaux </a:t>
            </a:r>
            <a:r>
              <a:rPr lang="fr-FR" sz="1200" b="0" dirty="0" smtClean="0"/>
              <a:t>(équipes du CEA et de l’INRIA notamment)</a:t>
            </a:r>
          </a:p>
          <a:p>
            <a:endParaRPr lang="fr-FR" dirty="0"/>
          </a:p>
        </p:txBody>
      </p:sp>
    </p:spTree>
    <p:extLst>
      <p:ext uri="{BB962C8B-B14F-4D97-AF65-F5344CB8AC3E}">
        <p14:creationId xmlns:p14="http://schemas.microsoft.com/office/powerpoint/2010/main" xmlns="" val="1191534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63575" y="746125"/>
            <a:ext cx="5480050" cy="3725863"/>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406095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3875810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Arial" charset="0"/>
              <a:ea typeface="ＭＳ Ｐゴシック" pitchFamily="-32" charset="-128"/>
              <a:sym typeface="Wingdings" pitchFamily="2" charset="2"/>
            </a:endParaRPr>
          </a:p>
        </p:txBody>
      </p:sp>
    </p:spTree>
    <p:extLst>
      <p:ext uri="{BB962C8B-B14F-4D97-AF65-F5344CB8AC3E}">
        <p14:creationId xmlns:p14="http://schemas.microsoft.com/office/powerpoint/2010/main" xmlns="" val="3875810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38758109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63575" y="746125"/>
            <a:ext cx="5480050" cy="3725863"/>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7792147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42007331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63575" y="746125"/>
            <a:ext cx="5480050" cy="3725863"/>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12466600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63575" y="746125"/>
            <a:ext cx="5480050" cy="3725863"/>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12466600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63575" y="746125"/>
            <a:ext cx="5480050" cy="3725863"/>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12466600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63575" y="746125"/>
            <a:ext cx="5480050" cy="3725863"/>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12466600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63575" y="746125"/>
            <a:ext cx="5480050" cy="3725863"/>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12466600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3545" y="2560052"/>
            <a:ext cx="4866879" cy="931218"/>
          </a:xfrm>
        </p:spPr>
        <p:txBody>
          <a:bodyPr/>
          <a:lstStyle>
            <a:lvl1pPr>
              <a:defRPr sz="3200">
                <a:solidFill>
                  <a:srgbClr val="0053A1"/>
                </a:solidFill>
              </a:defRPr>
            </a:lvl1pPr>
          </a:lstStyle>
          <a:p>
            <a:r>
              <a:rPr lang="fr-FR" smtClean="0"/>
              <a:t>Cliquez pour modifier le style du titre</a:t>
            </a:r>
            <a:endParaRPr lang="fr-FR" dirty="0"/>
          </a:p>
        </p:txBody>
      </p:sp>
      <p:sp>
        <p:nvSpPr>
          <p:cNvPr id="4" name="Espace réservé du contenu 7"/>
          <p:cNvSpPr>
            <a:spLocks noGrp="1"/>
          </p:cNvSpPr>
          <p:nvPr>
            <p:ph sz="quarter" idx="11" hasCustomPrompt="1"/>
          </p:nvPr>
        </p:nvSpPr>
        <p:spPr>
          <a:xfrm>
            <a:off x="44522" y="3479481"/>
            <a:ext cx="4858038" cy="504825"/>
          </a:xfrm>
          <a:prstGeom prst="rect">
            <a:avLst/>
          </a:prstGeom>
        </p:spPr>
        <p:txBody>
          <a:bodyPr lIns="91429" tIns="45715" rIns="91429" bIns="45715"/>
          <a:lstStyle>
            <a:lvl1pPr marL="0" indent="0" algn="r">
              <a:buNone/>
              <a:defRPr sz="28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3"/>
            <a:ext cx="623109" cy="324000"/>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pPr/>
              <a:t>‹N°›</a:t>
            </a:fld>
            <a:endParaRPr lang="fr-FR" dirty="0"/>
          </a:p>
        </p:txBody>
      </p:sp>
      <p:sp>
        <p:nvSpPr>
          <p:cNvPr id="8" name="Espace réservé de la date 3"/>
          <p:cNvSpPr>
            <a:spLocks noGrp="1"/>
          </p:cNvSpPr>
          <p:nvPr>
            <p:ph type="dt" sz="half" idx="12"/>
          </p:nvPr>
        </p:nvSpPr>
        <p:spPr>
          <a:xfrm>
            <a:off x="3432175" y="5732523"/>
            <a:ext cx="2133600" cy="324000"/>
          </a:xfrm>
          <a:prstGeom prst="rect">
            <a:avLst/>
          </a:prstGeom>
        </p:spPr>
        <p:txBody>
          <a:bodyPr lIns="91429" tIns="45715" rIns="91429" bIns="45715" anchor="ctr" anchorCtr="0"/>
          <a:lstStyle>
            <a:lvl1pPr algn="ctr" rtl="0" eaLnBrk="0" fontAlgn="base" hangingPunct="0">
              <a:spcBef>
                <a:spcPct val="0"/>
              </a:spcBef>
              <a:spcAft>
                <a:spcPct val="0"/>
              </a:spcAft>
              <a:defRPr lang="fr-FR" sz="1000" b="1" kern="1200" smtClean="0">
                <a:solidFill>
                  <a:schemeClr val="accent3"/>
                </a:solidFill>
                <a:latin typeface="Arial" charset="0"/>
                <a:ea typeface="ＭＳ Ｐゴシック" pitchFamily="-32" charset="-128"/>
                <a:cs typeface="+mn-cs"/>
              </a:defRPr>
            </a:lvl1pPr>
          </a:lstStyle>
          <a:p>
            <a:fld id="{C99EA0C8-58CF-4D27-A2D2-0522B5E5CF12}" type="datetime4">
              <a:rPr lang="fr-FR" smtClean="0"/>
              <a:pPr/>
              <a:t>14 avril 2015</a:t>
            </a:fld>
            <a:endParaRPr lang="fr-FR" dirty="0"/>
          </a:p>
        </p:txBody>
      </p:sp>
      <p:sp>
        <p:nvSpPr>
          <p:cNvPr id="5" name="Espace réservé pour une image  4"/>
          <p:cNvSpPr>
            <a:spLocks noGrp="1"/>
          </p:cNvSpPr>
          <p:nvPr>
            <p:ph type="pic" sz="quarter" idx="13" hasCustomPrompt="1"/>
          </p:nvPr>
        </p:nvSpPr>
        <p:spPr>
          <a:xfrm>
            <a:off x="114301" y="165100"/>
            <a:ext cx="3657600" cy="723900"/>
          </a:xfrm>
          <a:prstGeom prst="rect">
            <a:avLst/>
          </a:prstGeom>
        </p:spPr>
        <p:txBody>
          <a:bodyPr lIns="91429" tIns="45715" rIns="91429" bIns="45715"/>
          <a:lstStyle>
            <a:lvl1pPr>
              <a:defRPr baseline="0"/>
            </a:lvl1pPr>
          </a:lstStyle>
          <a:p>
            <a:r>
              <a:rPr lang="fr-FR" dirty="0" smtClean="0"/>
              <a:t>Logo du client</a:t>
            </a:r>
            <a:endParaRPr lang="fr-FR" dirty="0"/>
          </a:p>
        </p:txBody>
      </p:sp>
      <p:sp>
        <p:nvSpPr>
          <p:cNvPr id="11" name="Espace réservé du texte 10"/>
          <p:cNvSpPr>
            <a:spLocks noGrp="1"/>
          </p:cNvSpPr>
          <p:nvPr>
            <p:ph type="body" sz="quarter" idx="15" hasCustomPrompt="1"/>
          </p:nvPr>
        </p:nvSpPr>
        <p:spPr>
          <a:xfrm>
            <a:off x="0" y="5727700"/>
            <a:ext cx="3365500" cy="330200"/>
          </a:xfrm>
          <a:prstGeom prst="rect">
            <a:avLst/>
          </a:prstGeom>
        </p:spPr>
        <p:txBody>
          <a:bodyPr lIns="91429" tIns="45715" rIns="91429" bIns="45715"/>
          <a:lstStyle>
            <a:lvl1pPr marL="0" marR="0" indent="0" algn="l" defTabSz="863501" rtl="0" eaLnBrk="1" fontAlgn="base" latinLnBrk="0" hangingPunct="1">
              <a:lnSpc>
                <a:spcPct val="100000"/>
              </a:lnSpc>
              <a:spcBef>
                <a:spcPct val="20000"/>
              </a:spcBef>
              <a:spcAft>
                <a:spcPct val="0"/>
              </a:spcAft>
              <a:buClrTx/>
              <a:buSzTx/>
              <a:buFontTx/>
              <a:buNone/>
              <a:tabLst/>
              <a:defRPr sz="3200"/>
            </a:lvl1pPr>
          </a:lstStyle>
          <a:p>
            <a:pPr marL="0" marR="0" lvl="0" indent="0" algn="l" defTabSz="863501"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smtClean="0">
                <a:ln>
                  <a:noFill/>
                </a:ln>
                <a:solidFill>
                  <a:srgbClr val="A5A5A5"/>
                </a:solidFill>
                <a:effectLst/>
                <a:uLnTx/>
                <a:uFillTx/>
                <a:latin typeface="+mn-lt"/>
              </a:rPr>
              <a:t>Nom et fonction des participants du côté de D&amp;C</a:t>
            </a:r>
          </a:p>
        </p:txBody>
      </p:sp>
    </p:spTree>
    <p:extLst>
      <p:ext uri="{BB962C8B-B14F-4D97-AF65-F5344CB8AC3E}">
        <p14:creationId xmlns:p14="http://schemas.microsoft.com/office/powerpoint/2010/main" xmlns="" val="275430343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158716" y="1900240"/>
            <a:ext cx="4680520" cy="903922"/>
          </a:xfrm>
        </p:spPr>
        <p:txBody>
          <a:bodyPr/>
          <a:lstStyle>
            <a:lvl1pPr algn="ctr">
              <a:defRPr sz="3600">
                <a:solidFill>
                  <a:srgbClr val="0053A1"/>
                </a:solidFill>
              </a:defRPr>
            </a:lvl1pPr>
          </a:lstStyle>
          <a:p>
            <a:r>
              <a:rPr lang="fr-FR" dirty="0" smtClean="0"/>
              <a:t>……</a:t>
            </a:r>
            <a:endParaRPr lang="fr-FR" dirty="0"/>
          </a:p>
        </p:txBody>
      </p:sp>
      <p:sp>
        <p:nvSpPr>
          <p:cNvPr id="3" name="Sous-titre 2"/>
          <p:cNvSpPr>
            <a:spLocks noGrp="1"/>
          </p:cNvSpPr>
          <p:nvPr>
            <p:ph type="subTitle" idx="1"/>
          </p:nvPr>
        </p:nvSpPr>
        <p:spPr>
          <a:xfrm>
            <a:off x="1656160" y="3193952"/>
            <a:ext cx="5867152" cy="1563687"/>
          </a:xfrm>
          <a:prstGeom prst="rect">
            <a:avLst/>
          </a:prstGeom>
        </p:spPr>
        <p:txBody>
          <a:bodyPr lIns="91429" tIns="45715" rIns="91429" bIns="45715"/>
          <a:lstStyle>
            <a:lvl1pPr marL="457148" indent="-457148" algn="l">
              <a:buFont typeface="+mj-lt"/>
              <a:buAutoNum type="arabicPeriod"/>
              <a:defRPr sz="2400" baseline="0">
                <a:solidFill>
                  <a:srgbClr val="009FE3"/>
                </a:solidFill>
              </a:defRPr>
            </a:lvl1pPr>
            <a:lvl2pPr marL="457148" indent="0" algn="ctr">
              <a:buNone/>
              <a:defRPr/>
            </a:lvl2pPr>
            <a:lvl3pPr marL="914295" indent="0" algn="ctr">
              <a:buNone/>
              <a:defRPr/>
            </a:lvl3pPr>
            <a:lvl4pPr marL="1371443" indent="0" algn="ctr">
              <a:buNone/>
              <a:defRPr/>
            </a:lvl4pPr>
            <a:lvl5pPr marL="1828591" indent="0" algn="ctr">
              <a:buNone/>
              <a:defRPr/>
            </a:lvl5pPr>
            <a:lvl6pPr marL="2285738" indent="0" algn="ctr">
              <a:buNone/>
              <a:defRPr/>
            </a:lvl6pPr>
            <a:lvl7pPr marL="2742886" indent="0" algn="ctr">
              <a:buNone/>
              <a:defRPr/>
            </a:lvl7pPr>
            <a:lvl8pPr marL="3200034" indent="0" algn="ctr">
              <a:buNone/>
              <a:defRPr/>
            </a:lvl8pPr>
            <a:lvl9pPr marL="3657181" indent="0" algn="ctr">
              <a:buNone/>
              <a:defRPr/>
            </a:lvl9pPr>
          </a:lstStyle>
          <a:p>
            <a:r>
              <a:rPr lang="fr-FR" smtClean="0"/>
              <a:t>Cliquez pour modifier le style des sous-titres du masque</a:t>
            </a:r>
            <a:endParaRPr lang="fr-FR" dirty="0"/>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pPr/>
              <a:t>‹N°›</a:t>
            </a:fld>
            <a:endParaRPr lang="fr-FR" dirty="0"/>
          </a:p>
        </p:txBody>
      </p:sp>
    </p:spTree>
    <p:extLst>
      <p:ext uri="{BB962C8B-B14F-4D97-AF65-F5344CB8AC3E}">
        <p14:creationId xmlns:p14="http://schemas.microsoft.com/office/powerpoint/2010/main" xmlns="" val="252206236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158716" y="2849009"/>
            <a:ext cx="4680520" cy="1311275"/>
          </a:xfrm>
        </p:spPr>
        <p:txBody>
          <a:bodyPr/>
          <a:lstStyle>
            <a:lvl1pPr algn="ctr">
              <a:defRPr sz="3600">
                <a:solidFill>
                  <a:srgbClr val="0053A1"/>
                </a:solidFill>
              </a:defRPr>
            </a:lvl1pPr>
          </a:lstStyle>
          <a:p>
            <a:r>
              <a:rPr lang="fr-FR" dirty="0" err="1" smtClean="0"/>
              <a:t>Slide</a:t>
            </a:r>
            <a:r>
              <a:rPr lang="fr-FR" dirty="0" smtClean="0"/>
              <a:t> </a:t>
            </a:r>
            <a:br>
              <a:rPr lang="fr-FR" dirty="0" smtClean="0"/>
            </a:br>
            <a:r>
              <a:rPr lang="fr-FR" dirty="0" smtClean="0"/>
              <a:t>intercalaire</a:t>
            </a:r>
            <a:endParaRPr lang="fr-FR" dirty="0"/>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pPr/>
              <a:t>‹N°›</a:t>
            </a:fld>
            <a:endParaRPr lang="fr-FR" dirty="0"/>
          </a:p>
        </p:txBody>
      </p:sp>
    </p:spTree>
    <p:extLst>
      <p:ext uri="{BB962C8B-B14F-4D97-AF65-F5344CB8AC3E}">
        <p14:creationId xmlns:p14="http://schemas.microsoft.com/office/powerpoint/2010/main" xmlns="" val="6251034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841588" y="1322494"/>
            <a:ext cx="7235613" cy="3795802"/>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pPr/>
              <a:t>‹N°›</a:t>
            </a:fld>
            <a:endParaRPr lang="fr-FR" dirty="0"/>
          </a:p>
        </p:txBody>
      </p:sp>
    </p:spTree>
    <p:extLst>
      <p:ext uri="{BB962C8B-B14F-4D97-AF65-F5344CB8AC3E}">
        <p14:creationId xmlns:p14="http://schemas.microsoft.com/office/powerpoint/2010/main" xmlns="" val="27753913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258992"/>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pPr/>
              <a:t>‹N°›</a:t>
            </a:fld>
            <a:endParaRPr lang="fr-FR" dirty="0"/>
          </a:p>
        </p:txBody>
      </p:sp>
      <p:sp>
        <p:nvSpPr>
          <p:cNvPr id="6" name="Espace réservé du contenu 2"/>
          <p:cNvSpPr>
            <a:spLocks noGrp="1"/>
          </p:cNvSpPr>
          <p:nvPr>
            <p:ph idx="12"/>
          </p:nvPr>
        </p:nvSpPr>
        <p:spPr>
          <a:xfrm>
            <a:off x="4648201" y="1271693"/>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Tree>
    <p:extLst>
      <p:ext uri="{BB962C8B-B14F-4D97-AF65-F5344CB8AC3E}">
        <p14:creationId xmlns:p14="http://schemas.microsoft.com/office/powerpoint/2010/main" xmlns="" val="60576249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258992"/>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pPr/>
              <a:t>‹N°›</a:t>
            </a:fld>
            <a:endParaRPr lang="fr-FR" dirty="0"/>
          </a:p>
        </p:txBody>
      </p:sp>
      <p:sp>
        <p:nvSpPr>
          <p:cNvPr id="5" name="Espace réservé du graphique 4"/>
          <p:cNvSpPr>
            <a:spLocks noGrp="1"/>
          </p:cNvSpPr>
          <p:nvPr>
            <p:ph type="chart" sz="quarter" idx="13"/>
          </p:nvPr>
        </p:nvSpPr>
        <p:spPr>
          <a:xfrm>
            <a:off x="4622800" y="1257300"/>
            <a:ext cx="4064000" cy="4533900"/>
          </a:xfrm>
          <a:prstGeom prst="rect">
            <a:avLst/>
          </a:prstGeom>
        </p:spPr>
        <p:txBody>
          <a:bodyPr lIns="91429" tIns="45715" rIns="91429" bIns="45715"/>
          <a:lstStyle/>
          <a:p>
            <a:r>
              <a:rPr lang="fr-FR" dirty="0" smtClean="0"/>
              <a:t>Cliquez sur l'icône pour ajouter un graphique</a:t>
            </a:r>
            <a:endParaRPr lang="fr-FR" dirty="0"/>
          </a:p>
        </p:txBody>
      </p:sp>
    </p:spTree>
    <p:extLst>
      <p:ext uri="{BB962C8B-B14F-4D97-AF65-F5344CB8AC3E}">
        <p14:creationId xmlns:p14="http://schemas.microsoft.com/office/powerpoint/2010/main" xmlns="" val="305927934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803401"/>
            <a:ext cx="4000500" cy="3911599"/>
          </a:xfrm>
          <a:prstGeom prst="rect">
            <a:avLst/>
          </a:prstGeom>
          <a:ln w="19050">
            <a:gradFill flip="none" rotWithShape="1">
              <a:gsLst>
                <a:gs pos="14000">
                  <a:schemeClr val="accent1"/>
                </a:gs>
                <a:gs pos="62000">
                  <a:schemeClr val="accent2"/>
                </a:gs>
                <a:gs pos="100000">
                  <a:schemeClr val="bg2"/>
                </a:gs>
              </a:gsLst>
              <a:lin ang="2700000" scaled="1"/>
              <a:tileRect/>
            </a:gradFill>
          </a:ln>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pPr/>
              <a:t>‹N°›</a:t>
            </a:fld>
            <a:endParaRPr lang="fr-FR" dirty="0"/>
          </a:p>
        </p:txBody>
      </p:sp>
      <p:sp>
        <p:nvSpPr>
          <p:cNvPr id="6" name="Espace réservé du contenu 2"/>
          <p:cNvSpPr>
            <a:spLocks noGrp="1"/>
          </p:cNvSpPr>
          <p:nvPr>
            <p:ph idx="12"/>
          </p:nvPr>
        </p:nvSpPr>
        <p:spPr>
          <a:xfrm>
            <a:off x="4648201" y="1816101"/>
            <a:ext cx="4000500" cy="3911599"/>
          </a:xfrm>
          <a:prstGeom prst="rect">
            <a:avLst/>
          </a:prstGeom>
          <a:ln w="19050">
            <a:gradFill flip="none" rotWithShape="1">
              <a:gsLst>
                <a:gs pos="14000">
                  <a:schemeClr val="accent1"/>
                </a:gs>
                <a:gs pos="62000">
                  <a:schemeClr val="accent2"/>
                </a:gs>
                <a:gs pos="100000">
                  <a:schemeClr val="bg2"/>
                </a:gs>
              </a:gsLst>
              <a:lin ang="2700000" scaled="1"/>
              <a:tileRect/>
            </a:gradFill>
          </a:ln>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9" name="Espace réservé du contenu 2"/>
          <p:cNvSpPr>
            <a:spLocks noGrp="1"/>
          </p:cNvSpPr>
          <p:nvPr>
            <p:ph idx="13" hasCustomPrompt="1"/>
          </p:nvPr>
        </p:nvSpPr>
        <p:spPr>
          <a:xfrm>
            <a:off x="368301" y="1282701"/>
            <a:ext cx="4000500" cy="45720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29" tIns="45715" rIns="91429" bIns="45715" anchor="t"/>
          <a:lstStyle>
            <a:lvl1pPr marL="0" indent="0" algn="ctr">
              <a:buSzPct val="100000"/>
              <a:buFont typeface="Wingdings 2" pitchFamily="18" charset="2"/>
              <a:buNone/>
              <a:defRPr sz="2400" b="1">
                <a:solidFill>
                  <a:schemeClr val="tx2"/>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dirty="0" smtClean="0"/>
              <a:t>Cliquez pour</a:t>
            </a:r>
          </a:p>
        </p:txBody>
      </p:sp>
      <p:sp>
        <p:nvSpPr>
          <p:cNvPr id="10" name="Espace réservé du contenu 2"/>
          <p:cNvSpPr>
            <a:spLocks noGrp="1"/>
          </p:cNvSpPr>
          <p:nvPr>
            <p:ph idx="14" hasCustomPrompt="1"/>
          </p:nvPr>
        </p:nvSpPr>
        <p:spPr>
          <a:xfrm>
            <a:off x="4635502" y="1282701"/>
            <a:ext cx="4000500" cy="45720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29" tIns="45715" rIns="91429" bIns="45715" anchor="t"/>
          <a:lstStyle>
            <a:lvl1pPr marL="0" indent="0" algn="ctr">
              <a:buSzPct val="100000"/>
              <a:buFont typeface="Wingdings 2" pitchFamily="18" charset="2"/>
              <a:buNone/>
              <a:defRPr sz="2400" b="1">
                <a:solidFill>
                  <a:schemeClr val="tx2"/>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dirty="0" smtClean="0"/>
              <a:t>Cliquez pour</a:t>
            </a:r>
          </a:p>
        </p:txBody>
      </p:sp>
    </p:spTree>
    <p:extLst>
      <p:ext uri="{BB962C8B-B14F-4D97-AF65-F5344CB8AC3E}">
        <p14:creationId xmlns:p14="http://schemas.microsoft.com/office/powerpoint/2010/main" xmlns="" val="397272967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merciem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Espace réservé du texte 4"/>
          <p:cNvSpPr>
            <a:spLocks noGrp="1"/>
          </p:cNvSpPr>
          <p:nvPr>
            <p:ph type="body" sz="quarter" idx="10" hasCustomPrompt="1"/>
          </p:nvPr>
        </p:nvSpPr>
        <p:spPr>
          <a:xfrm>
            <a:off x="5219453" y="2569504"/>
            <a:ext cx="3455987" cy="905217"/>
          </a:xfrm>
          <a:prstGeom prst="rect">
            <a:avLst/>
          </a:prstGeom>
        </p:spPr>
        <p:txBody>
          <a:bodyPr lIns="91429" tIns="45715" rIns="91429" bIns="45715" anchor="ctr"/>
          <a:lstStyle>
            <a:lvl1pPr marL="0" indent="0">
              <a:buNone/>
              <a:defRPr lang="fr-FR" sz="2800" dirty="0">
                <a:solidFill>
                  <a:srgbClr val="0053A1"/>
                </a:solidFill>
                <a:latin typeface="+mj-lt"/>
                <a:ea typeface="+mj-ea"/>
                <a:cs typeface="+mj-cs"/>
              </a:defRPr>
            </a:lvl1pPr>
          </a:lstStyle>
          <a:p>
            <a:pPr lvl="0"/>
            <a:r>
              <a:rPr lang="fr-FR" dirty="0" smtClean="0"/>
              <a:t>…….</a:t>
            </a:r>
            <a:endParaRPr lang="fr-FR" dirty="0"/>
          </a:p>
        </p:txBody>
      </p:sp>
    </p:spTree>
    <p:extLst>
      <p:ext uri="{BB962C8B-B14F-4D97-AF65-F5344CB8AC3E}">
        <p14:creationId xmlns:p14="http://schemas.microsoft.com/office/powerpoint/2010/main" xmlns="" val="396819372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3545" y="2560052"/>
            <a:ext cx="4866879" cy="931218"/>
          </a:xfrm>
        </p:spPr>
        <p:txBody>
          <a:bodyPr/>
          <a:lstStyle>
            <a:lvl1pPr>
              <a:defRPr sz="3200">
                <a:solidFill>
                  <a:srgbClr val="0053A1"/>
                </a:solidFill>
              </a:defRPr>
            </a:lvl1pPr>
          </a:lstStyle>
          <a:p>
            <a:r>
              <a:rPr lang="fr-FR" smtClean="0"/>
              <a:t>Cliquez pour modifier le style du titre</a:t>
            </a:r>
            <a:endParaRPr lang="fr-FR" dirty="0"/>
          </a:p>
        </p:txBody>
      </p:sp>
      <p:sp>
        <p:nvSpPr>
          <p:cNvPr id="4" name="Espace réservé du contenu 7"/>
          <p:cNvSpPr>
            <a:spLocks noGrp="1"/>
          </p:cNvSpPr>
          <p:nvPr>
            <p:ph sz="quarter" idx="11" hasCustomPrompt="1"/>
          </p:nvPr>
        </p:nvSpPr>
        <p:spPr>
          <a:xfrm>
            <a:off x="44522" y="3479481"/>
            <a:ext cx="4858038" cy="504825"/>
          </a:xfrm>
          <a:prstGeom prst="rect">
            <a:avLst/>
          </a:prstGeom>
        </p:spPr>
        <p:txBody>
          <a:bodyPr lIns="91429" tIns="45715" rIns="91429" bIns="45715"/>
          <a:lstStyle>
            <a:lvl1pPr marL="0" indent="0" algn="r">
              <a:buNone/>
              <a:defRPr sz="28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3"/>
            <a:ext cx="623109" cy="324000"/>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8" name="Espace réservé de la date 3"/>
          <p:cNvSpPr>
            <a:spLocks noGrp="1"/>
          </p:cNvSpPr>
          <p:nvPr>
            <p:ph type="dt" sz="half" idx="12"/>
          </p:nvPr>
        </p:nvSpPr>
        <p:spPr>
          <a:xfrm>
            <a:off x="3432175" y="5732523"/>
            <a:ext cx="2133600" cy="324000"/>
          </a:xfrm>
          <a:prstGeom prst="rect">
            <a:avLst/>
          </a:prstGeom>
        </p:spPr>
        <p:txBody>
          <a:bodyPr lIns="91429" tIns="45715" rIns="91429" bIns="45715" anchor="ctr" anchorCtr="0"/>
          <a:lstStyle>
            <a:lvl1pPr algn="ctr" rtl="0" eaLnBrk="0" fontAlgn="base" hangingPunct="0">
              <a:spcBef>
                <a:spcPct val="0"/>
              </a:spcBef>
              <a:spcAft>
                <a:spcPct val="0"/>
              </a:spcAft>
              <a:defRPr lang="fr-FR" sz="1000" b="1" kern="1200" smtClean="0">
                <a:solidFill>
                  <a:schemeClr val="accent3"/>
                </a:solidFill>
                <a:latin typeface="Arial" charset="0"/>
                <a:ea typeface="ＭＳ Ｐゴシック" pitchFamily="-32" charset="-128"/>
                <a:cs typeface="+mn-cs"/>
              </a:defRPr>
            </a:lvl1pPr>
          </a:lstStyle>
          <a:p>
            <a:fld id="{C99EA0C8-58CF-4D27-A2D2-0522B5E5CF12}" type="datetime4">
              <a:rPr lang="fr-FR">
                <a:solidFill>
                  <a:srgbClr val="A5A5A5"/>
                </a:solidFill>
              </a:rPr>
              <a:pPr/>
              <a:t>14 avril 2015</a:t>
            </a:fld>
            <a:endParaRPr dirty="0">
              <a:solidFill>
                <a:srgbClr val="A5A5A5"/>
              </a:solidFill>
            </a:endParaRPr>
          </a:p>
        </p:txBody>
      </p:sp>
      <p:sp>
        <p:nvSpPr>
          <p:cNvPr id="5" name="Espace réservé pour une image  4"/>
          <p:cNvSpPr>
            <a:spLocks noGrp="1"/>
          </p:cNvSpPr>
          <p:nvPr>
            <p:ph type="pic" sz="quarter" idx="13" hasCustomPrompt="1"/>
          </p:nvPr>
        </p:nvSpPr>
        <p:spPr>
          <a:xfrm>
            <a:off x="114301" y="165100"/>
            <a:ext cx="3657600" cy="723900"/>
          </a:xfrm>
          <a:prstGeom prst="rect">
            <a:avLst/>
          </a:prstGeom>
        </p:spPr>
        <p:txBody>
          <a:bodyPr lIns="91429" tIns="45715" rIns="91429" bIns="45715"/>
          <a:lstStyle>
            <a:lvl1pPr>
              <a:defRPr baseline="0"/>
            </a:lvl1pPr>
          </a:lstStyle>
          <a:p>
            <a:r>
              <a:rPr lang="fr-FR" dirty="0" smtClean="0"/>
              <a:t>Logo du client</a:t>
            </a:r>
            <a:endParaRPr lang="fr-FR" dirty="0"/>
          </a:p>
        </p:txBody>
      </p:sp>
      <p:sp>
        <p:nvSpPr>
          <p:cNvPr id="11" name="Espace réservé du texte 10"/>
          <p:cNvSpPr>
            <a:spLocks noGrp="1"/>
          </p:cNvSpPr>
          <p:nvPr>
            <p:ph type="body" sz="quarter" idx="15" hasCustomPrompt="1"/>
          </p:nvPr>
        </p:nvSpPr>
        <p:spPr>
          <a:xfrm>
            <a:off x="0" y="5727700"/>
            <a:ext cx="3365500" cy="330200"/>
          </a:xfrm>
          <a:prstGeom prst="rect">
            <a:avLst/>
          </a:prstGeom>
        </p:spPr>
        <p:txBody>
          <a:bodyPr lIns="91429" tIns="45715" rIns="91429" bIns="45715"/>
          <a:lstStyle>
            <a:lvl1pPr marL="0" marR="0" indent="0" algn="l" defTabSz="863501" rtl="0" eaLnBrk="1" fontAlgn="base" latinLnBrk="0" hangingPunct="1">
              <a:lnSpc>
                <a:spcPct val="100000"/>
              </a:lnSpc>
              <a:spcBef>
                <a:spcPct val="20000"/>
              </a:spcBef>
              <a:spcAft>
                <a:spcPct val="0"/>
              </a:spcAft>
              <a:buClrTx/>
              <a:buSzTx/>
              <a:buFontTx/>
              <a:buNone/>
              <a:tabLst/>
              <a:defRPr sz="3200"/>
            </a:lvl1pPr>
          </a:lstStyle>
          <a:p>
            <a:pPr marL="0" marR="0" lvl="0" indent="0" algn="l" defTabSz="863501"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smtClean="0">
                <a:ln>
                  <a:noFill/>
                </a:ln>
                <a:solidFill>
                  <a:srgbClr val="A5A5A5"/>
                </a:solidFill>
                <a:effectLst/>
                <a:uLnTx/>
                <a:uFillTx/>
                <a:latin typeface="+mn-lt"/>
              </a:rPr>
              <a:t>Nom et fonction des participants du côté de D&amp;C</a:t>
            </a:r>
          </a:p>
        </p:txBody>
      </p:sp>
    </p:spTree>
    <p:extLst>
      <p:ext uri="{BB962C8B-B14F-4D97-AF65-F5344CB8AC3E}">
        <p14:creationId xmlns:p14="http://schemas.microsoft.com/office/powerpoint/2010/main" xmlns="" val="275430343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ommai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158716" y="1900240"/>
            <a:ext cx="4680520" cy="903922"/>
          </a:xfrm>
        </p:spPr>
        <p:txBody>
          <a:bodyPr/>
          <a:lstStyle>
            <a:lvl1pPr algn="ctr">
              <a:defRPr sz="3600">
                <a:solidFill>
                  <a:srgbClr val="0053A1"/>
                </a:solidFill>
              </a:defRPr>
            </a:lvl1pPr>
          </a:lstStyle>
          <a:p>
            <a:r>
              <a:rPr lang="fr-FR" dirty="0" smtClean="0"/>
              <a:t>……</a:t>
            </a:r>
            <a:endParaRPr lang="fr-FR" dirty="0"/>
          </a:p>
        </p:txBody>
      </p:sp>
      <p:sp>
        <p:nvSpPr>
          <p:cNvPr id="3" name="Sous-titre 2"/>
          <p:cNvSpPr>
            <a:spLocks noGrp="1"/>
          </p:cNvSpPr>
          <p:nvPr>
            <p:ph type="subTitle" idx="1"/>
          </p:nvPr>
        </p:nvSpPr>
        <p:spPr>
          <a:xfrm>
            <a:off x="1656160" y="3193952"/>
            <a:ext cx="5867152" cy="1563687"/>
          </a:xfrm>
          <a:prstGeom prst="rect">
            <a:avLst/>
          </a:prstGeom>
        </p:spPr>
        <p:txBody>
          <a:bodyPr lIns="91429" tIns="45715" rIns="91429" bIns="45715"/>
          <a:lstStyle>
            <a:lvl1pPr marL="457148" indent="-457148" algn="l">
              <a:buFont typeface="+mj-lt"/>
              <a:buAutoNum type="arabicPeriod"/>
              <a:defRPr sz="2400" baseline="0">
                <a:solidFill>
                  <a:srgbClr val="009FE3"/>
                </a:solidFill>
              </a:defRPr>
            </a:lvl1pPr>
            <a:lvl2pPr marL="457148" indent="0" algn="ctr">
              <a:buNone/>
              <a:defRPr/>
            </a:lvl2pPr>
            <a:lvl3pPr marL="914295" indent="0" algn="ctr">
              <a:buNone/>
              <a:defRPr/>
            </a:lvl3pPr>
            <a:lvl4pPr marL="1371443" indent="0" algn="ctr">
              <a:buNone/>
              <a:defRPr/>
            </a:lvl4pPr>
            <a:lvl5pPr marL="1828591" indent="0" algn="ctr">
              <a:buNone/>
              <a:defRPr/>
            </a:lvl5pPr>
            <a:lvl6pPr marL="2285738" indent="0" algn="ctr">
              <a:buNone/>
              <a:defRPr/>
            </a:lvl6pPr>
            <a:lvl7pPr marL="2742886" indent="0" algn="ctr">
              <a:buNone/>
              <a:defRPr/>
            </a:lvl7pPr>
            <a:lvl8pPr marL="3200034" indent="0" algn="ctr">
              <a:buNone/>
              <a:defRPr/>
            </a:lvl8pPr>
            <a:lvl9pPr marL="3657181" indent="0" algn="ctr">
              <a:buNone/>
              <a:defRPr/>
            </a:lvl9pPr>
          </a:lstStyle>
          <a:p>
            <a:r>
              <a:rPr lang="fr-FR" smtClean="0"/>
              <a:t>Cliquez pour modifier le style des sous-titres du masque</a:t>
            </a:r>
            <a:endParaRPr lang="fr-FR" dirty="0"/>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252206236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ercalai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158716" y="2849009"/>
            <a:ext cx="4680520" cy="1311275"/>
          </a:xfrm>
        </p:spPr>
        <p:txBody>
          <a:bodyPr/>
          <a:lstStyle>
            <a:lvl1pPr algn="ctr">
              <a:defRPr sz="3600">
                <a:solidFill>
                  <a:srgbClr val="0053A1"/>
                </a:solidFill>
              </a:defRPr>
            </a:lvl1pPr>
          </a:lstStyle>
          <a:p>
            <a:r>
              <a:rPr lang="fr-FR" dirty="0" err="1" smtClean="0"/>
              <a:t>Slide</a:t>
            </a:r>
            <a:r>
              <a:rPr lang="fr-FR" dirty="0" smtClean="0"/>
              <a:t> </a:t>
            </a:r>
            <a:br>
              <a:rPr lang="fr-FR" dirty="0" smtClean="0"/>
            </a:br>
            <a:r>
              <a:rPr lang="fr-FR" dirty="0" smtClean="0"/>
              <a:t>intercalaire</a:t>
            </a:r>
            <a:endParaRPr lang="fr-FR" dirty="0"/>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62510344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841588" y="1322494"/>
            <a:ext cx="7235613" cy="3795802"/>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27753913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258992"/>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6" name="Espace réservé du contenu 2"/>
          <p:cNvSpPr>
            <a:spLocks noGrp="1"/>
          </p:cNvSpPr>
          <p:nvPr>
            <p:ph idx="12"/>
          </p:nvPr>
        </p:nvSpPr>
        <p:spPr>
          <a:xfrm>
            <a:off x="4648201" y="1271693"/>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Tree>
    <p:extLst>
      <p:ext uri="{BB962C8B-B14F-4D97-AF65-F5344CB8AC3E}">
        <p14:creationId xmlns:p14="http://schemas.microsoft.com/office/powerpoint/2010/main" xmlns="" val="60576249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258992"/>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5" name="Espace réservé du graphique 4"/>
          <p:cNvSpPr>
            <a:spLocks noGrp="1"/>
          </p:cNvSpPr>
          <p:nvPr>
            <p:ph type="chart" sz="quarter" idx="13"/>
          </p:nvPr>
        </p:nvSpPr>
        <p:spPr>
          <a:xfrm>
            <a:off x="4622800" y="1257300"/>
            <a:ext cx="4064000" cy="4533900"/>
          </a:xfrm>
          <a:prstGeom prst="rect">
            <a:avLst/>
          </a:prstGeom>
        </p:spPr>
        <p:txBody>
          <a:bodyPr lIns="91429" tIns="45715" rIns="91429" bIns="45715"/>
          <a:lstStyle/>
          <a:p>
            <a:r>
              <a:rPr lang="fr-FR" dirty="0" smtClean="0"/>
              <a:t>Cliquez sur l'icône pour ajouter un graphique</a:t>
            </a:r>
            <a:endParaRPr lang="fr-FR" dirty="0"/>
          </a:p>
        </p:txBody>
      </p:sp>
    </p:spTree>
    <p:extLst>
      <p:ext uri="{BB962C8B-B14F-4D97-AF65-F5344CB8AC3E}">
        <p14:creationId xmlns:p14="http://schemas.microsoft.com/office/powerpoint/2010/main" xmlns="" val="305927934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803401"/>
            <a:ext cx="4000500" cy="3911599"/>
          </a:xfrm>
          <a:prstGeom prst="rect">
            <a:avLst/>
          </a:prstGeom>
          <a:ln w="19050">
            <a:gradFill flip="none" rotWithShape="1">
              <a:gsLst>
                <a:gs pos="14000">
                  <a:schemeClr val="accent1"/>
                </a:gs>
                <a:gs pos="62000">
                  <a:schemeClr val="accent2"/>
                </a:gs>
                <a:gs pos="100000">
                  <a:schemeClr val="bg2"/>
                </a:gs>
              </a:gsLst>
              <a:lin ang="2700000" scaled="1"/>
              <a:tileRect/>
            </a:gradFill>
          </a:ln>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6" name="Espace réservé du contenu 2"/>
          <p:cNvSpPr>
            <a:spLocks noGrp="1"/>
          </p:cNvSpPr>
          <p:nvPr>
            <p:ph idx="12"/>
          </p:nvPr>
        </p:nvSpPr>
        <p:spPr>
          <a:xfrm>
            <a:off x="4648201" y="1816101"/>
            <a:ext cx="4000500" cy="3911599"/>
          </a:xfrm>
          <a:prstGeom prst="rect">
            <a:avLst/>
          </a:prstGeom>
          <a:ln w="19050">
            <a:gradFill flip="none" rotWithShape="1">
              <a:gsLst>
                <a:gs pos="14000">
                  <a:schemeClr val="accent1"/>
                </a:gs>
                <a:gs pos="62000">
                  <a:schemeClr val="accent2"/>
                </a:gs>
                <a:gs pos="100000">
                  <a:schemeClr val="bg2"/>
                </a:gs>
              </a:gsLst>
              <a:lin ang="2700000" scaled="1"/>
              <a:tileRect/>
            </a:gradFill>
          </a:ln>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9" name="Espace réservé du contenu 2"/>
          <p:cNvSpPr>
            <a:spLocks noGrp="1"/>
          </p:cNvSpPr>
          <p:nvPr>
            <p:ph idx="13" hasCustomPrompt="1"/>
          </p:nvPr>
        </p:nvSpPr>
        <p:spPr>
          <a:xfrm>
            <a:off x="368301" y="1282701"/>
            <a:ext cx="4000500" cy="45720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29" tIns="45715" rIns="91429" bIns="45715" anchor="t"/>
          <a:lstStyle>
            <a:lvl1pPr marL="0" indent="0" algn="ctr">
              <a:buSzPct val="100000"/>
              <a:buFont typeface="Wingdings 2" pitchFamily="18" charset="2"/>
              <a:buNone/>
              <a:defRPr sz="2400" b="1">
                <a:solidFill>
                  <a:schemeClr val="tx2"/>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dirty="0" smtClean="0"/>
              <a:t>Cliquez pour</a:t>
            </a:r>
          </a:p>
        </p:txBody>
      </p:sp>
      <p:sp>
        <p:nvSpPr>
          <p:cNvPr id="10" name="Espace réservé du contenu 2"/>
          <p:cNvSpPr>
            <a:spLocks noGrp="1"/>
          </p:cNvSpPr>
          <p:nvPr>
            <p:ph idx="14" hasCustomPrompt="1"/>
          </p:nvPr>
        </p:nvSpPr>
        <p:spPr>
          <a:xfrm>
            <a:off x="4635502" y="1282701"/>
            <a:ext cx="4000500" cy="45720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29" tIns="45715" rIns="91429" bIns="45715" anchor="t"/>
          <a:lstStyle>
            <a:lvl1pPr marL="0" indent="0" algn="ctr">
              <a:buSzPct val="100000"/>
              <a:buFont typeface="Wingdings 2" pitchFamily="18" charset="2"/>
              <a:buNone/>
              <a:defRPr sz="2400" b="1">
                <a:solidFill>
                  <a:schemeClr val="tx2"/>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dirty="0" smtClean="0"/>
              <a:t>Cliquez pour</a:t>
            </a:r>
          </a:p>
        </p:txBody>
      </p:sp>
    </p:spTree>
    <p:extLst>
      <p:ext uri="{BB962C8B-B14F-4D97-AF65-F5344CB8AC3E}">
        <p14:creationId xmlns:p14="http://schemas.microsoft.com/office/powerpoint/2010/main" xmlns="" val="397272967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emerciem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Espace réservé du texte 4"/>
          <p:cNvSpPr>
            <a:spLocks noGrp="1"/>
          </p:cNvSpPr>
          <p:nvPr>
            <p:ph type="body" sz="quarter" idx="10" hasCustomPrompt="1"/>
          </p:nvPr>
        </p:nvSpPr>
        <p:spPr>
          <a:xfrm>
            <a:off x="5219453" y="2569504"/>
            <a:ext cx="3455987" cy="905217"/>
          </a:xfrm>
          <a:prstGeom prst="rect">
            <a:avLst/>
          </a:prstGeom>
        </p:spPr>
        <p:txBody>
          <a:bodyPr lIns="91429" tIns="45715" rIns="91429" bIns="45715" anchor="ctr"/>
          <a:lstStyle>
            <a:lvl1pPr marL="0" indent="0">
              <a:buNone/>
              <a:defRPr lang="fr-FR" sz="2800" dirty="0">
                <a:solidFill>
                  <a:srgbClr val="0053A1"/>
                </a:solidFill>
                <a:latin typeface="+mj-lt"/>
                <a:ea typeface="+mj-ea"/>
                <a:cs typeface="+mj-cs"/>
              </a:defRPr>
            </a:lvl1pPr>
          </a:lstStyle>
          <a:p>
            <a:pPr lvl="0"/>
            <a:r>
              <a:rPr lang="fr-FR" dirty="0" smtClean="0"/>
              <a:t>…….</a:t>
            </a:r>
            <a:endParaRPr lang="fr-FR" dirty="0"/>
          </a:p>
        </p:txBody>
      </p:sp>
    </p:spTree>
    <p:extLst>
      <p:ext uri="{BB962C8B-B14F-4D97-AF65-F5344CB8AC3E}">
        <p14:creationId xmlns:p14="http://schemas.microsoft.com/office/powerpoint/2010/main" xmlns="" val="396819372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3545" y="2560052"/>
            <a:ext cx="4866879" cy="931218"/>
          </a:xfrm>
        </p:spPr>
        <p:txBody>
          <a:bodyPr/>
          <a:lstStyle>
            <a:lvl1pPr>
              <a:defRPr sz="3200">
                <a:solidFill>
                  <a:srgbClr val="0053A1"/>
                </a:solidFill>
              </a:defRPr>
            </a:lvl1pPr>
          </a:lstStyle>
          <a:p>
            <a:r>
              <a:rPr lang="fr-FR" smtClean="0"/>
              <a:t>Cliquez pour modifier le style du titre</a:t>
            </a:r>
            <a:endParaRPr lang="fr-FR" dirty="0"/>
          </a:p>
        </p:txBody>
      </p:sp>
      <p:sp>
        <p:nvSpPr>
          <p:cNvPr id="4" name="Espace réservé du contenu 7"/>
          <p:cNvSpPr>
            <a:spLocks noGrp="1"/>
          </p:cNvSpPr>
          <p:nvPr>
            <p:ph sz="quarter" idx="11" hasCustomPrompt="1"/>
          </p:nvPr>
        </p:nvSpPr>
        <p:spPr>
          <a:xfrm>
            <a:off x="44522" y="3479481"/>
            <a:ext cx="4858038" cy="504825"/>
          </a:xfrm>
          <a:prstGeom prst="rect">
            <a:avLst/>
          </a:prstGeom>
        </p:spPr>
        <p:txBody>
          <a:bodyPr lIns="91429" tIns="45715" rIns="91429" bIns="45715"/>
          <a:lstStyle>
            <a:lvl1pPr marL="0" indent="0" algn="r">
              <a:buNone/>
              <a:defRPr sz="28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3"/>
            <a:ext cx="623109" cy="324000"/>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8" name="Espace réservé de la date 3"/>
          <p:cNvSpPr>
            <a:spLocks noGrp="1"/>
          </p:cNvSpPr>
          <p:nvPr>
            <p:ph type="dt" sz="half" idx="12"/>
          </p:nvPr>
        </p:nvSpPr>
        <p:spPr>
          <a:xfrm>
            <a:off x="3432175" y="5732523"/>
            <a:ext cx="2133600" cy="324000"/>
          </a:xfrm>
          <a:prstGeom prst="rect">
            <a:avLst/>
          </a:prstGeom>
        </p:spPr>
        <p:txBody>
          <a:bodyPr lIns="91429" tIns="45715" rIns="91429" bIns="45715" anchor="ctr" anchorCtr="0"/>
          <a:lstStyle>
            <a:lvl1pPr algn="ctr" rtl="0" eaLnBrk="0" fontAlgn="base" hangingPunct="0">
              <a:spcBef>
                <a:spcPct val="0"/>
              </a:spcBef>
              <a:spcAft>
                <a:spcPct val="0"/>
              </a:spcAft>
              <a:defRPr lang="fr-FR" sz="1000" b="1" kern="1200" smtClean="0">
                <a:solidFill>
                  <a:schemeClr val="accent3"/>
                </a:solidFill>
                <a:latin typeface="Arial" charset="0"/>
                <a:ea typeface="ＭＳ Ｐゴシック" pitchFamily="-32" charset="-128"/>
                <a:cs typeface="+mn-cs"/>
              </a:defRPr>
            </a:lvl1pPr>
          </a:lstStyle>
          <a:p>
            <a:fld id="{C99EA0C8-58CF-4D27-A2D2-0522B5E5CF12}" type="datetime4">
              <a:rPr lang="fr-FR">
                <a:solidFill>
                  <a:srgbClr val="A5A5A5"/>
                </a:solidFill>
              </a:rPr>
              <a:pPr/>
              <a:t>14 avril 2015</a:t>
            </a:fld>
            <a:endParaRPr dirty="0">
              <a:solidFill>
                <a:srgbClr val="A5A5A5"/>
              </a:solidFill>
            </a:endParaRPr>
          </a:p>
        </p:txBody>
      </p:sp>
      <p:sp>
        <p:nvSpPr>
          <p:cNvPr id="5" name="Espace réservé pour une image  4"/>
          <p:cNvSpPr>
            <a:spLocks noGrp="1"/>
          </p:cNvSpPr>
          <p:nvPr>
            <p:ph type="pic" sz="quarter" idx="13" hasCustomPrompt="1"/>
          </p:nvPr>
        </p:nvSpPr>
        <p:spPr>
          <a:xfrm>
            <a:off x="114301" y="165100"/>
            <a:ext cx="3657600" cy="723900"/>
          </a:xfrm>
          <a:prstGeom prst="rect">
            <a:avLst/>
          </a:prstGeom>
        </p:spPr>
        <p:txBody>
          <a:bodyPr lIns="91429" tIns="45715" rIns="91429" bIns="45715"/>
          <a:lstStyle>
            <a:lvl1pPr>
              <a:defRPr baseline="0"/>
            </a:lvl1pPr>
          </a:lstStyle>
          <a:p>
            <a:r>
              <a:rPr lang="fr-FR" dirty="0" smtClean="0"/>
              <a:t>Logo du client</a:t>
            </a:r>
            <a:endParaRPr lang="fr-FR" dirty="0"/>
          </a:p>
        </p:txBody>
      </p:sp>
      <p:sp>
        <p:nvSpPr>
          <p:cNvPr id="11" name="Espace réservé du texte 10"/>
          <p:cNvSpPr>
            <a:spLocks noGrp="1"/>
          </p:cNvSpPr>
          <p:nvPr>
            <p:ph type="body" sz="quarter" idx="15" hasCustomPrompt="1"/>
          </p:nvPr>
        </p:nvSpPr>
        <p:spPr>
          <a:xfrm>
            <a:off x="0" y="5727700"/>
            <a:ext cx="3365500" cy="330200"/>
          </a:xfrm>
          <a:prstGeom prst="rect">
            <a:avLst/>
          </a:prstGeom>
        </p:spPr>
        <p:txBody>
          <a:bodyPr lIns="91429" tIns="45715" rIns="91429" bIns="45715"/>
          <a:lstStyle>
            <a:lvl1pPr marL="0" marR="0" indent="0" algn="l" defTabSz="863501" rtl="0" eaLnBrk="1" fontAlgn="base" latinLnBrk="0" hangingPunct="1">
              <a:lnSpc>
                <a:spcPct val="100000"/>
              </a:lnSpc>
              <a:spcBef>
                <a:spcPct val="20000"/>
              </a:spcBef>
              <a:spcAft>
                <a:spcPct val="0"/>
              </a:spcAft>
              <a:buClrTx/>
              <a:buSzTx/>
              <a:buFontTx/>
              <a:buNone/>
              <a:tabLst/>
              <a:defRPr sz="3200"/>
            </a:lvl1pPr>
          </a:lstStyle>
          <a:p>
            <a:pPr marL="0" marR="0" lvl="0" indent="0" algn="l" defTabSz="863501"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smtClean="0">
                <a:ln>
                  <a:noFill/>
                </a:ln>
                <a:solidFill>
                  <a:srgbClr val="A5A5A5"/>
                </a:solidFill>
                <a:effectLst/>
                <a:uLnTx/>
                <a:uFillTx/>
                <a:latin typeface="+mn-lt"/>
              </a:rPr>
              <a:t>Nom et fonction des participants du côté de D&amp;C</a:t>
            </a:r>
          </a:p>
        </p:txBody>
      </p:sp>
    </p:spTree>
    <p:extLst>
      <p:ext uri="{BB962C8B-B14F-4D97-AF65-F5344CB8AC3E}">
        <p14:creationId xmlns:p14="http://schemas.microsoft.com/office/powerpoint/2010/main" xmlns="" val="275430343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ommai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158716" y="1900240"/>
            <a:ext cx="4680520" cy="903922"/>
          </a:xfrm>
        </p:spPr>
        <p:txBody>
          <a:bodyPr/>
          <a:lstStyle>
            <a:lvl1pPr algn="ctr">
              <a:defRPr sz="3600">
                <a:solidFill>
                  <a:srgbClr val="0053A1"/>
                </a:solidFill>
              </a:defRPr>
            </a:lvl1pPr>
          </a:lstStyle>
          <a:p>
            <a:r>
              <a:rPr lang="fr-FR" dirty="0" smtClean="0"/>
              <a:t>……</a:t>
            </a:r>
            <a:endParaRPr lang="fr-FR" dirty="0"/>
          </a:p>
        </p:txBody>
      </p:sp>
      <p:sp>
        <p:nvSpPr>
          <p:cNvPr id="3" name="Sous-titre 2"/>
          <p:cNvSpPr>
            <a:spLocks noGrp="1"/>
          </p:cNvSpPr>
          <p:nvPr>
            <p:ph type="subTitle" idx="1"/>
          </p:nvPr>
        </p:nvSpPr>
        <p:spPr>
          <a:xfrm>
            <a:off x="1656160" y="3193952"/>
            <a:ext cx="5867152" cy="1563687"/>
          </a:xfrm>
          <a:prstGeom prst="rect">
            <a:avLst/>
          </a:prstGeom>
        </p:spPr>
        <p:txBody>
          <a:bodyPr lIns="91429" tIns="45715" rIns="91429" bIns="45715"/>
          <a:lstStyle>
            <a:lvl1pPr marL="457148" indent="-457148" algn="l">
              <a:buFont typeface="+mj-lt"/>
              <a:buAutoNum type="arabicPeriod"/>
              <a:defRPr sz="2400" baseline="0">
                <a:solidFill>
                  <a:srgbClr val="009FE3"/>
                </a:solidFill>
              </a:defRPr>
            </a:lvl1pPr>
            <a:lvl2pPr marL="457148" indent="0" algn="ctr">
              <a:buNone/>
              <a:defRPr/>
            </a:lvl2pPr>
            <a:lvl3pPr marL="914295" indent="0" algn="ctr">
              <a:buNone/>
              <a:defRPr/>
            </a:lvl3pPr>
            <a:lvl4pPr marL="1371443" indent="0" algn="ctr">
              <a:buNone/>
              <a:defRPr/>
            </a:lvl4pPr>
            <a:lvl5pPr marL="1828591" indent="0" algn="ctr">
              <a:buNone/>
              <a:defRPr/>
            </a:lvl5pPr>
            <a:lvl6pPr marL="2285738" indent="0" algn="ctr">
              <a:buNone/>
              <a:defRPr/>
            </a:lvl6pPr>
            <a:lvl7pPr marL="2742886" indent="0" algn="ctr">
              <a:buNone/>
              <a:defRPr/>
            </a:lvl7pPr>
            <a:lvl8pPr marL="3200034" indent="0" algn="ctr">
              <a:buNone/>
              <a:defRPr/>
            </a:lvl8pPr>
            <a:lvl9pPr marL="3657181" indent="0" algn="ctr">
              <a:buNone/>
              <a:defRPr/>
            </a:lvl9pPr>
          </a:lstStyle>
          <a:p>
            <a:r>
              <a:rPr lang="fr-FR" smtClean="0"/>
              <a:t>Cliquez pour modifier le style des sous-titres du masque</a:t>
            </a:r>
            <a:endParaRPr lang="fr-FR" dirty="0"/>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2522062366"/>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tercalai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158716" y="2849009"/>
            <a:ext cx="4680520" cy="1311275"/>
          </a:xfrm>
        </p:spPr>
        <p:txBody>
          <a:bodyPr/>
          <a:lstStyle>
            <a:lvl1pPr algn="ctr">
              <a:defRPr sz="3600">
                <a:solidFill>
                  <a:srgbClr val="0053A1"/>
                </a:solidFill>
              </a:defRPr>
            </a:lvl1pPr>
          </a:lstStyle>
          <a:p>
            <a:r>
              <a:rPr lang="fr-FR" dirty="0" err="1" smtClean="0"/>
              <a:t>Slide</a:t>
            </a:r>
            <a:r>
              <a:rPr lang="fr-FR" dirty="0" smtClean="0"/>
              <a:t> </a:t>
            </a:r>
            <a:br>
              <a:rPr lang="fr-FR" dirty="0" smtClean="0"/>
            </a:br>
            <a:r>
              <a:rPr lang="fr-FR" dirty="0" smtClean="0"/>
              <a:t>intercalaire</a:t>
            </a:r>
            <a:endParaRPr lang="fr-FR" dirty="0"/>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62510344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841588" y="1322494"/>
            <a:ext cx="7235613" cy="3795802"/>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27753913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258992"/>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6" name="Espace réservé du contenu 2"/>
          <p:cNvSpPr>
            <a:spLocks noGrp="1"/>
          </p:cNvSpPr>
          <p:nvPr>
            <p:ph idx="12"/>
          </p:nvPr>
        </p:nvSpPr>
        <p:spPr>
          <a:xfrm>
            <a:off x="4648201" y="1271693"/>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Tree>
    <p:extLst>
      <p:ext uri="{BB962C8B-B14F-4D97-AF65-F5344CB8AC3E}">
        <p14:creationId xmlns:p14="http://schemas.microsoft.com/office/powerpoint/2010/main" xmlns="" val="60576249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258992"/>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5" name="Espace réservé du graphique 4"/>
          <p:cNvSpPr>
            <a:spLocks noGrp="1"/>
          </p:cNvSpPr>
          <p:nvPr>
            <p:ph type="chart" sz="quarter" idx="13"/>
          </p:nvPr>
        </p:nvSpPr>
        <p:spPr>
          <a:xfrm>
            <a:off x="4622800" y="1257300"/>
            <a:ext cx="4064000" cy="4533900"/>
          </a:xfrm>
          <a:prstGeom prst="rect">
            <a:avLst/>
          </a:prstGeom>
        </p:spPr>
        <p:txBody>
          <a:bodyPr lIns="91429" tIns="45715" rIns="91429" bIns="45715"/>
          <a:lstStyle/>
          <a:p>
            <a:r>
              <a:rPr lang="fr-FR" dirty="0" smtClean="0"/>
              <a:t>Cliquez sur l'icône pour ajouter un graphique</a:t>
            </a:r>
            <a:endParaRPr lang="fr-FR" dirty="0"/>
          </a:p>
        </p:txBody>
      </p:sp>
    </p:spTree>
    <p:extLst>
      <p:ext uri="{BB962C8B-B14F-4D97-AF65-F5344CB8AC3E}">
        <p14:creationId xmlns:p14="http://schemas.microsoft.com/office/powerpoint/2010/main" xmlns="" val="305927934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803401"/>
            <a:ext cx="4000500" cy="3911599"/>
          </a:xfrm>
          <a:prstGeom prst="rect">
            <a:avLst/>
          </a:prstGeom>
          <a:ln w="19050">
            <a:gradFill flip="none" rotWithShape="1">
              <a:gsLst>
                <a:gs pos="14000">
                  <a:schemeClr val="accent1"/>
                </a:gs>
                <a:gs pos="62000">
                  <a:schemeClr val="accent2"/>
                </a:gs>
                <a:gs pos="100000">
                  <a:schemeClr val="bg2"/>
                </a:gs>
              </a:gsLst>
              <a:lin ang="2700000" scaled="1"/>
              <a:tileRect/>
            </a:gradFill>
          </a:ln>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6" name="Espace réservé du contenu 2"/>
          <p:cNvSpPr>
            <a:spLocks noGrp="1"/>
          </p:cNvSpPr>
          <p:nvPr>
            <p:ph idx="12"/>
          </p:nvPr>
        </p:nvSpPr>
        <p:spPr>
          <a:xfrm>
            <a:off x="4648201" y="1816101"/>
            <a:ext cx="4000500" cy="3911599"/>
          </a:xfrm>
          <a:prstGeom prst="rect">
            <a:avLst/>
          </a:prstGeom>
          <a:ln w="19050">
            <a:gradFill flip="none" rotWithShape="1">
              <a:gsLst>
                <a:gs pos="14000">
                  <a:schemeClr val="accent1"/>
                </a:gs>
                <a:gs pos="62000">
                  <a:schemeClr val="accent2"/>
                </a:gs>
                <a:gs pos="100000">
                  <a:schemeClr val="bg2"/>
                </a:gs>
              </a:gsLst>
              <a:lin ang="2700000" scaled="1"/>
              <a:tileRect/>
            </a:gradFill>
          </a:ln>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9" name="Espace réservé du contenu 2"/>
          <p:cNvSpPr>
            <a:spLocks noGrp="1"/>
          </p:cNvSpPr>
          <p:nvPr>
            <p:ph idx="13" hasCustomPrompt="1"/>
          </p:nvPr>
        </p:nvSpPr>
        <p:spPr>
          <a:xfrm>
            <a:off x="368301" y="1282701"/>
            <a:ext cx="4000500" cy="45720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29" tIns="45715" rIns="91429" bIns="45715" anchor="t"/>
          <a:lstStyle>
            <a:lvl1pPr marL="0" indent="0" algn="ctr">
              <a:buSzPct val="100000"/>
              <a:buFont typeface="Wingdings 2" pitchFamily="18" charset="2"/>
              <a:buNone/>
              <a:defRPr sz="2400" b="1">
                <a:solidFill>
                  <a:schemeClr val="tx2"/>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dirty="0" smtClean="0"/>
              <a:t>Cliquez pour</a:t>
            </a:r>
          </a:p>
        </p:txBody>
      </p:sp>
      <p:sp>
        <p:nvSpPr>
          <p:cNvPr id="10" name="Espace réservé du contenu 2"/>
          <p:cNvSpPr>
            <a:spLocks noGrp="1"/>
          </p:cNvSpPr>
          <p:nvPr>
            <p:ph idx="14" hasCustomPrompt="1"/>
          </p:nvPr>
        </p:nvSpPr>
        <p:spPr>
          <a:xfrm>
            <a:off x="4635502" y="1282701"/>
            <a:ext cx="4000500" cy="45720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29" tIns="45715" rIns="91429" bIns="45715" anchor="t"/>
          <a:lstStyle>
            <a:lvl1pPr marL="0" indent="0" algn="ctr">
              <a:buSzPct val="100000"/>
              <a:buFont typeface="Wingdings 2" pitchFamily="18" charset="2"/>
              <a:buNone/>
              <a:defRPr sz="2400" b="1">
                <a:solidFill>
                  <a:schemeClr val="tx2"/>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dirty="0" smtClean="0"/>
              <a:t>Cliquez pour</a:t>
            </a:r>
          </a:p>
        </p:txBody>
      </p:sp>
    </p:spTree>
    <p:extLst>
      <p:ext uri="{BB962C8B-B14F-4D97-AF65-F5344CB8AC3E}">
        <p14:creationId xmlns:p14="http://schemas.microsoft.com/office/powerpoint/2010/main" xmlns="" val="397272967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emerciem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Espace réservé du texte 4"/>
          <p:cNvSpPr>
            <a:spLocks noGrp="1"/>
          </p:cNvSpPr>
          <p:nvPr>
            <p:ph type="body" sz="quarter" idx="10" hasCustomPrompt="1"/>
          </p:nvPr>
        </p:nvSpPr>
        <p:spPr>
          <a:xfrm>
            <a:off x="5219453" y="2569504"/>
            <a:ext cx="3455987" cy="905217"/>
          </a:xfrm>
          <a:prstGeom prst="rect">
            <a:avLst/>
          </a:prstGeom>
        </p:spPr>
        <p:txBody>
          <a:bodyPr lIns="91429" tIns="45715" rIns="91429" bIns="45715" anchor="ctr"/>
          <a:lstStyle>
            <a:lvl1pPr marL="0" indent="0">
              <a:buNone/>
              <a:defRPr lang="fr-FR" sz="2800" dirty="0">
                <a:solidFill>
                  <a:srgbClr val="0053A1"/>
                </a:solidFill>
                <a:latin typeface="+mj-lt"/>
                <a:ea typeface="+mj-ea"/>
                <a:cs typeface="+mj-cs"/>
              </a:defRPr>
            </a:lvl1pPr>
          </a:lstStyle>
          <a:p>
            <a:pPr lvl="0"/>
            <a:r>
              <a:rPr lang="fr-FR" dirty="0" smtClean="0"/>
              <a:t>…….</a:t>
            </a:r>
            <a:endParaRPr lang="fr-FR" dirty="0"/>
          </a:p>
        </p:txBody>
      </p:sp>
    </p:spTree>
    <p:extLst>
      <p:ext uri="{BB962C8B-B14F-4D97-AF65-F5344CB8AC3E}">
        <p14:creationId xmlns:p14="http://schemas.microsoft.com/office/powerpoint/2010/main" xmlns="" val="396819372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3545" y="2560052"/>
            <a:ext cx="4866879" cy="931218"/>
          </a:xfrm>
        </p:spPr>
        <p:txBody>
          <a:bodyPr/>
          <a:lstStyle>
            <a:lvl1pPr>
              <a:defRPr sz="3200">
                <a:solidFill>
                  <a:srgbClr val="0053A1"/>
                </a:solidFill>
              </a:defRPr>
            </a:lvl1pPr>
          </a:lstStyle>
          <a:p>
            <a:r>
              <a:rPr lang="fr-FR" smtClean="0"/>
              <a:t>Cliquez pour modifier le style du titre</a:t>
            </a:r>
            <a:endParaRPr lang="fr-FR" dirty="0"/>
          </a:p>
        </p:txBody>
      </p:sp>
      <p:sp>
        <p:nvSpPr>
          <p:cNvPr id="4" name="Espace réservé du contenu 7"/>
          <p:cNvSpPr>
            <a:spLocks noGrp="1"/>
          </p:cNvSpPr>
          <p:nvPr>
            <p:ph sz="quarter" idx="11" hasCustomPrompt="1"/>
          </p:nvPr>
        </p:nvSpPr>
        <p:spPr>
          <a:xfrm>
            <a:off x="44522" y="3479481"/>
            <a:ext cx="4858038" cy="504825"/>
          </a:xfrm>
          <a:prstGeom prst="rect">
            <a:avLst/>
          </a:prstGeom>
        </p:spPr>
        <p:txBody>
          <a:bodyPr lIns="91429" tIns="45715" rIns="91429" bIns="45715"/>
          <a:lstStyle>
            <a:lvl1pPr marL="0" indent="0" algn="r">
              <a:buNone/>
              <a:defRPr sz="28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3"/>
            <a:ext cx="623109" cy="324000"/>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8" name="Espace réservé de la date 3"/>
          <p:cNvSpPr>
            <a:spLocks noGrp="1"/>
          </p:cNvSpPr>
          <p:nvPr>
            <p:ph type="dt" sz="half" idx="12"/>
          </p:nvPr>
        </p:nvSpPr>
        <p:spPr>
          <a:xfrm>
            <a:off x="3432175" y="5732523"/>
            <a:ext cx="2133600" cy="324000"/>
          </a:xfrm>
          <a:prstGeom prst="rect">
            <a:avLst/>
          </a:prstGeom>
        </p:spPr>
        <p:txBody>
          <a:bodyPr lIns="91429" tIns="45715" rIns="91429" bIns="45715" anchor="ctr" anchorCtr="0"/>
          <a:lstStyle>
            <a:lvl1pPr algn="ctr" rtl="0" eaLnBrk="0" fontAlgn="base" hangingPunct="0">
              <a:spcBef>
                <a:spcPct val="0"/>
              </a:spcBef>
              <a:spcAft>
                <a:spcPct val="0"/>
              </a:spcAft>
              <a:defRPr lang="fr-FR" sz="1000" b="1" kern="1200" smtClean="0">
                <a:solidFill>
                  <a:schemeClr val="accent3"/>
                </a:solidFill>
                <a:latin typeface="Arial" charset="0"/>
                <a:ea typeface="ＭＳ Ｐゴシック" pitchFamily="-32" charset="-128"/>
                <a:cs typeface="+mn-cs"/>
              </a:defRPr>
            </a:lvl1pPr>
          </a:lstStyle>
          <a:p>
            <a:fld id="{C99EA0C8-58CF-4D27-A2D2-0522B5E5CF12}" type="datetime4">
              <a:rPr lang="fr-FR">
                <a:solidFill>
                  <a:srgbClr val="A5A5A5"/>
                </a:solidFill>
              </a:rPr>
              <a:pPr/>
              <a:t>14 avril 2015</a:t>
            </a:fld>
            <a:endParaRPr dirty="0">
              <a:solidFill>
                <a:srgbClr val="A5A5A5"/>
              </a:solidFill>
            </a:endParaRPr>
          </a:p>
        </p:txBody>
      </p:sp>
      <p:sp>
        <p:nvSpPr>
          <p:cNvPr id="5" name="Espace réservé pour une image  4"/>
          <p:cNvSpPr>
            <a:spLocks noGrp="1"/>
          </p:cNvSpPr>
          <p:nvPr>
            <p:ph type="pic" sz="quarter" idx="13" hasCustomPrompt="1"/>
          </p:nvPr>
        </p:nvSpPr>
        <p:spPr>
          <a:xfrm>
            <a:off x="114301" y="165100"/>
            <a:ext cx="3657600" cy="723900"/>
          </a:xfrm>
          <a:prstGeom prst="rect">
            <a:avLst/>
          </a:prstGeom>
        </p:spPr>
        <p:txBody>
          <a:bodyPr lIns="91429" tIns="45715" rIns="91429" bIns="45715"/>
          <a:lstStyle>
            <a:lvl1pPr>
              <a:defRPr baseline="0"/>
            </a:lvl1pPr>
          </a:lstStyle>
          <a:p>
            <a:r>
              <a:rPr lang="fr-FR" dirty="0" smtClean="0"/>
              <a:t>Logo du client</a:t>
            </a:r>
            <a:endParaRPr lang="fr-FR" dirty="0"/>
          </a:p>
        </p:txBody>
      </p:sp>
      <p:sp>
        <p:nvSpPr>
          <p:cNvPr id="11" name="Espace réservé du texte 10"/>
          <p:cNvSpPr>
            <a:spLocks noGrp="1"/>
          </p:cNvSpPr>
          <p:nvPr>
            <p:ph type="body" sz="quarter" idx="15" hasCustomPrompt="1"/>
          </p:nvPr>
        </p:nvSpPr>
        <p:spPr>
          <a:xfrm>
            <a:off x="0" y="5727700"/>
            <a:ext cx="3365500" cy="330200"/>
          </a:xfrm>
          <a:prstGeom prst="rect">
            <a:avLst/>
          </a:prstGeom>
        </p:spPr>
        <p:txBody>
          <a:bodyPr lIns="91429" tIns="45715" rIns="91429" bIns="45715"/>
          <a:lstStyle>
            <a:lvl1pPr marL="0" marR="0" indent="0" algn="l" defTabSz="863501" rtl="0" eaLnBrk="1" fontAlgn="base" latinLnBrk="0" hangingPunct="1">
              <a:lnSpc>
                <a:spcPct val="100000"/>
              </a:lnSpc>
              <a:spcBef>
                <a:spcPct val="20000"/>
              </a:spcBef>
              <a:spcAft>
                <a:spcPct val="0"/>
              </a:spcAft>
              <a:buClrTx/>
              <a:buSzTx/>
              <a:buFontTx/>
              <a:buNone/>
              <a:tabLst/>
              <a:defRPr sz="3200"/>
            </a:lvl1pPr>
          </a:lstStyle>
          <a:p>
            <a:pPr marL="0" marR="0" lvl="0" indent="0" algn="l" defTabSz="863501"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smtClean="0">
                <a:ln>
                  <a:noFill/>
                </a:ln>
                <a:solidFill>
                  <a:srgbClr val="A5A5A5"/>
                </a:solidFill>
                <a:effectLst/>
                <a:uLnTx/>
                <a:uFillTx/>
                <a:latin typeface="+mn-lt"/>
              </a:rPr>
              <a:t>Nom et fonction des participants du côté de D&amp;C</a:t>
            </a:r>
          </a:p>
        </p:txBody>
      </p:sp>
    </p:spTree>
    <p:extLst>
      <p:ext uri="{BB962C8B-B14F-4D97-AF65-F5344CB8AC3E}">
        <p14:creationId xmlns:p14="http://schemas.microsoft.com/office/powerpoint/2010/main" xmlns="" val="275430343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ommai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158716" y="1900240"/>
            <a:ext cx="4680520" cy="903922"/>
          </a:xfrm>
        </p:spPr>
        <p:txBody>
          <a:bodyPr/>
          <a:lstStyle>
            <a:lvl1pPr algn="ctr">
              <a:defRPr sz="3600">
                <a:solidFill>
                  <a:srgbClr val="0053A1"/>
                </a:solidFill>
              </a:defRPr>
            </a:lvl1pPr>
          </a:lstStyle>
          <a:p>
            <a:r>
              <a:rPr lang="fr-FR" dirty="0" smtClean="0"/>
              <a:t>……</a:t>
            </a:r>
            <a:endParaRPr lang="fr-FR" dirty="0"/>
          </a:p>
        </p:txBody>
      </p:sp>
      <p:sp>
        <p:nvSpPr>
          <p:cNvPr id="3" name="Sous-titre 2"/>
          <p:cNvSpPr>
            <a:spLocks noGrp="1"/>
          </p:cNvSpPr>
          <p:nvPr>
            <p:ph type="subTitle" idx="1"/>
          </p:nvPr>
        </p:nvSpPr>
        <p:spPr>
          <a:xfrm>
            <a:off x="1656160" y="3193952"/>
            <a:ext cx="5867152" cy="1563687"/>
          </a:xfrm>
          <a:prstGeom prst="rect">
            <a:avLst/>
          </a:prstGeom>
        </p:spPr>
        <p:txBody>
          <a:bodyPr lIns="91429" tIns="45715" rIns="91429" bIns="45715"/>
          <a:lstStyle>
            <a:lvl1pPr marL="457148" indent="-457148" algn="l">
              <a:buFont typeface="+mj-lt"/>
              <a:buAutoNum type="arabicPeriod"/>
              <a:defRPr sz="2400" baseline="0">
                <a:solidFill>
                  <a:srgbClr val="009FE3"/>
                </a:solidFill>
              </a:defRPr>
            </a:lvl1pPr>
            <a:lvl2pPr marL="457148" indent="0" algn="ctr">
              <a:buNone/>
              <a:defRPr/>
            </a:lvl2pPr>
            <a:lvl3pPr marL="914295" indent="0" algn="ctr">
              <a:buNone/>
              <a:defRPr/>
            </a:lvl3pPr>
            <a:lvl4pPr marL="1371443" indent="0" algn="ctr">
              <a:buNone/>
              <a:defRPr/>
            </a:lvl4pPr>
            <a:lvl5pPr marL="1828591" indent="0" algn="ctr">
              <a:buNone/>
              <a:defRPr/>
            </a:lvl5pPr>
            <a:lvl6pPr marL="2285738" indent="0" algn="ctr">
              <a:buNone/>
              <a:defRPr/>
            </a:lvl6pPr>
            <a:lvl7pPr marL="2742886" indent="0" algn="ctr">
              <a:buNone/>
              <a:defRPr/>
            </a:lvl7pPr>
            <a:lvl8pPr marL="3200034" indent="0" algn="ctr">
              <a:buNone/>
              <a:defRPr/>
            </a:lvl8pPr>
            <a:lvl9pPr marL="3657181" indent="0" algn="ctr">
              <a:buNone/>
              <a:defRPr/>
            </a:lvl9pPr>
          </a:lstStyle>
          <a:p>
            <a:r>
              <a:rPr lang="fr-FR" smtClean="0"/>
              <a:t>Cliquez pour modifier le style des sous-titres du masque</a:t>
            </a:r>
            <a:endParaRPr lang="fr-FR" dirty="0"/>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252206236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tercalai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158716" y="2849009"/>
            <a:ext cx="4680520" cy="1311275"/>
          </a:xfrm>
        </p:spPr>
        <p:txBody>
          <a:bodyPr/>
          <a:lstStyle>
            <a:lvl1pPr algn="ctr">
              <a:defRPr sz="3600">
                <a:solidFill>
                  <a:srgbClr val="0053A1"/>
                </a:solidFill>
              </a:defRPr>
            </a:lvl1pPr>
          </a:lstStyle>
          <a:p>
            <a:r>
              <a:rPr lang="fr-FR" dirty="0" err="1" smtClean="0"/>
              <a:t>Slide</a:t>
            </a:r>
            <a:r>
              <a:rPr lang="fr-FR" dirty="0" smtClean="0"/>
              <a:t> </a:t>
            </a:r>
            <a:br>
              <a:rPr lang="fr-FR" dirty="0" smtClean="0"/>
            </a:br>
            <a:r>
              <a:rPr lang="fr-FR" dirty="0" smtClean="0"/>
              <a:t>intercalaire</a:t>
            </a:r>
            <a:endParaRPr lang="fr-FR" dirty="0"/>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625103448"/>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841588" y="1322494"/>
            <a:ext cx="7235613" cy="3795802"/>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277539139"/>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258992"/>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6" name="Espace réservé du contenu 2"/>
          <p:cNvSpPr>
            <a:spLocks noGrp="1"/>
          </p:cNvSpPr>
          <p:nvPr>
            <p:ph idx="12"/>
          </p:nvPr>
        </p:nvSpPr>
        <p:spPr>
          <a:xfrm>
            <a:off x="4648201" y="1271693"/>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Tree>
    <p:extLst>
      <p:ext uri="{BB962C8B-B14F-4D97-AF65-F5344CB8AC3E}">
        <p14:creationId xmlns:p14="http://schemas.microsoft.com/office/powerpoint/2010/main" xmlns="" val="605762499"/>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258992"/>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5" name="Espace réservé du graphique 4"/>
          <p:cNvSpPr>
            <a:spLocks noGrp="1"/>
          </p:cNvSpPr>
          <p:nvPr>
            <p:ph type="chart" sz="quarter" idx="13"/>
          </p:nvPr>
        </p:nvSpPr>
        <p:spPr>
          <a:xfrm>
            <a:off x="4622800" y="1257300"/>
            <a:ext cx="4064000" cy="4533900"/>
          </a:xfrm>
          <a:prstGeom prst="rect">
            <a:avLst/>
          </a:prstGeom>
        </p:spPr>
        <p:txBody>
          <a:bodyPr lIns="91429" tIns="45715" rIns="91429" bIns="45715"/>
          <a:lstStyle/>
          <a:p>
            <a:r>
              <a:rPr lang="fr-FR" dirty="0" smtClean="0"/>
              <a:t>Cliquez sur l'icône pour ajouter un graphique</a:t>
            </a:r>
            <a:endParaRPr lang="fr-FR" dirty="0"/>
          </a:p>
        </p:txBody>
      </p:sp>
    </p:spTree>
    <p:extLst>
      <p:ext uri="{BB962C8B-B14F-4D97-AF65-F5344CB8AC3E}">
        <p14:creationId xmlns:p14="http://schemas.microsoft.com/office/powerpoint/2010/main" xmlns="" val="305927934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803401"/>
            <a:ext cx="4000500" cy="3911599"/>
          </a:xfrm>
          <a:prstGeom prst="rect">
            <a:avLst/>
          </a:prstGeom>
          <a:ln w="19050">
            <a:gradFill flip="none" rotWithShape="1">
              <a:gsLst>
                <a:gs pos="14000">
                  <a:schemeClr val="accent1"/>
                </a:gs>
                <a:gs pos="62000">
                  <a:schemeClr val="accent2"/>
                </a:gs>
                <a:gs pos="100000">
                  <a:schemeClr val="bg2"/>
                </a:gs>
              </a:gsLst>
              <a:lin ang="2700000" scaled="1"/>
              <a:tileRect/>
            </a:gradFill>
          </a:ln>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6" name="Espace réservé du contenu 2"/>
          <p:cNvSpPr>
            <a:spLocks noGrp="1"/>
          </p:cNvSpPr>
          <p:nvPr>
            <p:ph idx="12"/>
          </p:nvPr>
        </p:nvSpPr>
        <p:spPr>
          <a:xfrm>
            <a:off x="4648201" y="1816101"/>
            <a:ext cx="4000500" cy="3911599"/>
          </a:xfrm>
          <a:prstGeom prst="rect">
            <a:avLst/>
          </a:prstGeom>
          <a:ln w="19050">
            <a:gradFill flip="none" rotWithShape="1">
              <a:gsLst>
                <a:gs pos="14000">
                  <a:schemeClr val="accent1"/>
                </a:gs>
                <a:gs pos="62000">
                  <a:schemeClr val="accent2"/>
                </a:gs>
                <a:gs pos="100000">
                  <a:schemeClr val="bg2"/>
                </a:gs>
              </a:gsLst>
              <a:lin ang="2700000" scaled="1"/>
              <a:tileRect/>
            </a:gradFill>
          </a:ln>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9" name="Espace réservé du contenu 2"/>
          <p:cNvSpPr>
            <a:spLocks noGrp="1"/>
          </p:cNvSpPr>
          <p:nvPr>
            <p:ph idx="13" hasCustomPrompt="1"/>
          </p:nvPr>
        </p:nvSpPr>
        <p:spPr>
          <a:xfrm>
            <a:off x="368301" y="1282701"/>
            <a:ext cx="4000500" cy="45720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29" tIns="45715" rIns="91429" bIns="45715" anchor="t"/>
          <a:lstStyle>
            <a:lvl1pPr marL="0" indent="0" algn="ctr">
              <a:buSzPct val="100000"/>
              <a:buFont typeface="Wingdings 2" pitchFamily="18" charset="2"/>
              <a:buNone/>
              <a:defRPr sz="2400" b="1">
                <a:solidFill>
                  <a:schemeClr val="tx2"/>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dirty="0" smtClean="0"/>
              <a:t>Cliquez pour</a:t>
            </a:r>
          </a:p>
        </p:txBody>
      </p:sp>
      <p:sp>
        <p:nvSpPr>
          <p:cNvPr id="10" name="Espace réservé du contenu 2"/>
          <p:cNvSpPr>
            <a:spLocks noGrp="1"/>
          </p:cNvSpPr>
          <p:nvPr>
            <p:ph idx="14" hasCustomPrompt="1"/>
          </p:nvPr>
        </p:nvSpPr>
        <p:spPr>
          <a:xfrm>
            <a:off x="4635502" y="1282701"/>
            <a:ext cx="4000500" cy="45720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29" tIns="45715" rIns="91429" bIns="45715" anchor="t"/>
          <a:lstStyle>
            <a:lvl1pPr marL="0" indent="0" algn="ctr">
              <a:buSzPct val="100000"/>
              <a:buFont typeface="Wingdings 2" pitchFamily="18" charset="2"/>
              <a:buNone/>
              <a:defRPr sz="2400" b="1">
                <a:solidFill>
                  <a:schemeClr val="tx2"/>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dirty="0" smtClean="0"/>
              <a:t>Cliquez pour</a:t>
            </a:r>
          </a:p>
        </p:txBody>
      </p:sp>
    </p:spTree>
    <p:extLst>
      <p:ext uri="{BB962C8B-B14F-4D97-AF65-F5344CB8AC3E}">
        <p14:creationId xmlns:p14="http://schemas.microsoft.com/office/powerpoint/2010/main" xmlns="" val="3972729674"/>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merciem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Espace réservé du texte 4"/>
          <p:cNvSpPr>
            <a:spLocks noGrp="1"/>
          </p:cNvSpPr>
          <p:nvPr>
            <p:ph type="body" sz="quarter" idx="10" hasCustomPrompt="1"/>
          </p:nvPr>
        </p:nvSpPr>
        <p:spPr>
          <a:xfrm>
            <a:off x="5219453" y="2569504"/>
            <a:ext cx="3455987" cy="905217"/>
          </a:xfrm>
          <a:prstGeom prst="rect">
            <a:avLst/>
          </a:prstGeom>
        </p:spPr>
        <p:txBody>
          <a:bodyPr lIns="91429" tIns="45715" rIns="91429" bIns="45715" anchor="ctr"/>
          <a:lstStyle>
            <a:lvl1pPr marL="0" indent="0">
              <a:buNone/>
              <a:defRPr lang="fr-FR" sz="2800" dirty="0">
                <a:solidFill>
                  <a:srgbClr val="0053A1"/>
                </a:solidFill>
                <a:latin typeface="+mj-lt"/>
                <a:ea typeface="+mj-ea"/>
                <a:cs typeface="+mj-cs"/>
              </a:defRPr>
            </a:lvl1pPr>
          </a:lstStyle>
          <a:p>
            <a:pPr lvl="0"/>
            <a:r>
              <a:rPr lang="fr-FR" dirty="0" smtClean="0"/>
              <a:t>…….</a:t>
            </a:r>
            <a:endParaRPr lang="fr-FR" dirty="0"/>
          </a:p>
        </p:txBody>
      </p:sp>
    </p:spTree>
    <p:extLst>
      <p:ext uri="{BB962C8B-B14F-4D97-AF65-F5344CB8AC3E}">
        <p14:creationId xmlns:p14="http://schemas.microsoft.com/office/powerpoint/2010/main" xmlns="" val="3968193720"/>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3545" y="2560052"/>
            <a:ext cx="4866879" cy="931218"/>
          </a:xfrm>
        </p:spPr>
        <p:txBody>
          <a:bodyPr/>
          <a:lstStyle>
            <a:lvl1pPr>
              <a:defRPr sz="3200">
                <a:solidFill>
                  <a:srgbClr val="0053A1"/>
                </a:solidFill>
              </a:defRPr>
            </a:lvl1pPr>
          </a:lstStyle>
          <a:p>
            <a:r>
              <a:rPr lang="fr-FR" smtClean="0"/>
              <a:t>Cliquez pour modifier le style du titre</a:t>
            </a:r>
            <a:endParaRPr lang="fr-FR" dirty="0"/>
          </a:p>
        </p:txBody>
      </p:sp>
      <p:sp>
        <p:nvSpPr>
          <p:cNvPr id="4" name="Espace réservé du contenu 7"/>
          <p:cNvSpPr>
            <a:spLocks noGrp="1"/>
          </p:cNvSpPr>
          <p:nvPr>
            <p:ph sz="quarter" idx="11" hasCustomPrompt="1"/>
          </p:nvPr>
        </p:nvSpPr>
        <p:spPr>
          <a:xfrm>
            <a:off x="44522" y="3479481"/>
            <a:ext cx="4858038" cy="504825"/>
          </a:xfrm>
          <a:prstGeom prst="rect">
            <a:avLst/>
          </a:prstGeom>
        </p:spPr>
        <p:txBody>
          <a:bodyPr lIns="91429" tIns="45715" rIns="91429" bIns="45715"/>
          <a:lstStyle>
            <a:lvl1pPr marL="0" indent="0" algn="r">
              <a:buNone/>
              <a:defRPr sz="28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3"/>
            <a:ext cx="623109" cy="324000"/>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8" name="Espace réservé de la date 3"/>
          <p:cNvSpPr>
            <a:spLocks noGrp="1"/>
          </p:cNvSpPr>
          <p:nvPr>
            <p:ph type="dt" sz="half" idx="12"/>
          </p:nvPr>
        </p:nvSpPr>
        <p:spPr>
          <a:xfrm>
            <a:off x="3432175" y="5732523"/>
            <a:ext cx="2133600" cy="324000"/>
          </a:xfrm>
          <a:prstGeom prst="rect">
            <a:avLst/>
          </a:prstGeom>
        </p:spPr>
        <p:txBody>
          <a:bodyPr lIns="91429" tIns="45715" rIns="91429" bIns="45715" anchor="ctr" anchorCtr="0"/>
          <a:lstStyle>
            <a:lvl1pPr algn="ctr" rtl="0" eaLnBrk="0" fontAlgn="base" hangingPunct="0">
              <a:spcBef>
                <a:spcPct val="0"/>
              </a:spcBef>
              <a:spcAft>
                <a:spcPct val="0"/>
              </a:spcAft>
              <a:defRPr lang="fr-FR" sz="1000" b="1" kern="1200" smtClean="0">
                <a:solidFill>
                  <a:schemeClr val="accent3"/>
                </a:solidFill>
                <a:latin typeface="Arial" charset="0"/>
                <a:ea typeface="ＭＳ Ｐゴシック" pitchFamily="-32" charset="-128"/>
                <a:cs typeface="+mn-cs"/>
              </a:defRPr>
            </a:lvl1pPr>
          </a:lstStyle>
          <a:p>
            <a:fld id="{C99EA0C8-58CF-4D27-A2D2-0522B5E5CF12}" type="datetime4">
              <a:rPr lang="fr-FR">
                <a:solidFill>
                  <a:srgbClr val="A5A5A5"/>
                </a:solidFill>
              </a:rPr>
              <a:pPr/>
              <a:t>14 avril 2015</a:t>
            </a:fld>
            <a:endParaRPr dirty="0">
              <a:solidFill>
                <a:srgbClr val="A5A5A5"/>
              </a:solidFill>
            </a:endParaRPr>
          </a:p>
        </p:txBody>
      </p:sp>
      <p:sp>
        <p:nvSpPr>
          <p:cNvPr id="5" name="Espace réservé pour une image  4"/>
          <p:cNvSpPr>
            <a:spLocks noGrp="1"/>
          </p:cNvSpPr>
          <p:nvPr>
            <p:ph type="pic" sz="quarter" idx="13" hasCustomPrompt="1"/>
          </p:nvPr>
        </p:nvSpPr>
        <p:spPr>
          <a:xfrm>
            <a:off x="114301" y="165100"/>
            <a:ext cx="3657600" cy="723900"/>
          </a:xfrm>
          <a:prstGeom prst="rect">
            <a:avLst/>
          </a:prstGeom>
        </p:spPr>
        <p:txBody>
          <a:bodyPr lIns="91429" tIns="45715" rIns="91429" bIns="45715"/>
          <a:lstStyle>
            <a:lvl1pPr>
              <a:defRPr baseline="0"/>
            </a:lvl1pPr>
          </a:lstStyle>
          <a:p>
            <a:r>
              <a:rPr lang="fr-FR" dirty="0" smtClean="0"/>
              <a:t>Logo du client</a:t>
            </a:r>
            <a:endParaRPr lang="fr-FR" dirty="0"/>
          </a:p>
        </p:txBody>
      </p:sp>
      <p:sp>
        <p:nvSpPr>
          <p:cNvPr id="11" name="Espace réservé du texte 10"/>
          <p:cNvSpPr>
            <a:spLocks noGrp="1"/>
          </p:cNvSpPr>
          <p:nvPr>
            <p:ph type="body" sz="quarter" idx="15" hasCustomPrompt="1"/>
          </p:nvPr>
        </p:nvSpPr>
        <p:spPr>
          <a:xfrm>
            <a:off x="0" y="5727700"/>
            <a:ext cx="3365500" cy="330200"/>
          </a:xfrm>
          <a:prstGeom prst="rect">
            <a:avLst/>
          </a:prstGeom>
        </p:spPr>
        <p:txBody>
          <a:bodyPr lIns="91429" tIns="45715" rIns="91429" bIns="45715"/>
          <a:lstStyle>
            <a:lvl1pPr marL="0" marR="0" indent="0" algn="l" defTabSz="863501" rtl="0" eaLnBrk="1" fontAlgn="base" latinLnBrk="0" hangingPunct="1">
              <a:lnSpc>
                <a:spcPct val="100000"/>
              </a:lnSpc>
              <a:spcBef>
                <a:spcPct val="20000"/>
              </a:spcBef>
              <a:spcAft>
                <a:spcPct val="0"/>
              </a:spcAft>
              <a:buClrTx/>
              <a:buSzTx/>
              <a:buFontTx/>
              <a:buNone/>
              <a:tabLst/>
              <a:defRPr sz="3200"/>
            </a:lvl1pPr>
          </a:lstStyle>
          <a:p>
            <a:pPr marL="0" marR="0" lvl="0" indent="0" algn="l" defTabSz="863501"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smtClean="0">
                <a:ln>
                  <a:noFill/>
                </a:ln>
                <a:solidFill>
                  <a:srgbClr val="A5A5A5"/>
                </a:solidFill>
                <a:effectLst/>
                <a:uLnTx/>
                <a:uFillTx/>
                <a:latin typeface="+mn-lt"/>
              </a:rPr>
              <a:t>Nom et fonction des participants du côté de D&amp;C</a:t>
            </a:r>
          </a:p>
        </p:txBody>
      </p:sp>
    </p:spTree>
    <p:extLst>
      <p:ext uri="{BB962C8B-B14F-4D97-AF65-F5344CB8AC3E}">
        <p14:creationId xmlns:p14="http://schemas.microsoft.com/office/powerpoint/2010/main" xmlns="" val="275430343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ommai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158716" y="1900240"/>
            <a:ext cx="4680520" cy="903922"/>
          </a:xfrm>
        </p:spPr>
        <p:txBody>
          <a:bodyPr/>
          <a:lstStyle>
            <a:lvl1pPr algn="ctr">
              <a:defRPr sz="3600">
                <a:solidFill>
                  <a:srgbClr val="0053A1"/>
                </a:solidFill>
              </a:defRPr>
            </a:lvl1pPr>
          </a:lstStyle>
          <a:p>
            <a:r>
              <a:rPr lang="fr-FR" dirty="0" smtClean="0"/>
              <a:t>……</a:t>
            </a:r>
            <a:endParaRPr lang="fr-FR" dirty="0"/>
          </a:p>
        </p:txBody>
      </p:sp>
      <p:sp>
        <p:nvSpPr>
          <p:cNvPr id="3" name="Sous-titre 2"/>
          <p:cNvSpPr>
            <a:spLocks noGrp="1"/>
          </p:cNvSpPr>
          <p:nvPr>
            <p:ph type="subTitle" idx="1"/>
          </p:nvPr>
        </p:nvSpPr>
        <p:spPr>
          <a:xfrm>
            <a:off x="1656160" y="3193952"/>
            <a:ext cx="5867152" cy="1563687"/>
          </a:xfrm>
          <a:prstGeom prst="rect">
            <a:avLst/>
          </a:prstGeom>
        </p:spPr>
        <p:txBody>
          <a:bodyPr lIns="91429" tIns="45715" rIns="91429" bIns="45715"/>
          <a:lstStyle>
            <a:lvl1pPr marL="457148" indent="-457148" algn="l">
              <a:buFont typeface="+mj-lt"/>
              <a:buAutoNum type="arabicPeriod"/>
              <a:defRPr sz="2400" baseline="0">
                <a:solidFill>
                  <a:srgbClr val="009FE3"/>
                </a:solidFill>
              </a:defRPr>
            </a:lvl1pPr>
            <a:lvl2pPr marL="457148" indent="0" algn="ctr">
              <a:buNone/>
              <a:defRPr/>
            </a:lvl2pPr>
            <a:lvl3pPr marL="914295" indent="0" algn="ctr">
              <a:buNone/>
              <a:defRPr/>
            </a:lvl3pPr>
            <a:lvl4pPr marL="1371443" indent="0" algn="ctr">
              <a:buNone/>
              <a:defRPr/>
            </a:lvl4pPr>
            <a:lvl5pPr marL="1828591" indent="0" algn="ctr">
              <a:buNone/>
              <a:defRPr/>
            </a:lvl5pPr>
            <a:lvl6pPr marL="2285738" indent="0" algn="ctr">
              <a:buNone/>
              <a:defRPr/>
            </a:lvl6pPr>
            <a:lvl7pPr marL="2742886" indent="0" algn="ctr">
              <a:buNone/>
              <a:defRPr/>
            </a:lvl7pPr>
            <a:lvl8pPr marL="3200034" indent="0" algn="ctr">
              <a:buNone/>
              <a:defRPr/>
            </a:lvl8pPr>
            <a:lvl9pPr marL="3657181" indent="0" algn="ctr">
              <a:buNone/>
              <a:defRPr/>
            </a:lvl9pPr>
          </a:lstStyle>
          <a:p>
            <a:r>
              <a:rPr lang="fr-FR" smtClean="0"/>
              <a:t>Cliquez pour modifier le style des sous-titres du masque</a:t>
            </a:r>
            <a:endParaRPr lang="fr-FR" dirty="0"/>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252206236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ercalai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158716" y="2849009"/>
            <a:ext cx="4680520" cy="1311275"/>
          </a:xfrm>
        </p:spPr>
        <p:txBody>
          <a:bodyPr/>
          <a:lstStyle>
            <a:lvl1pPr algn="ctr">
              <a:defRPr sz="3600">
                <a:solidFill>
                  <a:srgbClr val="0053A1"/>
                </a:solidFill>
              </a:defRPr>
            </a:lvl1pPr>
          </a:lstStyle>
          <a:p>
            <a:r>
              <a:rPr lang="fr-FR" dirty="0" err="1" smtClean="0"/>
              <a:t>Slide</a:t>
            </a:r>
            <a:r>
              <a:rPr lang="fr-FR" dirty="0" smtClean="0"/>
              <a:t> </a:t>
            </a:r>
            <a:br>
              <a:rPr lang="fr-FR" dirty="0" smtClean="0"/>
            </a:br>
            <a:r>
              <a:rPr lang="fr-FR" dirty="0" smtClean="0"/>
              <a:t>intercalaire</a:t>
            </a:r>
            <a:endParaRPr lang="fr-FR" dirty="0"/>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62510344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841588" y="1322494"/>
            <a:ext cx="7235613" cy="3795802"/>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277539139"/>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258992"/>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6" name="Espace réservé du contenu 2"/>
          <p:cNvSpPr>
            <a:spLocks noGrp="1"/>
          </p:cNvSpPr>
          <p:nvPr>
            <p:ph idx="12"/>
          </p:nvPr>
        </p:nvSpPr>
        <p:spPr>
          <a:xfrm>
            <a:off x="4648201" y="1271693"/>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Tree>
    <p:extLst>
      <p:ext uri="{BB962C8B-B14F-4D97-AF65-F5344CB8AC3E}">
        <p14:creationId xmlns:p14="http://schemas.microsoft.com/office/powerpoint/2010/main" xmlns="" val="60576249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258992"/>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5" name="Espace réservé du graphique 4"/>
          <p:cNvSpPr>
            <a:spLocks noGrp="1"/>
          </p:cNvSpPr>
          <p:nvPr>
            <p:ph type="chart" sz="quarter" idx="13"/>
          </p:nvPr>
        </p:nvSpPr>
        <p:spPr>
          <a:xfrm>
            <a:off x="4622800" y="1257300"/>
            <a:ext cx="4064000" cy="4533900"/>
          </a:xfrm>
          <a:prstGeom prst="rect">
            <a:avLst/>
          </a:prstGeom>
        </p:spPr>
        <p:txBody>
          <a:bodyPr lIns="91429" tIns="45715" rIns="91429" bIns="45715"/>
          <a:lstStyle/>
          <a:p>
            <a:r>
              <a:rPr lang="fr-FR" dirty="0" smtClean="0"/>
              <a:t>Cliquez sur l'icône pour ajouter un graphique</a:t>
            </a:r>
            <a:endParaRPr lang="fr-FR" dirty="0"/>
          </a:p>
        </p:txBody>
      </p:sp>
    </p:spTree>
    <p:extLst>
      <p:ext uri="{BB962C8B-B14F-4D97-AF65-F5344CB8AC3E}">
        <p14:creationId xmlns:p14="http://schemas.microsoft.com/office/powerpoint/2010/main" xmlns="" val="3059279349"/>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803401"/>
            <a:ext cx="4000500" cy="3911599"/>
          </a:xfrm>
          <a:prstGeom prst="rect">
            <a:avLst/>
          </a:prstGeom>
          <a:ln w="19050">
            <a:gradFill flip="none" rotWithShape="1">
              <a:gsLst>
                <a:gs pos="14000">
                  <a:schemeClr val="accent1"/>
                </a:gs>
                <a:gs pos="62000">
                  <a:schemeClr val="accent2"/>
                </a:gs>
                <a:gs pos="100000">
                  <a:schemeClr val="bg2"/>
                </a:gs>
              </a:gsLst>
              <a:lin ang="2700000" scaled="1"/>
              <a:tileRect/>
            </a:gradFill>
          </a:ln>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6" name="Espace réservé du contenu 2"/>
          <p:cNvSpPr>
            <a:spLocks noGrp="1"/>
          </p:cNvSpPr>
          <p:nvPr>
            <p:ph idx="12"/>
          </p:nvPr>
        </p:nvSpPr>
        <p:spPr>
          <a:xfrm>
            <a:off x="4648201" y="1816101"/>
            <a:ext cx="4000500" cy="3911599"/>
          </a:xfrm>
          <a:prstGeom prst="rect">
            <a:avLst/>
          </a:prstGeom>
          <a:ln w="19050">
            <a:gradFill flip="none" rotWithShape="1">
              <a:gsLst>
                <a:gs pos="14000">
                  <a:schemeClr val="accent1"/>
                </a:gs>
                <a:gs pos="62000">
                  <a:schemeClr val="accent2"/>
                </a:gs>
                <a:gs pos="100000">
                  <a:schemeClr val="bg2"/>
                </a:gs>
              </a:gsLst>
              <a:lin ang="2700000" scaled="1"/>
              <a:tileRect/>
            </a:gradFill>
          </a:ln>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9" name="Espace réservé du contenu 2"/>
          <p:cNvSpPr>
            <a:spLocks noGrp="1"/>
          </p:cNvSpPr>
          <p:nvPr>
            <p:ph idx="13" hasCustomPrompt="1"/>
          </p:nvPr>
        </p:nvSpPr>
        <p:spPr>
          <a:xfrm>
            <a:off x="368301" y="1282701"/>
            <a:ext cx="4000500" cy="45720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29" tIns="45715" rIns="91429" bIns="45715" anchor="t"/>
          <a:lstStyle>
            <a:lvl1pPr marL="0" indent="0" algn="ctr">
              <a:buSzPct val="100000"/>
              <a:buFont typeface="Wingdings 2" pitchFamily="18" charset="2"/>
              <a:buNone/>
              <a:defRPr sz="2400" b="1">
                <a:solidFill>
                  <a:schemeClr val="tx2"/>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dirty="0" smtClean="0"/>
              <a:t>Cliquez pour</a:t>
            </a:r>
          </a:p>
        </p:txBody>
      </p:sp>
      <p:sp>
        <p:nvSpPr>
          <p:cNvPr id="10" name="Espace réservé du contenu 2"/>
          <p:cNvSpPr>
            <a:spLocks noGrp="1"/>
          </p:cNvSpPr>
          <p:nvPr>
            <p:ph idx="14" hasCustomPrompt="1"/>
          </p:nvPr>
        </p:nvSpPr>
        <p:spPr>
          <a:xfrm>
            <a:off x="4635502" y="1282701"/>
            <a:ext cx="4000500" cy="45720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29" tIns="45715" rIns="91429" bIns="45715" anchor="t"/>
          <a:lstStyle>
            <a:lvl1pPr marL="0" indent="0" algn="ctr">
              <a:buSzPct val="100000"/>
              <a:buFont typeface="Wingdings 2" pitchFamily="18" charset="2"/>
              <a:buNone/>
              <a:defRPr sz="2400" b="1">
                <a:solidFill>
                  <a:schemeClr val="tx2"/>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dirty="0" smtClean="0"/>
              <a:t>Cliquez pour</a:t>
            </a:r>
          </a:p>
        </p:txBody>
      </p:sp>
    </p:spTree>
    <p:extLst>
      <p:ext uri="{BB962C8B-B14F-4D97-AF65-F5344CB8AC3E}">
        <p14:creationId xmlns:p14="http://schemas.microsoft.com/office/powerpoint/2010/main" xmlns="" val="3972729674"/>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emerciem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Espace réservé du texte 4"/>
          <p:cNvSpPr>
            <a:spLocks noGrp="1"/>
          </p:cNvSpPr>
          <p:nvPr>
            <p:ph type="body" sz="quarter" idx="10" hasCustomPrompt="1"/>
          </p:nvPr>
        </p:nvSpPr>
        <p:spPr>
          <a:xfrm>
            <a:off x="5219453" y="2569504"/>
            <a:ext cx="3455987" cy="905217"/>
          </a:xfrm>
          <a:prstGeom prst="rect">
            <a:avLst/>
          </a:prstGeom>
        </p:spPr>
        <p:txBody>
          <a:bodyPr lIns="91429" tIns="45715" rIns="91429" bIns="45715" anchor="ctr"/>
          <a:lstStyle>
            <a:lvl1pPr marL="0" indent="0">
              <a:buNone/>
              <a:defRPr lang="fr-FR" sz="2800" dirty="0">
                <a:solidFill>
                  <a:srgbClr val="0053A1"/>
                </a:solidFill>
                <a:latin typeface="+mj-lt"/>
                <a:ea typeface="+mj-ea"/>
                <a:cs typeface="+mj-cs"/>
              </a:defRPr>
            </a:lvl1pPr>
          </a:lstStyle>
          <a:p>
            <a:pPr lvl="0"/>
            <a:r>
              <a:rPr lang="fr-FR" dirty="0" smtClean="0"/>
              <a:t>…….</a:t>
            </a:r>
            <a:endParaRPr lang="fr-FR" dirty="0"/>
          </a:p>
        </p:txBody>
      </p:sp>
    </p:spTree>
    <p:extLst>
      <p:ext uri="{BB962C8B-B14F-4D97-AF65-F5344CB8AC3E}">
        <p14:creationId xmlns:p14="http://schemas.microsoft.com/office/powerpoint/2010/main" xmlns="" val="3968193720"/>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lid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3545" y="2560052"/>
            <a:ext cx="4866879" cy="931218"/>
          </a:xfrm>
        </p:spPr>
        <p:txBody>
          <a:bodyPr/>
          <a:lstStyle>
            <a:lvl1pPr>
              <a:defRPr sz="3200">
                <a:solidFill>
                  <a:srgbClr val="0053A1"/>
                </a:solidFill>
              </a:defRPr>
            </a:lvl1pPr>
          </a:lstStyle>
          <a:p>
            <a:r>
              <a:rPr lang="fr-FR" smtClean="0"/>
              <a:t>Cliquez pour modifier le style du titre</a:t>
            </a:r>
            <a:endParaRPr lang="fr-FR" dirty="0"/>
          </a:p>
        </p:txBody>
      </p:sp>
      <p:sp>
        <p:nvSpPr>
          <p:cNvPr id="4" name="Espace réservé du contenu 7"/>
          <p:cNvSpPr>
            <a:spLocks noGrp="1"/>
          </p:cNvSpPr>
          <p:nvPr>
            <p:ph sz="quarter" idx="11" hasCustomPrompt="1"/>
          </p:nvPr>
        </p:nvSpPr>
        <p:spPr>
          <a:xfrm>
            <a:off x="44522" y="3479481"/>
            <a:ext cx="4858038" cy="504825"/>
          </a:xfrm>
          <a:prstGeom prst="rect">
            <a:avLst/>
          </a:prstGeom>
        </p:spPr>
        <p:txBody>
          <a:bodyPr lIns="91429" tIns="45715" rIns="91429" bIns="45715"/>
          <a:lstStyle>
            <a:lvl1pPr marL="0" indent="0" algn="r">
              <a:buNone/>
              <a:defRPr sz="28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3"/>
            <a:ext cx="623109" cy="324000"/>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8" name="Espace réservé de la date 3"/>
          <p:cNvSpPr>
            <a:spLocks noGrp="1"/>
          </p:cNvSpPr>
          <p:nvPr>
            <p:ph type="dt" sz="half" idx="12"/>
          </p:nvPr>
        </p:nvSpPr>
        <p:spPr>
          <a:xfrm>
            <a:off x="3432175" y="5732523"/>
            <a:ext cx="2133600" cy="324000"/>
          </a:xfrm>
          <a:prstGeom prst="rect">
            <a:avLst/>
          </a:prstGeom>
        </p:spPr>
        <p:txBody>
          <a:bodyPr lIns="91429" tIns="45715" rIns="91429" bIns="45715" anchor="ctr" anchorCtr="0"/>
          <a:lstStyle>
            <a:lvl1pPr algn="ctr" rtl="0" eaLnBrk="0" fontAlgn="base" hangingPunct="0">
              <a:spcBef>
                <a:spcPct val="0"/>
              </a:spcBef>
              <a:spcAft>
                <a:spcPct val="0"/>
              </a:spcAft>
              <a:defRPr lang="fr-FR" sz="1000" b="1" kern="1200" smtClean="0">
                <a:solidFill>
                  <a:schemeClr val="accent3"/>
                </a:solidFill>
                <a:latin typeface="Arial" charset="0"/>
                <a:ea typeface="ＭＳ Ｐゴシック" pitchFamily="-32" charset="-128"/>
                <a:cs typeface="+mn-cs"/>
              </a:defRPr>
            </a:lvl1pPr>
          </a:lstStyle>
          <a:p>
            <a:fld id="{C99EA0C8-58CF-4D27-A2D2-0522B5E5CF12}" type="datetime4">
              <a:rPr lang="fr-FR">
                <a:solidFill>
                  <a:srgbClr val="A5A5A5"/>
                </a:solidFill>
              </a:rPr>
              <a:pPr/>
              <a:t>14 avril 2015</a:t>
            </a:fld>
            <a:endParaRPr dirty="0">
              <a:solidFill>
                <a:srgbClr val="A5A5A5"/>
              </a:solidFill>
            </a:endParaRPr>
          </a:p>
        </p:txBody>
      </p:sp>
      <p:sp>
        <p:nvSpPr>
          <p:cNvPr id="5" name="Espace réservé pour une image  4"/>
          <p:cNvSpPr>
            <a:spLocks noGrp="1"/>
          </p:cNvSpPr>
          <p:nvPr>
            <p:ph type="pic" sz="quarter" idx="13" hasCustomPrompt="1"/>
          </p:nvPr>
        </p:nvSpPr>
        <p:spPr>
          <a:xfrm>
            <a:off x="114301" y="165100"/>
            <a:ext cx="3657600" cy="723900"/>
          </a:xfrm>
          <a:prstGeom prst="rect">
            <a:avLst/>
          </a:prstGeom>
        </p:spPr>
        <p:txBody>
          <a:bodyPr lIns="91429" tIns="45715" rIns="91429" bIns="45715"/>
          <a:lstStyle>
            <a:lvl1pPr>
              <a:defRPr baseline="0"/>
            </a:lvl1pPr>
          </a:lstStyle>
          <a:p>
            <a:r>
              <a:rPr lang="fr-FR" dirty="0" smtClean="0"/>
              <a:t>Logo du client</a:t>
            </a:r>
            <a:endParaRPr lang="fr-FR" dirty="0"/>
          </a:p>
        </p:txBody>
      </p:sp>
      <p:sp>
        <p:nvSpPr>
          <p:cNvPr id="11" name="Espace réservé du texte 10"/>
          <p:cNvSpPr>
            <a:spLocks noGrp="1"/>
          </p:cNvSpPr>
          <p:nvPr>
            <p:ph type="body" sz="quarter" idx="15" hasCustomPrompt="1"/>
          </p:nvPr>
        </p:nvSpPr>
        <p:spPr>
          <a:xfrm>
            <a:off x="0" y="5727700"/>
            <a:ext cx="3365500" cy="330200"/>
          </a:xfrm>
          <a:prstGeom prst="rect">
            <a:avLst/>
          </a:prstGeom>
        </p:spPr>
        <p:txBody>
          <a:bodyPr lIns="91429" tIns="45715" rIns="91429" bIns="45715"/>
          <a:lstStyle>
            <a:lvl1pPr marL="0" marR="0" indent="0" algn="l" defTabSz="863501" rtl="0" eaLnBrk="1" fontAlgn="base" latinLnBrk="0" hangingPunct="1">
              <a:lnSpc>
                <a:spcPct val="100000"/>
              </a:lnSpc>
              <a:spcBef>
                <a:spcPct val="20000"/>
              </a:spcBef>
              <a:spcAft>
                <a:spcPct val="0"/>
              </a:spcAft>
              <a:buClrTx/>
              <a:buSzTx/>
              <a:buFontTx/>
              <a:buNone/>
              <a:tabLst/>
              <a:defRPr sz="3200"/>
            </a:lvl1pPr>
          </a:lstStyle>
          <a:p>
            <a:pPr marL="0" marR="0" lvl="0" indent="0" algn="l" defTabSz="863501"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smtClean="0">
                <a:ln>
                  <a:noFill/>
                </a:ln>
                <a:solidFill>
                  <a:srgbClr val="A5A5A5"/>
                </a:solidFill>
                <a:effectLst/>
                <a:uLnTx/>
                <a:uFillTx/>
                <a:latin typeface="+mn-lt"/>
              </a:rPr>
              <a:t>Nom et fonction des participants du côté de D&amp;C</a:t>
            </a:r>
          </a:p>
        </p:txBody>
      </p:sp>
    </p:spTree>
    <p:extLst>
      <p:ext uri="{BB962C8B-B14F-4D97-AF65-F5344CB8AC3E}">
        <p14:creationId xmlns:p14="http://schemas.microsoft.com/office/powerpoint/2010/main" xmlns="" val="2754303438"/>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ommai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158716" y="1900240"/>
            <a:ext cx="4680520" cy="903922"/>
          </a:xfrm>
        </p:spPr>
        <p:txBody>
          <a:bodyPr/>
          <a:lstStyle>
            <a:lvl1pPr algn="ctr">
              <a:defRPr sz="3600">
                <a:solidFill>
                  <a:srgbClr val="0053A1"/>
                </a:solidFill>
              </a:defRPr>
            </a:lvl1pPr>
          </a:lstStyle>
          <a:p>
            <a:r>
              <a:rPr lang="fr-FR" dirty="0" smtClean="0"/>
              <a:t>……</a:t>
            </a:r>
            <a:endParaRPr lang="fr-FR" dirty="0"/>
          </a:p>
        </p:txBody>
      </p:sp>
      <p:sp>
        <p:nvSpPr>
          <p:cNvPr id="3" name="Sous-titre 2"/>
          <p:cNvSpPr>
            <a:spLocks noGrp="1"/>
          </p:cNvSpPr>
          <p:nvPr>
            <p:ph type="subTitle" idx="1"/>
          </p:nvPr>
        </p:nvSpPr>
        <p:spPr>
          <a:xfrm>
            <a:off x="1656160" y="3193952"/>
            <a:ext cx="5867152" cy="1563687"/>
          </a:xfrm>
          <a:prstGeom prst="rect">
            <a:avLst/>
          </a:prstGeom>
        </p:spPr>
        <p:txBody>
          <a:bodyPr lIns="91429" tIns="45715" rIns="91429" bIns="45715"/>
          <a:lstStyle>
            <a:lvl1pPr marL="457148" indent="-457148" algn="l">
              <a:buFont typeface="+mj-lt"/>
              <a:buAutoNum type="arabicPeriod"/>
              <a:defRPr sz="2400" baseline="0">
                <a:solidFill>
                  <a:srgbClr val="009FE3"/>
                </a:solidFill>
              </a:defRPr>
            </a:lvl1pPr>
            <a:lvl2pPr marL="457148" indent="0" algn="ctr">
              <a:buNone/>
              <a:defRPr/>
            </a:lvl2pPr>
            <a:lvl3pPr marL="914295" indent="0" algn="ctr">
              <a:buNone/>
              <a:defRPr/>
            </a:lvl3pPr>
            <a:lvl4pPr marL="1371443" indent="0" algn="ctr">
              <a:buNone/>
              <a:defRPr/>
            </a:lvl4pPr>
            <a:lvl5pPr marL="1828591" indent="0" algn="ctr">
              <a:buNone/>
              <a:defRPr/>
            </a:lvl5pPr>
            <a:lvl6pPr marL="2285738" indent="0" algn="ctr">
              <a:buNone/>
              <a:defRPr/>
            </a:lvl6pPr>
            <a:lvl7pPr marL="2742886" indent="0" algn="ctr">
              <a:buNone/>
              <a:defRPr/>
            </a:lvl7pPr>
            <a:lvl8pPr marL="3200034" indent="0" algn="ctr">
              <a:buNone/>
              <a:defRPr/>
            </a:lvl8pPr>
            <a:lvl9pPr marL="3657181" indent="0" algn="ctr">
              <a:buNone/>
              <a:defRPr/>
            </a:lvl9pPr>
          </a:lstStyle>
          <a:p>
            <a:r>
              <a:rPr lang="fr-FR" smtClean="0"/>
              <a:t>Cliquez pour modifier le style des sous-titres du masque</a:t>
            </a:r>
            <a:endParaRPr lang="fr-FR" dirty="0"/>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2522062366"/>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ntercalai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158716" y="2849009"/>
            <a:ext cx="4680520" cy="1311275"/>
          </a:xfrm>
        </p:spPr>
        <p:txBody>
          <a:bodyPr/>
          <a:lstStyle>
            <a:lvl1pPr algn="ctr">
              <a:defRPr sz="3600">
                <a:solidFill>
                  <a:srgbClr val="0053A1"/>
                </a:solidFill>
              </a:defRPr>
            </a:lvl1pPr>
          </a:lstStyle>
          <a:p>
            <a:r>
              <a:rPr lang="fr-FR" dirty="0" err="1" smtClean="0"/>
              <a:t>Slide</a:t>
            </a:r>
            <a:r>
              <a:rPr lang="fr-FR" dirty="0" smtClean="0"/>
              <a:t> </a:t>
            </a:r>
            <a:br>
              <a:rPr lang="fr-FR" dirty="0" smtClean="0"/>
            </a:br>
            <a:r>
              <a:rPr lang="fr-FR" dirty="0" smtClean="0"/>
              <a:t>intercalaire</a:t>
            </a:r>
            <a:endParaRPr lang="fr-FR" dirty="0"/>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625103448"/>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841588" y="1322494"/>
            <a:ext cx="7235613" cy="3795802"/>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277539139"/>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258992"/>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6" name="Espace réservé du contenu 2"/>
          <p:cNvSpPr>
            <a:spLocks noGrp="1"/>
          </p:cNvSpPr>
          <p:nvPr>
            <p:ph idx="12"/>
          </p:nvPr>
        </p:nvSpPr>
        <p:spPr>
          <a:xfrm>
            <a:off x="4648201" y="1271693"/>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Tree>
    <p:extLst>
      <p:ext uri="{BB962C8B-B14F-4D97-AF65-F5344CB8AC3E}">
        <p14:creationId xmlns:p14="http://schemas.microsoft.com/office/powerpoint/2010/main" xmlns="" val="605762499"/>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258992"/>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5" name="Espace réservé du graphique 4"/>
          <p:cNvSpPr>
            <a:spLocks noGrp="1"/>
          </p:cNvSpPr>
          <p:nvPr>
            <p:ph type="chart" sz="quarter" idx="13"/>
          </p:nvPr>
        </p:nvSpPr>
        <p:spPr>
          <a:xfrm>
            <a:off x="4622800" y="1257300"/>
            <a:ext cx="4064000" cy="4533900"/>
          </a:xfrm>
          <a:prstGeom prst="rect">
            <a:avLst/>
          </a:prstGeom>
        </p:spPr>
        <p:txBody>
          <a:bodyPr lIns="91429" tIns="45715" rIns="91429" bIns="45715"/>
          <a:lstStyle/>
          <a:p>
            <a:r>
              <a:rPr lang="fr-FR" dirty="0" smtClean="0"/>
              <a:t>Cliquez sur l'icône pour ajouter un graphique</a:t>
            </a:r>
            <a:endParaRPr lang="fr-FR" dirty="0"/>
          </a:p>
        </p:txBody>
      </p:sp>
    </p:spTree>
    <p:extLst>
      <p:ext uri="{BB962C8B-B14F-4D97-AF65-F5344CB8AC3E}">
        <p14:creationId xmlns:p14="http://schemas.microsoft.com/office/powerpoint/2010/main" xmlns="" val="305927934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803401"/>
            <a:ext cx="4000500" cy="3911599"/>
          </a:xfrm>
          <a:prstGeom prst="rect">
            <a:avLst/>
          </a:prstGeom>
          <a:ln w="19050">
            <a:gradFill flip="none" rotWithShape="1">
              <a:gsLst>
                <a:gs pos="14000">
                  <a:schemeClr val="accent1"/>
                </a:gs>
                <a:gs pos="62000">
                  <a:schemeClr val="accent2"/>
                </a:gs>
                <a:gs pos="100000">
                  <a:schemeClr val="bg2"/>
                </a:gs>
              </a:gsLst>
              <a:lin ang="2700000" scaled="1"/>
              <a:tileRect/>
            </a:gradFill>
          </a:ln>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6" name="Espace réservé du contenu 2"/>
          <p:cNvSpPr>
            <a:spLocks noGrp="1"/>
          </p:cNvSpPr>
          <p:nvPr>
            <p:ph idx="12"/>
          </p:nvPr>
        </p:nvSpPr>
        <p:spPr>
          <a:xfrm>
            <a:off x="4648201" y="1816101"/>
            <a:ext cx="4000500" cy="3911599"/>
          </a:xfrm>
          <a:prstGeom prst="rect">
            <a:avLst/>
          </a:prstGeom>
          <a:ln w="19050">
            <a:gradFill flip="none" rotWithShape="1">
              <a:gsLst>
                <a:gs pos="14000">
                  <a:schemeClr val="accent1"/>
                </a:gs>
                <a:gs pos="62000">
                  <a:schemeClr val="accent2"/>
                </a:gs>
                <a:gs pos="100000">
                  <a:schemeClr val="bg2"/>
                </a:gs>
              </a:gsLst>
              <a:lin ang="2700000" scaled="1"/>
              <a:tileRect/>
            </a:gradFill>
          </a:ln>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9" name="Espace réservé du contenu 2"/>
          <p:cNvSpPr>
            <a:spLocks noGrp="1"/>
          </p:cNvSpPr>
          <p:nvPr>
            <p:ph idx="13" hasCustomPrompt="1"/>
          </p:nvPr>
        </p:nvSpPr>
        <p:spPr>
          <a:xfrm>
            <a:off x="368301" y="1282701"/>
            <a:ext cx="4000500" cy="45720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29" tIns="45715" rIns="91429" bIns="45715" anchor="t"/>
          <a:lstStyle>
            <a:lvl1pPr marL="0" indent="0" algn="ctr">
              <a:buSzPct val="100000"/>
              <a:buFont typeface="Wingdings 2" pitchFamily="18" charset="2"/>
              <a:buNone/>
              <a:defRPr sz="2400" b="1">
                <a:solidFill>
                  <a:schemeClr val="tx2"/>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dirty="0" smtClean="0"/>
              <a:t>Cliquez pour</a:t>
            </a:r>
          </a:p>
        </p:txBody>
      </p:sp>
      <p:sp>
        <p:nvSpPr>
          <p:cNvPr id="10" name="Espace réservé du contenu 2"/>
          <p:cNvSpPr>
            <a:spLocks noGrp="1"/>
          </p:cNvSpPr>
          <p:nvPr>
            <p:ph idx="14" hasCustomPrompt="1"/>
          </p:nvPr>
        </p:nvSpPr>
        <p:spPr>
          <a:xfrm>
            <a:off x="4635502" y="1282701"/>
            <a:ext cx="4000500" cy="45720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29" tIns="45715" rIns="91429" bIns="45715" anchor="t"/>
          <a:lstStyle>
            <a:lvl1pPr marL="0" indent="0" algn="ctr">
              <a:buSzPct val="100000"/>
              <a:buFont typeface="Wingdings 2" pitchFamily="18" charset="2"/>
              <a:buNone/>
              <a:defRPr sz="2400" b="1">
                <a:solidFill>
                  <a:schemeClr val="tx2"/>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dirty="0" smtClean="0"/>
              <a:t>Cliquez pour</a:t>
            </a:r>
          </a:p>
        </p:txBody>
      </p:sp>
    </p:spTree>
    <p:extLst>
      <p:ext uri="{BB962C8B-B14F-4D97-AF65-F5344CB8AC3E}">
        <p14:creationId xmlns:p14="http://schemas.microsoft.com/office/powerpoint/2010/main" xmlns="" val="3972729674"/>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Remerciem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Espace réservé du texte 4"/>
          <p:cNvSpPr>
            <a:spLocks noGrp="1"/>
          </p:cNvSpPr>
          <p:nvPr>
            <p:ph type="body" sz="quarter" idx="10" hasCustomPrompt="1"/>
          </p:nvPr>
        </p:nvSpPr>
        <p:spPr>
          <a:xfrm>
            <a:off x="5219453" y="2569504"/>
            <a:ext cx="3455987" cy="905217"/>
          </a:xfrm>
          <a:prstGeom prst="rect">
            <a:avLst/>
          </a:prstGeom>
        </p:spPr>
        <p:txBody>
          <a:bodyPr lIns="91429" tIns="45715" rIns="91429" bIns="45715" anchor="ctr"/>
          <a:lstStyle>
            <a:lvl1pPr marL="0" indent="0">
              <a:buNone/>
              <a:defRPr lang="fr-FR" sz="2800" dirty="0">
                <a:solidFill>
                  <a:srgbClr val="0053A1"/>
                </a:solidFill>
                <a:latin typeface="+mj-lt"/>
                <a:ea typeface="+mj-ea"/>
                <a:cs typeface="+mj-cs"/>
              </a:defRPr>
            </a:lvl1pPr>
          </a:lstStyle>
          <a:p>
            <a:pPr lvl="0"/>
            <a:r>
              <a:rPr lang="fr-FR" dirty="0" smtClean="0"/>
              <a:t>…….</a:t>
            </a:r>
            <a:endParaRPr lang="fr-FR" dirty="0"/>
          </a:p>
        </p:txBody>
      </p:sp>
    </p:spTree>
    <p:extLst>
      <p:ext uri="{BB962C8B-B14F-4D97-AF65-F5344CB8AC3E}">
        <p14:creationId xmlns:p14="http://schemas.microsoft.com/office/powerpoint/2010/main" xmlns="" val="3968193720"/>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lid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3545" y="2560052"/>
            <a:ext cx="4866879" cy="931218"/>
          </a:xfrm>
        </p:spPr>
        <p:txBody>
          <a:bodyPr/>
          <a:lstStyle>
            <a:lvl1pPr>
              <a:defRPr sz="3200">
                <a:solidFill>
                  <a:srgbClr val="0053A1"/>
                </a:solidFill>
              </a:defRPr>
            </a:lvl1pPr>
          </a:lstStyle>
          <a:p>
            <a:r>
              <a:rPr lang="fr-FR" smtClean="0"/>
              <a:t>Cliquez pour modifier le style du titre</a:t>
            </a:r>
            <a:endParaRPr lang="fr-FR" dirty="0"/>
          </a:p>
        </p:txBody>
      </p:sp>
      <p:sp>
        <p:nvSpPr>
          <p:cNvPr id="4" name="Espace réservé du contenu 7"/>
          <p:cNvSpPr>
            <a:spLocks noGrp="1"/>
          </p:cNvSpPr>
          <p:nvPr>
            <p:ph sz="quarter" idx="11" hasCustomPrompt="1"/>
          </p:nvPr>
        </p:nvSpPr>
        <p:spPr>
          <a:xfrm>
            <a:off x="44522" y="3479481"/>
            <a:ext cx="4858038" cy="504825"/>
          </a:xfrm>
          <a:prstGeom prst="rect">
            <a:avLst/>
          </a:prstGeom>
        </p:spPr>
        <p:txBody>
          <a:bodyPr lIns="91429" tIns="45715" rIns="91429" bIns="45715"/>
          <a:lstStyle>
            <a:lvl1pPr marL="0" indent="0" algn="r">
              <a:buNone/>
              <a:defRPr sz="28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3"/>
            <a:ext cx="623109" cy="324000"/>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8" name="Espace réservé de la date 3"/>
          <p:cNvSpPr>
            <a:spLocks noGrp="1"/>
          </p:cNvSpPr>
          <p:nvPr>
            <p:ph type="dt" sz="half" idx="12"/>
          </p:nvPr>
        </p:nvSpPr>
        <p:spPr>
          <a:xfrm>
            <a:off x="3432175" y="5732523"/>
            <a:ext cx="2133600" cy="324000"/>
          </a:xfrm>
          <a:prstGeom prst="rect">
            <a:avLst/>
          </a:prstGeom>
        </p:spPr>
        <p:txBody>
          <a:bodyPr lIns="91429" tIns="45715" rIns="91429" bIns="45715" anchor="ctr" anchorCtr="0"/>
          <a:lstStyle>
            <a:lvl1pPr algn="ctr" rtl="0" eaLnBrk="0" fontAlgn="base" hangingPunct="0">
              <a:spcBef>
                <a:spcPct val="0"/>
              </a:spcBef>
              <a:spcAft>
                <a:spcPct val="0"/>
              </a:spcAft>
              <a:defRPr lang="fr-FR" sz="1000" b="1" kern="1200" smtClean="0">
                <a:solidFill>
                  <a:schemeClr val="accent3"/>
                </a:solidFill>
                <a:latin typeface="Arial" charset="0"/>
                <a:ea typeface="ＭＳ Ｐゴシック" pitchFamily="-32" charset="-128"/>
                <a:cs typeface="+mn-cs"/>
              </a:defRPr>
            </a:lvl1pPr>
          </a:lstStyle>
          <a:p>
            <a:fld id="{C99EA0C8-58CF-4D27-A2D2-0522B5E5CF12}" type="datetime4">
              <a:rPr lang="fr-FR">
                <a:solidFill>
                  <a:srgbClr val="A5A5A5"/>
                </a:solidFill>
              </a:rPr>
              <a:pPr/>
              <a:t>14 avril 2015</a:t>
            </a:fld>
            <a:endParaRPr dirty="0">
              <a:solidFill>
                <a:srgbClr val="A5A5A5"/>
              </a:solidFill>
            </a:endParaRPr>
          </a:p>
        </p:txBody>
      </p:sp>
      <p:sp>
        <p:nvSpPr>
          <p:cNvPr id="5" name="Espace réservé pour une image  4"/>
          <p:cNvSpPr>
            <a:spLocks noGrp="1"/>
          </p:cNvSpPr>
          <p:nvPr>
            <p:ph type="pic" sz="quarter" idx="13" hasCustomPrompt="1"/>
          </p:nvPr>
        </p:nvSpPr>
        <p:spPr>
          <a:xfrm>
            <a:off x="114301" y="165100"/>
            <a:ext cx="3657600" cy="723900"/>
          </a:xfrm>
          <a:prstGeom prst="rect">
            <a:avLst/>
          </a:prstGeom>
        </p:spPr>
        <p:txBody>
          <a:bodyPr lIns="91429" tIns="45715" rIns="91429" bIns="45715"/>
          <a:lstStyle>
            <a:lvl1pPr>
              <a:defRPr baseline="0"/>
            </a:lvl1pPr>
          </a:lstStyle>
          <a:p>
            <a:r>
              <a:rPr lang="fr-FR" dirty="0" smtClean="0"/>
              <a:t>Logo du client</a:t>
            </a:r>
            <a:endParaRPr lang="fr-FR" dirty="0"/>
          </a:p>
        </p:txBody>
      </p:sp>
      <p:sp>
        <p:nvSpPr>
          <p:cNvPr id="11" name="Espace réservé du texte 10"/>
          <p:cNvSpPr>
            <a:spLocks noGrp="1"/>
          </p:cNvSpPr>
          <p:nvPr>
            <p:ph type="body" sz="quarter" idx="15" hasCustomPrompt="1"/>
          </p:nvPr>
        </p:nvSpPr>
        <p:spPr>
          <a:xfrm>
            <a:off x="0" y="5727700"/>
            <a:ext cx="3365500" cy="330200"/>
          </a:xfrm>
          <a:prstGeom prst="rect">
            <a:avLst/>
          </a:prstGeom>
        </p:spPr>
        <p:txBody>
          <a:bodyPr lIns="91429" tIns="45715" rIns="91429" bIns="45715"/>
          <a:lstStyle>
            <a:lvl1pPr marL="0" marR="0" indent="0" algn="l" defTabSz="863501" rtl="0" eaLnBrk="1" fontAlgn="base" latinLnBrk="0" hangingPunct="1">
              <a:lnSpc>
                <a:spcPct val="100000"/>
              </a:lnSpc>
              <a:spcBef>
                <a:spcPct val="20000"/>
              </a:spcBef>
              <a:spcAft>
                <a:spcPct val="0"/>
              </a:spcAft>
              <a:buClrTx/>
              <a:buSzTx/>
              <a:buFontTx/>
              <a:buNone/>
              <a:tabLst/>
              <a:defRPr sz="3200"/>
            </a:lvl1pPr>
          </a:lstStyle>
          <a:p>
            <a:pPr marL="0" marR="0" lvl="0" indent="0" algn="l" defTabSz="863501"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smtClean="0">
                <a:ln>
                  <a:noFill/>
                </a:ln>
                <a:solidFill>
                  <a:srgbClr val="A5A5A5"/>
                </a:solidFill>
                <a:effectLst/>
                <a:uLnTx/>
                <a:uFillTx/>
                <a:latin typeface="+mn-lt"/>
              </a:rPr>
              <a:t>Nom et fonction des participants du côté de D&amp;C</a:t>
            </a:r>
          </a:p>
        </p:txBody>
      </p:sp>
    </p:spTree>
    <p:extLst>
      <p:ext uri="{BB962C8B-B14F-4D97-AF65-F5344CB8AC3E}">
        <p14:creationId xmlns:p14="http://schemas.microsoft.com/office/powerpoint/2010/main" xmlns="" val="1823486317"/>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ommai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158716" y="1900240"/>
            <a:ext cx="4680520" cy="903922"/>
          </a:xfrm>
        </p:spPr>
        <p:txBody>
          <a:bodyPr/>
          <a:lstStyle>
            <a:lvl1pPr algn="ctr">
              <a:defRPr sz="3600">
                <a:solidFill>
                  <a:srgbClr val="0053A1"/>
                </a:solidFill>
              </a:defRPr>
            </a:lvl1pPr>
          </a:lstStyle>
          <a:p>
            <a:r>
              <a:rPr lang="fr-FR" dirty="0" smtClean="0"/>
              <a:t>……</a:t>
            </a:r>
            <a:endParaRPr lang="fr-FR" dirty="0"/>
          </a:p>
        </p:txBody>
      </p:sp>
      <p:sp>
        <p:nvSpPr>
          <p:cNvPr id="3" name="Sous-titre 2"/>
          <p:cNvSpPr>
            <a:spLocks noGrp="1"/>
          </p:cNvSpPr>
          <p:nvPr>
            <p:ph type="subTitle" idx="1"/>
          </p:nvPr>
        </p:nvSpPr>
        <p:spPr>
          <a:xfrm>
            <a:off x="1656160" y="3193952"/>
            <a:ext cx="5867152" cy="1563687"/>
          </a:xfrm>
          <a:prstGeom prst="rect">
            <a:avLst/>
          </a:prstGeom>
        </p:spPr>
        <p:txBody>
          <a:bodyPr lIns="91429" tIns="45715" rIns="91429" bIns="45715"/>
          <a:lstStyle>
            <a:lvl1pPr marL="457148" indent="-457148" algn="l">
              <a:buFont typeface="+mj-lt"/>
              <a:buAutoNum type="arabicPeriod"/>
              <a:defRPr sz="2400" baseline="0">
                <a:solidFill>
                  <a:srgbClr val="009FE3"/>
                </a:solidFill>
              </a:defRPr>
            </a:lvl1pPr>
            <a:lvl2pPr marL="457148" indent="0" algn="ctr">
              <a:buNone/>
              <a:defRPr/>
            </a:lvl2pPr>
            <a:lvl3pPr marL="914295" indent="0" algn="ctr">
              <a:buNone/>
              <a:defRPr/>
            </a:lvl3pPr>
            <a:lvl4pPr marL="1371443" indent="0" algn="ctr">
              <a:buNone/>
              <a:defRPr/>
            </a:lvl4pPr>
            <a:lvl5pPr marL="1828591" indent="0" algn="ctr">
              <a:buNone/>
              <a:defRPr/>
            </a:lvl5pPr>
            <a:lvl6pPr marL="2285738" indent="0" algn="ctr">
              <a:buNone/>
              <a:defRPr/>
            </a:lvl6pPr>
            <a:lvl7pPr marL="2742886" indent="0" algn="ctr">
              <a:buNone/>
              <a:defRPr/>
            </a:lvl7pPr>
            <a:lvl8pPr marL="3200034" indent="0" algn="ctr">
              <a:buNone/>
              <a:defRPr/>
            </a:lvl8pPr>
            <a:lvl9pPr marL="3657181" indent="0" algn="ctr">
              <a:buNone/>
              <a:defRPr/>
            </a:lvl9pPr>
          </a:lstStyle>
          <a:p>
            <a:r>
              <a:rPr lang="fr-FR" smtClean="0"/>
              <a:t>Cliquez pour modifier le style des sous-titres du masque</a:t>
            </a:r>
            <a:endParaRPr lang="fr-FR" dirty="0"/>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1657017917"/>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ntercalai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158716" y="2849009"/>
            <a:ext cx="4680520" cy="1311275"/>
          </a:xfrm>
        </p:spPr>
        <p:txBody>
          <a:bodyPr/>
          <a:lstStyle>
            <a:lvl1pPr algn="ctr">
              <a:defRPr sz="3600">
                <a:solidFill>
                  <a:srgbClr val="0053A1"/>
                </a:solidFill>
              </a:defRPr>
            </a:lvl1pPr>
          </a:lstStyle>
          <a:p>
            <a:r>
              <a:rPr lang="fr-FR" dirty="0" err="1" smtClean="0"/>
              <a:t>Slide</a:t>
            </a:r>
            <a:r>
              <a:rPr lang="fr-FR" dirty="0" smtClean="0"/>
              <a:t> </a:t>
            </a:r>
            <a:br>
              <a:rPr lang="fr-FR" dirty="0" smtClean="0"/>
            </a:br>
            <a:r>
              <a:rPr lang="fr-FR" dirty="0" smtClean="0"/>
              <a:t>intercalaire</a:t>
            </a:r>
            <a:endParaRPr lang="fr-FR" dirty="0"/>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56517291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841588" y="1322494"/>
            <a:ext cx="7235613" cy="3795802"/>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51711474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258992"/>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6" name="Espace réservé du contenu 2"/>
          <p:cNvSpPr>
            <a:spLocks noGrp="1"/>
          </p:cNvSpPr>
          <p:nvPr>
            <p:ph idx="12"/>
          </p:nvPr>
        </p:nvSpPr>
        <p:spPr>
          <a:xfrm>
            <a:off x="4648201" y="1271693"/>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Tree>
    <p:extLst>
      <p:ext uri="{BB962C8B-B14F-4D97-AF65-F5344CB8AC3E}">
        <p14:creationId xmlns:p14="http://schemas.microsoft.com/office/powerpoint/2010/main" xmlns="" val="188007690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258992"/>
            <a:ext cx="4000500" cy="4456007"/>
          </a:xfrm>
          <a:prstGeom prst="rect">
            <a:avLst/>
          </a:prstGeom>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5" name="Espace réservé du graphique 4"/>
          <p:cNvSpPr>
            <a:spLocks noGrp="1"/>
          </p:cNvSpPr>
          <p:nvPr>
            <p:ph type="chart" sz="quarter" idx="13"/>
          </p:nvPr>
        </p:nvSpPr>
        <p:spPr>
          <a:xfrm>
            <a:off x="4622800" y="1257300"/>
            <a:ext cx="4064000" cy="4533900"/>
          </a:xfrm>
          <a:prstGeom prst="rect">
            <a:avLst/>
          </a:prstGeom>
        </p:spPr>
        <p:txBody>
          <a:bodyPr lIns="91429" tIns="45715" rIns="91429" bIns="45715"/>
          <a:lstStyle/>
          <a:p>
            <a:r>
              <a:rPr lang="fr-FR" dirty="0" smtClean="0"/>
              <a:t>Cliquez sur l'icône pour ajouter un graphique</a:t>
            </a:r>
            <a:endParaRPr lang="fr-FR" dirty="0"/>
          </a:p>
        </p:txBody>
      </p:sp>
    </p:spTree>
    <p:extLst>
      <p:ext uri="{BB962C8B-B14F-4D97-AF65-F5344CB8AC3E}">
        <p14:creationId xmlns:p14="http://schemas.microsoft.com/office/powerpoint/2010/main" xmlns="" val="1735897255"/>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8656" y="33983"/>
            <a:ext cx="7344817" cy="504056"/>
          </a:xfrm>
        </p:spPr>
        <p:txBody>
          <a:bodyPr anchor="t"/>
          <a:lstStyle>
            <a:lvl1pPr algn="r">
              <a:defRPr lang="fr-FR" sz="2800" b="1" dirty="0">
                <a:solidFill>
                  <a:schemeClr val="accent1"/>
                </a:solidFill>
                <a:effectLst>
                  <a:outerShdw blurRad="38100" dist="38100" dir="2700000" algn="tl">
                    <a:srgbClr val="000000">
                      <a:alpha val="43137"/>
                    </a:srgbClr>
                  </a:outerShdw>
                </a:effectLst>
                <a:latin typeface="+mj-lt"/>
                <a:ea typeface="+mj-ea"/>
                <a:cs typeface="+mj-cs"/>
              </a:defRPr>
            </a:lvl1pPr>
          </a:lstStyle>
          <a:p>
            <a:r>
              <a:rPr lang="fr-FR" dirty="0" smtClean="0"/>
              <a:t>Modifiez le style du titre</a:t>
            </a:r>
            <a:br>
              <a:rPr lang="fr-FR" dirty="0" smtClean="0"/>
            </a:br>
            <a:endParaRPr lang="fr-FR" dirty="0"/>
          </a:p>
        </p:txBody>
      </p:sp>
      <p:sp>
        <p:nvSpPr>
          <p:cNvPr id="3" name="Espace réservé du contenu 2"/>
          <p:cNvSpPr>
            <a:spLocks noGrp="1"/>
          </p:cNvSpPr>
          <p:nvPr>
            <p:ph idx="1"/>
          </p:nvPr>
        </p:nvSpPr>
        <p:spPr>
          <a:xfrm>
            <a:off x="368301" y="1803401"/>
            <a:ext cx="4000500" cy="3911599"/>
          </a:xfrm>
          <a:prstGeom prst="rect">
            <a:avLst/>
          </a:prstGeom>
          <a:ln w="19050">
            <a:gradFill flip="none" rotWithShape="1">
              <a:gsLst>
                <a:gs pos="14000">
                  <a:schemeClr val="accent1"/>
                </a:gs>
                <a:gs pos="62000">
                  <a:schemeClr val="accent2"/>
                </a:gs>
                <a:gs pos="100000">
                  <a:schemeClr val="bg2"/>
                </a:gs>
              </a:gsLst>
              <a:lin ang="2700000" scaled="1"/>
              <a:tileRect/>
            </a:gradFill>
          </a:ln>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8" name="Espace réservé du contenu 7"/>
          <p:cNvSpPr>
            <a:spLocks noGrp="1"/>
          </p:cNvSpPr>
          <p:nvPr>
            <p:ph sz="quarter" idx="11" hasCustomPrompt="1"/>
          </p:nvPr>
        </p:nvSpPr>
        <p:spPr>
          <a:xfrm>
            <a:off x="1610245" y="466031"/>
            <a:ext cx="7387706" cy="504825"/>
          </a:xfrm>
          <a:prstGeom prst="rect">
            <a:avLst/>
          </a:prstGeom>
        </p:spPr>
        <p:txBody>
          <a:bodyPr lIns="91429" tIns="45715" rIns="91429" bIns="45715"/>
          <a:lstStyle>
            <a:lvl1pPr marL="0" indent="0" algn="r">
              <a:buNone/>
              <a:defRPr sz="2200" b="1">
                <a:solidFill>
                  <a:schemeClr val="accent2"/>
                </a:solidFill>
              </a:defRPr>
            </a:lvl1pPr>
          </a:lstStyle>
          <a:p>
            <a:pPr lvl="0"/>
            <a:r>
              <a:rPr lang="fr-FR" dirty="0" smtClean="0"/>
              <a:t>Sous-titre</a:t>
            </a:r>
            <a:endParaRPr lang="fr-FR" dirty="0"/>
          </a:p>
        </p:txBody>
      </p:sp>
      <p:sp>
        <p:nvSpPr>
          <p:cNvPr id="7"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
        <p:nvSpPr>
          <p:cNvPr id="6" name="Espace réservé du contenu 2"/>
          <p:cNvSpPr>
            <a:spLocks noGrp="1"/>
          </p:cNvSpPr>
          <p:nvPr>
            <p:ph idx="12"/>
          </p:nvPr>
        </p:nvSpPr>
        <p:spPr>
          <a:xfrm>
            <a:off x="4648201" y="1816101"/>
            <a:ext cx="4000500" cy="3911599"/>
          </a:xfrm>
          <a:prstGeom prst="rect">
            <a:avLst/>
          </a:prstGeom>
          <a:ln w="19050">
            <a:gradFill flip="none" rotWithShape="1">
              <a:gsLst>
                <a:gs pos="14000">
                  <a:schemeClr val="accent1"/>
                </a:gs>
                <a:gs pos="62000">
                  <a:schemeClr val="accent2"/>
                </a:gs>
                <a:gs pos="100000">
                  <a:schemeClr val="bg2"/>
                </a:gs>
              </a:gsLst>
              <a:lin ang="2700000" scaled="1"/>
              <a:tileRect/>
            </a:gradFill>
          </a:ln>
        </p:spPr>
        <p:txBody>
          <a:bodyPr lIns="91429" tIns="45715" rIns="91429" bIns="45715" anchor="t"/>
          <a:lstStyle>
            <a:lvl1pPr marL="365083" indent="-365083">
              <a:buSzPct val="100000"/>
              <a:buFont typeface="Wingdings 2" pitchFamily="18" charset="2"/>
              <a:buChar char=""/>
              <a:defRPr sz="2400" b="1">
                <a:solidFill>
                  <a:srgbClr val="0053A1"/>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p:txBody>
      </p:sp>
      <p:sp>
        <p:nvSpPr>
          <p:cNvPr id="9" name="Espace réservé du contenu 2"/>
          <p:cNvSpPr>
            <a:spLocks noGrp="1"/>
          </p:cNvSpPr>
          <p:nvPr>
            <p:ph idx="13" hasCustomPrompt="1"/>
          </p:nvPr>
        </p:nvSpPr>
        <p:spPr>
          <a:xfrm>
            <a:off x="368301" y="1282701"/>
            <a:ext cx="4000500" cy="45720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29" tIns="45715" rIns="91429" bIns="45715" anchor="t"/>
          <a:lstStyle>
            <a:lvl1pPr marL="0" indent="0" algn="ctr">
              <a:buSzPct val="100000"/>
              <a:buFont typeface="Wingdings 2" pitchFamily="18" charset="2"/>
              <a:buNone/>
              <a:defRPr sz="2400" b="1">
                <a:solidFill>
                  <a:schemeClr val="tx2"/>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dirty="0" smtClean="0"/>
              <a:t>Cliquez pour</a:t>
            </a:r>
          </a:p>
        </p:txBody>
      </p:sp>
      <p:sp>
        <p:nvSpPr>
          <p:cNvPr id="10" name="Espace réservé du contenu 2"/>
          <p:cNvSpPr>
            <a:spLocks noGrp="1"/>
          </p:cNvSpPr>
          <p:nvPr>
            <p:ph idx="14" hasCustomPrompt="1"/>
          </p:nvPr>
        </p:nvSpPr>
        <p:spPr>
          <a:xfrm>
            <a:off x="4635502" y="1282701"/>
            <a:ext cx="4000500" cy="45720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29" tIns="45715" rIns="91429" bIns="45715" anchor="t"/>
          <a:lstStyle>
            <a:lvl1pPr marL="0" indent="0" algn="ctr">
              <a:buSzPct val="100000"/>
              <a:buFont typeface="Wingdings 2" pitchFamily="18" charset="2"/>
              <a:buNone/>
              <a:defRPr sz="2400" b="1">
                <a:solidFill>
                  <a:schemeClr val="tx2"/>
                </a:solidFill>
              </a:defRPr>
            </a:lvl1pPr>
            <a:lvl2pPr marL="715881" indent="-269844">
              <a:buSzPct val="60000"/>
              <a:buFont typeface="Arial" pitchFamily="34" charset="0"/>
              <a:buChar char="►"/>
              <a:defRPr sz="2200">
                <a:solidFill>
                  <a:schemeClr val="accent2"/>
                </a:solidFill>
              </a:defRPr>
            </a:lvl2pPr>
            <a:lvl3pPr marL="1079376" indent="-215875">
              <a:buSzPct val="75000"/>
              <a:buFont typeface="Arial" pitchFamily="34" charset="0"/>
              <a:buChar char="−"/>
              <a:defRPr sz="2000">
                <a:solidFill>
                  <a:schemeClr val="accent3">
                    <a:lumMod val="75000"/>
                  </a:schemeClr>
                </a:solidFill>
              </a:defRPr>
            </a:lvl3pPr>
            <a:lvl4pPr marL="1511127" indent="-215875">
              <a:buFont typeface="Wingdings" pitchFamily="2" charset="2"/>
              <a:buChar char="ð"/>
              <a:defRPr sz="1800" i="0">
                <a:solidFill>
                  <a:schemeClr val="accent3"/>
                </a:solidFill>
              </a:defRPr>
            </a:lvl4pPr>
            <a:lvl5pPr>
              <a:defRPr>
                <a:solidFill>
                  <a:schemeClr val="bg2"/>
                </a:solidFill>
              </a:defRPr>
            </a:lvl5pPr>
          </a:lstStyle>
          <a:p>
            <a:pPr lvl="0"/>
            <a:r>
              <a:rPr lang="fr-FR" dirty="0" smtClean="0"/>
              <a:t>Cliquez pour</a:t>
            </a:r>
          </a:p>
        </p:txBody>
      </p:sp>
    </p:spTree>
    <p:extLst>
      <p:ext uri="{BB962C8B-B14F-4D97-AF65-F5344CB8AC3E}">
        <p14:creationId xmlns:p14="http://schemas.microsoft.com/office/powerpoint/2010/main" xmlns="" val="662488745"/>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Remerciem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Espace réservé du texte 4"/>
          <p:cNvSpPr>
            <a:spLocks noGrp="1"/>
          </p:cNvSpPr>
          <p:nvPr>
            <p:ph type="body" sz="quarter" idx="10" hasCustomPrompt="1"/>
          </p:nvPr>
        </p:nvSpPr>
        <p:spPr>
          <a:xfrm>
            <a:off x="5219453" y="2569504"/>
            <a:ext cx="3455987" cy="905217"/>
          </a:xfrm>
          <a:prstGeom prst="rect">
            <a:avLst/>
          </a:prstGeom>
        </p:spPr>
        <p:txBody>
          <a:bodyPr lIns="91429" tIns="45715" rIns="91429" bIns="45715" anchor="ctr"/>
          <a:lstStyle>
            <a:lvl1pPr marL="0" indent="0">
              <a:buNone/>
              <a:defRPr lang="fr-FR" sz="2800" dirty="0">
                <a:solidFill>
                  <a:srgbClr val="0053A1"/>
                </a:solidFill>
                <a:latin typeface="+mj-lt"/>
                <a:ea typeface="+mj-ea"/>
                <a:cs typeface="+mj-cs"/>
              </a:defRPr>
            </a:lvl1pPr>
          </a:lstStyle>
          <a:p>
            <a:pPr lvl="0"/>
            <a:r>
              <a:rPr lang="fr-FR" dirty="0" smtClean="0"/>
              <a:t>…….</a:t>
            </a:r>
            <a:endParaRPr lang="fr-FR" dirty="0"/>
          </a:p>
        </p:txBody>
      </p:sp>
    </p:spTree>
    <p:extLst>
      <p:ext uri="{BB962C8B-B14F-4D97-AF65-F5344CB8AC3E}">
        <p14:creationId xmlns:p14="http://schemas.microsoft.com/office/powerpoint/2010/main" xmlns="" val="1237215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1.jpe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10" Type="http://schemas.openxmlformats.org/officeDocument/2006/relationships/image" Target="../media/image1.jpeg"/><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image" Target="../media/image1.jpeg"/><Relationship Id="rId4" Type="http://schemas.openxmlformats.org/officeDocument/2006/relationships/slideLayout" Target="../slideLayouts/slideLayout28.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10" Type="http://schemas.openxmlformats.org/officeDocument/2006/relationships/image" Target="../media/image1.jpeg"/><Relationship Id="rId4" Type="http://schemas.openxmlformats.org/officeDocument/2006/relationships/slideLayout" Target="../slideLayouts/slideLayout36.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10" Type="http://schemas.openxmlformats.org/officeDocument/2006/relationships/image" Target="../media/image1.jpeg"/><Relationship Id="rId4" Type="http://schemas.openxmlformats.org/officeDocument/2006/relationships/slideLayout" Target="../slideLayouts/slideLayout44.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10" Type="http://schemas.openxmlformats.org/officeDocument/2006/relationships/image" Target="../media/image1.jpeg"/><Relationship Id="rId4" Type="http://schemas.openxmlformats.org/officeDocument/2006/relationships/slideLayout" Target="../slideLayouts/slideLayout52.xml"/><Relationship Id="rId9"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8536" y="2592711"/>
            <a:ext cx="4328343" cy="9312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86355" tIns="43178" rIns="86355" bIns="43178" numCol="1" anchor="ctr" anchorCtr="0" compatLnSpc="1">
            <a:prstTxWarp prst="textNoShape">
              <a:avLst/>
            </a:prstTxWarp>
          </a:bodyPr>
          <a:lstStyle/>
          <a:p>
            <a:pPr lvl="0"/>
            <a:r>
              <a:rPr lang="fr-FR" dirty="0" smtClean="0"/>
              <a:t>Cliquez et modifiez le titre</a:t>
            </a:r>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pPr/>
              <a:t>‹N°›</a:t>
            </a:fld>
            <a:endParaRPr lang="fr-FR" dirty="0"/>
          </a:p>
        </p:txBody>
      </p:sp>
    </p:spTree>
  </p:cSld>
  <p:clrMap bg1="dk2" tx1="lt1" bg2="dk1" tx2="lt2" accent1="accent1" accent2="accent2" accent3="accent3" accent4="accent4" accent5="accent5" accent6="accent6" hlink="hlink" folHlink="folHlink"/>
  <p:sldLayoutIdLst>
    <p:sldLayoutId id="2147483654" r:id="rId1"/>
    <p:sldLayoutId id="2147483649" r:id="rId2"/>
    <p:sldLayoutId id="2147483655" r:id="rId3"/>
    <p:sldLayoutId id="2147483650" r:id="rId4"/>
    <p:sldLayoutId id="2147483656" r:id="rId5"/>
    <p:sldLayoutId id="2147483657" r:id="rId6"/>
    <p:sldLayoutId id="2147483658" r:id="rId7"/>
    <p:sldLayoutId id="2147483653" r:id="rId8"/>
  </p:sldLayoutIdLst>
  <p:timing>
    <p:tnLst>
      <p:par>
        <p:cTn id="1" dur="indefinite" restart="never" nodeType="tmRoot"/>
      </p:par>
    </p:tnLst>
  </p:timing>
  <p:hf hdr="0" ftr="0"/>
  <p:txStyles>
    <p:titleStyle>
      <a:lvl1pPr algn="r" defTabSz="863501" rtl="0" eaLnBrk="1" fontAlgn="base" hangingPunct="1">
        <a:spcBef>
          <a:spcPct val="0"/>
        </a:spcBef>
        <a:spcAft>
          <a:spcPct val="0"/>
        </a:spcAft>
        <a:defRPr sz="3200" b="1">
          <a:solidFill>
            <a:srgbClr val="0053A1"/>
          </a:solidFill>
          <a:effectLst>
            <a:outerShdw blurRad="38100" dist="38100" dir="2700000" algn="tl">
              <a:srgbClr val="000000">
                <a:alpha val="43137"/>
              </a:srgbClr>
            </a:outerShdw>
          </a:effectLst>
          <a:latin typeface="+mj-lt"/>
          <a:ea typeface="+mj-ea"/>
          <a:cs typeface="+mj-cs"/>
        </a:defRPr>
      </a:lvl1pPr>
      <a:lvl2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2pPr>
      <a:lvl3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3pPr>
      <a:lvl4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4pPr>
      <a:lvl5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5pPr>
      <a:lvl6pPr marL="457148"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6pPr>
      <a:lvl7pPr marL="914295"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7pPr>
      <a:lvl8pPr marL="1371443"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8pPr>
      <a:lvl9pPr marL="1828591"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9pPr>
    </p:titleStyle>
    <p:bodyStyle>
      <a:lvl1pPr marL="323813" indent="-323813" algn="l" defTabSz="863501" rtl="0" eaLnBrk="1" fontAlgn="base" hangingPunct="1">
        <a:spcBef>
          <a:spcPct val="20000"/>
        </a:spcBef>
        <a:spcAft>
          <a:spcPct val="0"/>
        </a:spcAft>
        <a:buChar char="•"/>
        <a:defRPr sz="3000">
          <a:solidFill>
            <a:schemeClr val="tx1"/>
          </a:solidFill>
          <a:latin typeface="+mn-lt"/>
          <a:ea typeface="+mn-ea"/>
          <a:cs typeface="+mn-cs"/>
        </a:defRPr>
      </a:lvl1pPr>
      <a:lvl2pPr marL="701595" indent="-269844" algn="l" defTabSz="863501" rtl="0" eaLnBrk="1" fontAlgn="base" hangingPunct="1">
        <a:spcBef>
          <a:spcPct val="20000"/>
        </a:spcBef>
        <a:spcAft>
          <a:spcPct val="0"/>
        </a:spcAft>
        <a:buChar char="–"/>
        <a:defRPr sz="2600">
          <a:solidFill>
            <a:schemeClr val="tx1"/>
          </a:solidFill>
          <a:latin typeface="+mn-lt"/>
          <a:ea typeface="+mn-ea"/>
        </a:defRPr>
      </a:lvl2pPr>
      <a:lvl3pPr marL="1079376" indent="-215875" algn="l" defTabSz="863501" rtl="0" eaLnBrk="1" fontAlgn="base" hangingPunct="1">
        <a:spcBef>
          <a:spcPct val="20000"/>
        </a:spcBef>
        <a:spcAft>
          <a:spcPct val="0"/>
        </a:spcAft>
        <a:buChar char="•"/>
        <a:defRPr sz="2300">
          <a:solidFill>
            <a:schemeClr val="tx1"/>
          </a:solidFill>
          <a:latin typeface="+mn-lt"/>
          <a:ea typeface="+mn-ea"/>
        </a:defRPr>
      </a:lvl3pPr>
      <a:lvl4pPr marL="1511127" indent="-215875" algn="l" defTabSz="863501" rtl="0" eaLnBrk="1" fontAlgn="base" hangingPunct="1">
        <a:spcBef>
          <a:spcPct val="20000"/>
        </a:spcBef>
        <a:spcAft>
          <a:spcPct val="0"/>
        </a:spcAft>
        <a:buChar char="–"/>
        <a:defRPr sz="1900">
          <a:solidFill>
            <a:schemeClr val="tx1"/>
          </a:solidFill>
          <a:latin typeface="+mn-lt"/>
          <a:ea typeface="+mn-ea"/>
        </a:defRPr>
      </a:lvl4pPr>
      <a:lvl5pPr marL="1942877" indent="-215875" algn="l" defTabSz="863501" rtl="0" eaLnBrk="1" fontAlgn="base" hangingPunct="1">
        <a:spcBef>
          <a:spcPct val="20000"/>
        </a:spcBef>
        <a:spcAft>
          <a:spcPct val="0"/>
        </a:spcAft>
        <a:buChar char="»"/>
        <a:defRPr sz="1900">
          <a:solidFill>
            <a:schemeClr val="tx1"/>
          </a:solidFill>
          <a:latin typeface="+mn-lt"/>
          <a:ea typeface="+mn-ea"/>
        </a:defRPr>
      </a:lvl5pPr>
      <a:lvl6pPr marL="2400025" indent="-215875" algn="l" defTabSz="863501" rtl="0" eaLnBrk="1" fontAlgn="base" hangingPunct="1">
        <a:spcBef>
          <a:spcPct val="20000"/>
        </a:spcBef>
        <a:spcAft>
          <a:spcPct val="0"/>
        </a:spcAft>
        <a:buChar char="»"/>
        <a:defRPr sz="1900">
          <a:solidFill>
            <a:schemeClr val="tx1"/>
          </a:solidFill>
          <a:latin typeface="+mn-lt"/>
          <a:ea typeface="+mn-ea"/>
        </a:defRPr>
      </a:lvl6pPr>
      <a:lvl7pPr marL="2857172" indent="-215875" algn="l" defTabSz="863501" rtl="0" eaLnBrk="1" fontAlgn="base" hangingPunct="1">
        <a:spcBef>
          <a:spcPct val="20000"/>
        </a:spcBef>
        <a:spcAft>
          <a:spcPct val="0"/>
        </a:spcAft>
        <a:buChar char="»"/>
        <a:defRPr sz="1900">
          <a:solidFill>
            <a:schemeClr val="tx1"/>
          </a:solidFill>
          <a:latin typeface="+mn-lt"/>
          <a:ea typeface="+mn-ea"/>
        </a:defRPr>
      </a:lvl7pPr>
      <a:lvl8pPr marL="3314320" indent="-215875" algn="l" defTabSz="863501" rtl="0" eaLnBrk="1" fontAlgn="base" hangingPunct="1">
        <a:spcBef>
          <a:spcPct val="20000"/>
        </a:spcBef>
        <a:spcAft>
          <a:spcPct val="0"/>
        </a:spcAft>
        <a:buChar char="»"/>
        <a:defRPr sz="1900">
          <a:solidFill>
            <a:schemeClr val="tx1"/>
          </a:solidFill>
          <a:latin typeface="+mn-lt"/>
          <a:ea typeface="+mn-ea"/>
        </a:defRPr>
      </a:lvl8pPr>
      <a:lvl9pPr marL="3771468" indent="-215875" algn="l" defTabSz="863501" rtl="0" eaLnBrk="1" fontAlgn="base" hangingPunct="1">
        <a:spcBef>
          <a:spcPct val="20000"/>
        </a:spcBef>
        <a:spcAft>
          <a:spcPct val="0"/>
        </a:spcAft>
        <a:buChar char="»"/>
        <a:defRPr sz="1900">
          <a:solidFill>
            <a:schemeClr val="tx1"/>
          </a:solidFill>
          <a:latin typeface="+mn-lt"/>
          <a:ea typeface="+mn-ea"/>
        </a:defRPr>
      </a:lvl9pPr>
    </p:bodyStyle>
    <p:otherStyle>
      <a:defPPr>
        <a:defRPr lang="fr-FR"/>
      </a:defPPr>
      <a:lvl1pPr marL="0" algn="l" defTabSz="914295" rtl="0" eaLnBrk="1" latinLnBrk="0" hangingPunct="1">
        <a:defRPr sz="1800" kern="1200">
          <a:solidFill>
            <a:schemeClr val="tx1"/>
          </a:solidFill>
          <a:latin typeface="+mn-lt"/>
          <a:ea typeface="+mn-ea"/>
          <a:cs typeface="+mn-cs"/>
        </a:defRPr>
      </a:lvl1pPr>
      <a:lvl2pPr marL="457148" algn="l" defTabSz="914295" rtl="0" eaLnBrk="1" latinLnBrk="0" hangingPunct="1">
        <a:defRPr sz="1800" kern="1200">
          <a:solidFill>
            <a:schemeClr val="tx1"/>
          </a:solidFill>
          <a:latin typeface="+mn-lt"/>
          <a:ea typeface="+mn-ea"/>
          <a:cs typeface="+mn-cs"/>
        </a:defRPr>
      </a:lvl2pPr>
      <a:lvl3pPr marL="914295" algn="l" defTabSz="914295" rtl="0" eaLnBrk="1" latinLnBrk="0" hangingPunct="1">
        <a:defRPr sz="1800" kern="1200">
          <a:solidFill>
            <a:schemeClr val="tx1"/>
          </a:solidFill>
          <a:latin typeface="+mn-lt"/>
          <a:ea typeface="+mn-ea"/>
          <a:cs typeface="+mn-cs"/>
        </a:defRPr>
      </a:lvl3pPr>
      <a:lvl4pPr marL="1371443" algn="l" defTabSz="914295" rtl="0" eaLnBrk="1" latinLnBrk="0" hangingPunct="1">
        <a:defRPr sz="1800" kern="1200">
          <a:solidFill>
            <a:schemeClr val="tx1"/>
          </a:solidFill>
          <a:latin typeface="+mn-lt"/>
          <a:ea typeface="+mn-ea"/>
          <a:cs typeface="+mn-cs"/>
        </a:defRPr>
      </a:lvl4pPr>
      <a:lvl5pPr marL="1828591" algn="l" defTabSz="914295" rtl="0" eaLnBrk="1" latinLnBrk="0" hangingPunct="1">
        <a:defRPr sz="1800" kern="1200">
          <a:solidFill>
            <a:schemeClr val="tx1"/>
          </a:solidFill>
          <a:latin typeface="+mn-lt"/>
          <a:ea typeface="+mn-ea"/>
          <a:cs typeface="+mn-cs"/>
        </a:defRPr>
      </a:lvl5pPr>
      <a:lvl6pPr marL="2285738" algn="l" defTabSz="914295" rtl="0" eaLnBrk="1" latinLnBrk="0" hangingPunct="1">
        <a:defRPr sz="1800" kern="1200">
          <a:solidFill>
            <a:schemeClr val="tx1"/>
          </a:solidFill>
          <a:latin typeface="+mn-lt"/>
          <a:ea typeface="+mn-ea"/>
          <a:cs typeface="+mn-cs"/>
        </a:defRPr>
      </a:lvl6pPr>
      <a:lvl7pPr marL="2742886" algn="l" defTabSz="914295" rtl="0" eaLnBrk="1" latinLnBrk="0" hangingPunct="1">
        <a:defRPr sz="1800" kern="1200">
          <a:solidFill>
            <a:schemeClr val="tx1"/>
          </a:solidFill>
          <a:latin typeface="+mn-lt"/>
          <a:ea typeface="+mn-ea"/>
          <a:cs typeface="+mn-cs"/>
        </a:defRPr>
      </a:lvl7pPr>
      <a:lvl8pPr marL="3200034" algn="l" defTabSz="914295" rtl="0" eaLnBrk="1" latinLnBrk="0" hangingPunct="1">
        <a:defRPr sz="1800" kern="1200">
          <a:solidFill>
            <a:schemeClr val="tx1"/>
          </a:solidFill>
          <a:latin typeface="+mn-lt"/>
          <a:ea typeface="+mn-ea"/>
          <a:cs typeface="+mn-cs"/>
        </a:defRPr>
      </a:lvl8pPr>
      <a:lvl9pPr marL="3657181" algn="l" defTabSz="91429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0"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8536" y="2592711"/>
            <a:ext cx="4328343" cy="9312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86355" tIns="43178" rIns="86355" bIns="43178" numCol="1" anchor="ctr" anchorCtr="0" compatLnSpc="1">
            <a:prstTxWarp prst="textNoShape">
              <a:avLst/>
            </a:prstTxWarp>
          </a:bodyPr>
          <a:lstStyle/>
          <a:p>
            <a:pPr lvl="0"/>
            <a:r>
              <a:rPr lang="fr-FR" dirty="0" smtClean="0"/>
              <a:t>Cliquez et modifiez le titre</a:t>
            </a:r>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cSld>
  <p:clrMap bg1="dk2" tx1="lt1" bg2="dk1"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Lst>
  <p:timing>
    <p:tnLst>
      <p:par>
        <p:cTn id="1" dur="indefinite" restart="never" nodeType="tmRoot"/>
      </p:par>
    </p:tnLst>
  </p:timing>
  <p:hf hdr="0" ftr="0"/>
  <p:txStyles>
    <p:titleStyle>
      <a:lvl1pPr algn="r" defTabSz="863501" rtl="0" eaLnBrk="1" fontAlgn="base" hangingPunct="1">
        <a:spcBef>
          <a:spcPct val="0"/>
        </a:spcBef>
        <a:spcAft>
          <a:spcPct val="0"/>
        </a:spcAft>
        <a:defRPr sz="3200" b="1">
          <a:solidFill>
            <a:srgbClr val="0053A1"/>
          </a:solidFill>
          <a:effectLst>
            <a:outerShdw blurRad="38100" dist="38100" dir="2700000" algn="tl">
              <a:srgbClr val="000000">
                <a:alpha val="43137"/>
              </a:srgbClr>
            </a:outerShdw>
          </a:effectLst>
          <a:latin typeface="+mj-lt"/>
          <a:ea typeface="+mj-ea"/>
          <a:cs typeface="+mj-cs"/>
        </a:defRPr>
      </a:lvl1pPr>
      <a:lvl2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2pPr>
      <a:lvl3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3pPr>
      <a:lvl4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4pPr>
      <a:lvl5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5pPr>
      <a:lvl6pPr marL="457148"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6pPr>
      <a:lvl7pPr marL="914295"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7pPr>
      <a:lvl8pPr marL="1371443"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8pPr>
      <a:lvl9pPr marL="1828591"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9pPr>
    </p:titleStyle>
    <p:bodyStyle>
      <a:lvl1pPr marL="323813" indent="-323813" algn="l" defTabSz="863501" rtl="0" eaLnBrk="1" fontAlgn="base" hangingPunct="1">
        <a:spcBef>
          <a:spcPct val="20000"/>
        </a:spcBef>
        <a:spcAft>
          <a:spcPct val="0"/>
        </a:spcAft>
        <a:buChar char="•"/>
        <a:defRPr sz="3000">
          <a:solidFill>
            <a:schemeClr val="tx1"/>
          </a:solidFill>
          <a:latin typeface="+mn-lt"/>
          <a:ea typeface="+mn-ea"/>
          <a:cs typeface="+mn-cs"/>
        </a:defRPr>
      </a:lvl1pPr>
      <a:lvl2pPr marL="701595" indent="-269844" algn="l" defTabSz="863501" rtl="0" eaLnBrk="1" fontAlgn="base" hangingPunct="1">
        <a:spcBef>
          <a:spcPct val="20000"/>
        </a:spcBef>
        <a:spcAft>
          <a:spcPct val="0"/>
        </a:spcAft>
        <a:buChar char="–"/>
        <a:defRPr sz="2600">
          <a:solidFill>
            <a:schemeClr val="tx1"/>
          </a:solidFill>
          <a:latin typeface="+mn-lt"/>
          <a:ea typeface="+mn-ea"/>
        </a:defRPr>
      </a:lvl2pPr>
      <a:lvl3pPr marL="1079376" indent="-215875" algn="l" defTabSz="863501" rtl="0" eaLnBrk="1" fontAlgn="base" hangingPunct="1">
        <a:spcBef>
          <a:spcPct val="20000"/>
        </a:spcBef>
        <a:spcAft>
          <a:spcPct val="0"/>
        </a:spcAft>
        <a:buChar char="•"/>
        <a:defRPr sz="2300">
          <a:solidFill>
            <a:schemeClr val="tx1"/>
          </a:solidFill>
          <a:latin typeface="+mn-lt"/>
          <a:ea typeface="+mn-ea"/>
        </a:defRPr>
      </a:lvl3pPr>
      <a:lvl4pPr marL="1511127" indent="-215875" algn="l" defTabSz="863501" rtl="0" eaLnBrk="1" fontAlgn="base" hangingPunct="1">
        <a:spcBef>
          <a:spcPct val="20000"/>
        </a:spcBef>
        <a:spcAft>
          <a:spcPct val="0"/>
        </a:spcAft>
        <a:buChar char="–"/>
        <a:defRPr sz="1900">
          <a:solidFill>
            <a:schemeClr val="tx1"/>
          </a:solidFill>
          <a:latin typeface="+mn-lt"/>
          <a:ea typeface="+mn-ea"/>
        </a:defRPr>
      </a:lvl4pPr>
      <a:lvl5pPr marL="1942877" indent="-215875" algn="l" defTabSz="863501" rtl="0" eaLnBrk="1" fontAlgn="base" hangingPunct="1">
        <a:spcBef>
          <a:spcPct val="20000"/>
        </a:spcBef>
        <a:spcAft>
          <a:spcPct val="0"/>
        </a:spcAft>
        <a:buChar char="»"/>
        <a:defRPr sz="1900">
          <a:solidFill>
            <a:schemeClr val="tx1"/>
          </a:solidFill>
          <a:latin typeface="+mn-lt"/>
          <a:ea typeface="+mn-ea"/>
        </a:defRPr>
      </a:lvl5pPr>
      <a:lvl6pPr marL="2400025" indent="-215875" algn="l" defTabSz="863501" rtl="0" eaLnBrk="1" fontAlgn="base" hangingPunct="1">
        <a:spcBef>
          <a:spcPct val="20000"/>
        </a:spcBef>
        <a:spcAft>
          <a:spcPct val="0"/>
        </a:spcAft>
        <a:buChar char="»"/>
        <a:defRPr sz="1900">
          <a:solidFill>
            <a:schemeClr val="tx1"/>
          </a:solidFill>
          <a:latin typeface="+mn-lt"/>
          <a:ea typeface="+mn-ea"/>
        </a:defRPr>
      </a:lvl6pPr>
      <a:lvl7pPr marL="2857172" indent="-215875" algn="l" defTabSz="863501" rtl="0" eaLnBrk="1" fontAlgn="base" hangingPunct="1">
        <a:spcBef>
          <a:spcPct val="20000"/>
        </a:spcBef>
        <a:spcAft>
          <a:spcPct val="0"/>
        </a:spcAft>
        <a:buChar char="»"/>
        <a:defRPr sz="1900">
          <a:solidFill>
            <a:schemeClr val="tx1"/>
          </a:solidFill>
          <a:latin typeface="+mn-lt"/>
          <a:ea typeface="+mn-ea"/>
        </a:defRPr>
      </a:lvl7pPr>
      <a:lvl8pPr marL="3314320" indent="-215875" algn="l" defTabSz="863501" rtl="0" eaLnBrk="1" fontAlgn="base" hangingPunct="1">
        <a:spcBef>
          <a:spcPct val="20000"/>
        </a:spcBef>
        <a:spcAft>
          <a:spcPct val="0"/>
        </a:spcAft>
        <a:buChar char="»"/>
        <a:defRPr sz="1900">
          <a:solidFill>
            <a:schemeClr val="tx1"/>
          </a:solidFill>
          <a:latin typeface="+mn-lt"/>
          <a:ea typeface="+mn-ea"/>
        </a:defRPr>
      </a:lvl8pPr>
      <a:lvl9pPr marL="3771468" indent="-215875" algn="l" defTabSz="863501" rtl="0" eaLnBrk="1" fontAlgn="base" hangingPunct="1">
        <a:spcBef>
          <a:spcPct val="20000"/>
        </a:spcBef>
        <a:spcAft>
          <a:spcPct val="0"/>
        </a:spcAft>
        <a:buChar char="»"/>
        <a:defRPr sz="1900">
          <a:solidFill>
            <a:schemeClr val="tx1"/>
          </a:solidFill>
          <a:latin typeface="+mn-lt"/>
          <a:ea typeface="+mn-ea"/>
        </a:defRPr>
      </a:lvl9pPr>
    </p:bodyStyle>
    <p:otherStyle>
      <a:defPPr>
        <a:defRPr lang="fr-FR"/>
      </a:defPPr>
      <a:lvl1pPr marL="0" algn="l" defTabSz="914295" rtl="0" eaLnBrk="1" latinLnBrk="0" hangingPunct="1">
        <a:defRPr sz="1800" kern="1200">
          <a:solidFill>
            <a:schemeClr val="tx1"/>
          </a:solidFill>
          <a:latin typeface="+mn-lt"/>
          <a:ea typeface="+mn-ea"/>
          <a:cs typeface="+mn-cs"/>
        </a:defRPr>
      </a:lvl1pPr>
      <a:lvl2pPr marL="457148" algn="l" defTabSz="914295" rtl="0" eaLnBrk="1" latinLnBrk="0" hangingPunct="1">
        <a:defRPr sz="1800" kern="1200">
          <a:solidFill>
            <a:schemeClr val="tx1"/>
          </a:solidFill>
          <a:latin typeface="+mn-lt"/>
          <a:ea typeface="+mn-ea"/>
          <a:cs typeface="+mn-cs"/>
        </a:defRPr>
      </a:lvl2pPr>
      <a:lvl3pPr marL="914295" algn="l" defTabSz="914295" rtl="0" eaLnBrk="1" latinLnBrk="0" hangingPunct="1">
        <a:defRPr sz="1800" kern="1200">
          <a:solidFill>
            <a:schemeClr val="tx1"/>
          </a:solidFill>
          <a:latin typeface="+mn-lt"/>
          <a:ea typeface="+mn-ea"/>
          <a:cs typeface="+mn-cs"/>
        </a:defRPr>
      </a:lvl3pPr>
      <a:lvl4pPr marL="1371443" algn="l" defTabSz="914295" rtl="0" eaLnBrk="1" latinLnBrk="0" hangingPunct="1">
        <a:defRPr sz="1800" kern="1200">
          <a:solidFill>
            <a:schemeClr val="tx1"/>
          </a:solidFill>
          <a:latin typeface="+mn-lt"/>
          <a:ea typeface="+mn-ea"/>
          <a:cs typeface="+mn-cs"/>
        </a:defRPr>
      </a:lvl4pPr>
      <a:lvl5pPr marL="1828591" algn="l" defTabSz="914295" rtl="0" eaLnBrk="1" latinLnBrk="0" hangingPunct="1">
        <a:defRPr sz="1800" kern="1200">
          <a:solidFill>
            <a:schemeClr val="tx1"/>
          </a:solidFill>
          <a:latin typeface="+mn-lt"/>
          <a:ea typeface="+mn-ea"/>
          <a:cs typeface="+mn-cs"/>
        </a:defRPr>
      </a:lvl5pPr>
      <a:lvl6pPr marL="2285738" algn="l" defTabSz="914295" rtl="0" eaLnBrk="1" latinLnBrk="0" hangingPunct="1">
        <a:defRPr sz="1800" kern="1200">
          <a:solidFill>
            <a:schemeClr val="tx1"/>
          </a:solidFill>
          <a:latin typeface="+mn-lt"/>
          <a:ea typeface="+mn-ea"/>
          <a:cs typeface="+mn-cs"/>
        </a:defRPr>
      </a:lvl6pPr>
      <a:lvl7pPr marL="2742886" algn="l" defTabSz="914295" rtl="0" eaLnBrk="1" latinLnBrk="0" hangingPunct="1">
        <a:defRPr sz="1800" kern="1200">
          <a:solidFill>
            <a:schemeClr val="tx1"/>
          </a:solidFill>
          <a:latin typeface="+mn-lt"/>
          <a:ea typeface="+mn-ea"/>
          <a:cs typeface="+mn-cs"/>
        </a:defRPr>
      </a:lvl7pPr>
      <a:lvl8pPr marL="3200034" algn="l" defTabSz="914295" rtl="0" eaLnBrk="1" latinLnBrk="0" hangingPunct="1">
        <a:defRPr sz="1800" kern="1200">
          <a:solidFill>
            <a:schemeClr val="tx1"/>
          </a:solidFill>
          <a:latin typeface="+mn-lt"/>
          <a:ea typeface="+mn-ea"/>
          <a:cs typeface="+mn-cs"/>
        </a:defRPr>
      </a:lvl8pPr>
      <a:lvl9pPr marL="3657181" algn="l" defTabSz="91429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0"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8536" y="2592711"/>
            <a:ext cx="4328343" cy="9312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86355" tIns="43178" rIns="86355" bIns="43178" numCol="1" anchor="ctr" anchorCtr="0" compatLnSpc="1">
            <a:prstTxWarp prst="textNoShape">
              <a:avLst/>
            </a:prstTxWarp>
          </a:bodyPr>
          <a:lstStyle/>
          <a:p>
            <a:pPr lvl="0"/>
            <a:r>
              <a:rPr lang="fr-FR" dirty="0" smtClean="0"/>
              <a:t>Cliquez et modifiez le titre</a:t>
            </a:r>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cSld>
  <p:clrMap bg1="dk2" tx1="lt1" bg2="dk1"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Lst>
  <p:timing>
    <p:tnLst>
      <p:par>
        <p:cTn id="1" dur="indefinite" restart="never" nodeType="tmRoot"/>
      </p:par>
    </p:tnLst>
  </p:timing>
  <p:hf hdr="0" ftr="0"/>
  <p:txStyles>
    <p:titleStyle>
      <a:lvl1pPr algn="r" defTabSz="863501" rtl="0" eaLnBrk="1" fontAlgn="base" hangingPunct="1">
        <a:spcBef>
          <a:spcPct val="0"/>
        </a:spcBef>
        <a:spcAft>
          <a:spcPct val="0"/>
        </a:spcAft>
        <a:defRPr sz="3200" b="1">
          <a:solidFill>
            <a:srgbClr val="0053A1"/>
          </a:solidFill>
          <a:effectLst>
            <a:outerShdw blurRad="38100" dist="38100" dir="2700000" algn="tl">
              <a:srgbClr val="000000">
                <a:alpha val="43137"/>
              </a:srgbClr>
            </a:outerShdw>
          </a:effectLst>
          <a:latin typeface="+mj-lt"/>
          <a:ea typeface="+mj-ea"/>
          <a:cs typeface="+mj-cs"/>
        </a:defRPr>
      </a:lvl1pPr>
      <a:lvl2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2pPr>
      <a:lvl3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3pPr>
      <a:lvl4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4pPr>
      <a:lvl5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5pPr>
      <a:lvl6pPr marL="457148"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6pPr>
      <a:lvl7pPr marL="914295"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7pPr>
      <a:lvl8pPr marL="1371443"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8pPr>
      <a:lvl9pPr marL="1828591"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9pPr>
    </p:titleStyle>
    <p:bodyStyle>
      <a:lvl1pPr marL="323813" indent="-323813" algn="l" defTabSz="863501" rtl="0" eaLnBrk="1" fontAlgn="base" hangingPunct="1">
        <a:spcBef>
          <a:spcPct val="20000"/>
        </a:spcBef>
        <a:spcAft>
          <a:spcPct val="0"/>
        </a:spcAft>
        <a:buChar char="•"/>
        <a:defRPr sz="3000">
          <a:solidFill>
            <a:schemeClr val="tx1"/>
          </a:solidFill>
          <a:latin typeface="+mn-lt"/>
          <a:ea typeface="+mn-ea"/>
          <a:cs typeface="+mn-cs"/>
        </a:defRPr>
      </a:lvl1pPr>
      <a:lvl2pPr marL="701595" indent="-269844" algn="l" defTabSz="863501" rtl="0" eaLnBrk="1" fontAlgn="base" hangingPunct="1">
        <a:spcBef>
          <a:spcPct val="20000"/>
        </a:spcBef>
        <a:spcAft>
          <a:spcPct val="0"/>
        </a:spcAft>
        <a:buChar char="–"/>
        <a:defRPr sz="2600">
          <a:solidFill>
            <a:schemeClr val="tx1"/>
          </a:solidFill>
          <a:latin typeface="+mn-lt"/>
          <a:ea typeface="+mn-ea"/>
        </a:defRPr>
      </a:lvl2pPr>
      <a:lvl3pPr marL="1079376" indent="-215875" algn="l" defTabSz="863501" rtl="0" eaLnBrk="1" fontAlgn="base" hangingPunct="1">
        <a:spcBef>
          <a:spcPct val="20000"/>
        </a:spcBef>
        <a:spcAft>
          <a:spcPct val="0"/>
        </a:spcAft>
        <a:buChar char="•"/>
        <a:defRPr sz="2300">
          <a:solidFill>
            <a:schemeClr val="tx1"/>
          </a:solidFill>
          <a:latin typeface="+mn-lt"/>
          <a:ea typeface="+mn-ea"/>
        </a:defRPr>
      </a:lvl3pPr>
      <a:lvl4pPr marL="1511127" indent="-215875" algn="l" defTabSz="863501" rtl="0" eaLnBrk="1" fontAlgn="base" hangingPunct="1">
        <a:spcBef>
          <a:spcPct val="20000"/>
        </a:spcBef>
        <a:spcAft>
          <a:spcPct val="0"/>
        </a:spcAft>
        <a:buChar char="–"/>
        <a:defRPr sz="1900">
          <a:solidFill>
            <a:schemeClr val="tx1"/>
          </a:solidFill>
          <a:latin typeface="+mn-lt"/>
          <a:ea typeface="+mn-ea"/>
        </a:defRPr>
      </a:lvl4pPr>
      <a:lvl5pPr marL="1942877" indent="-215875" algn="l" defTabSz="863501" rtl="0" eaLnBrk="1" fontAlgn="base" hangingPunct="1">
        <a:spcBef>
          <a:spcPct val="20000"/>
        </a:spcBef>
        <a:spcAft>
          <a:spcPct val="0"/>
        </a:spcAft>
        <a:buChar char="»"/>
        <a:defRPr sz="1900">
          <a:solidFill>
            <a:schemeClr val="tx1"/>
          </a:solidFill>
          <a:latin typeface="+mn-lt"/>
          <a:ea typeface="+mn-ea"/>
        </a:defRPr>
      </a:lvl5pPr>
      <a:lvl6pPr marL="2400025" indent="-215875" algn="l" defTabSz="863501" rtl="0" eaLnBrk="1" fontAlgn="base" hangingPunct="1">
        <a:spcBef>
          <a:spcPct val="20000"/>
        </a:spcBef>
        <a:spcAft>
          <a:spcPct val="0"/>
        </a:spcAft>
        <a:buChar char="»"/>
        <a:defRPr sz="1900">
          <a:solidFill>
            <a:schemeClr val="tx1"/>
          </a:solidFill>
          <a:latin typeface="+mn-lt"/>
          <a:ea typeface="+mn-ea"/>
        </a:defRPr>
      </a:lvl6pPr>
      <a:lvl7pPr marL="2857172" indent="-215875" algn="l" defTabSz="863501" rtl="0" eaLnBrk="1" fontAlgn="base" hangingPunct="1">
        <a:spcBef>
          <a:spcPct val="20000"/>
        </a:spcBef>
        <a:spcAft>
          <a:spcPct val="0"/>
        </a:spcAft>
        <a:buChar char="»"/>
        <a:defRPr sz="1900">
          <a:solidFill>
            <a:schemeClr val="tx1"/>
          </a:solidFill>
          <a:latin typeface="+mn-lt"/>
          <a:ea typeface="+mn-ea"/>
        </a:defRPr>
      </a:lvl7pPr>
      <a:lvl8pPr marL="3314320" indent="-215875" algn="l" defTabSz="863501" rtl="0" eaLnBrk="1" fontAlgn="base" hangingPunct="1">
        <a:spcBef>
          <a:spcPct val="20000"/>
        </a:spcBef>
        <a:spcAft>
          <a:spcPct val="0"/>
        </a:spcAft>
        <a:buChar char="»"/>
        <a:defRPr sz="1900">
          <a:solidFill>
            <a:schemeClr val="tx1"/>
          </a:solidFill>
          <a:latin typeface="+mn-lt"/>
          <a:ea typeface="+mn-ea"/>
        </a:defRPr>
      </a:lvl8pPr>
      <a:lvl9pPr marL="3771468" indent="-215875" algn="l" defTabSz="863501" rtl="0" eaLnBrk="1" fontAlgn="base" hangingPunct="1">
        <a:spcBef>
          <a:spcPct val="20000"/>
        </a:spcBef>
        <a:spcAft>
          <a:spcPct val="0"/>
        </a:spcAft>
        <a:buChar char="»"/>
        <a:defRPr sz="1900">
          <a:solidFill>
            <a:schemeClr val="tx1"/>
          </a:solidFill>
          <a:latin typeface="+mn-lt"/>
          <a:ea typeface="+mn-ea"/>
        </a:defRPr>
      </a:lvl9pPr>
    </p:bodyStyle>
    <p:otherStyle>
      <a:defPPr>
        <a:defRPr lang="fr-FR"/>
      </a:defPPr>
      <a:lvl1pPr marL="0" algn="l" defTabSz="914295" rtl="0" eaLnBrk="1" latinLnBrk="0" hangingPunct="1">
        <a:defRPr sz="1800" kern="1200">
          <a:solidFill>
            <a:schemeClr val="tx1"/>
          </a:solidFill>
          <a:latin typeface="+mn-lt"/>
          <a:ea typeface="+mn-ea"/>
          <a:cs typeface="+mn-cs"/>
        </a:defRPr>
      </a:lvl1pPr>
      <a:lvl2pPr marL="457148" algn="l" defTabSz="914295" rtl="0" eaLnBrk="1" latinLnBrk="0" hangingPunct="1">
        <a:defRPr sz="1800" kern="1200">
          <a:solidFill>
            <a:schemeClr val="tx1"/>
          </a:solidFill>
          <a:latin typeface="+mn-lt"/>
          <a:ea typeface="+mn-ea"/>
          <a:cs typeface="+mn-cs"/>
        </a:defRPr>
      </a:lvl2pPr>
      <a:lvl3pPr marL="914295" algn="l" defTabSz="914295" rtl="0" eaLnBrk="1" latinLnBrk="0" hangingPunct="1">
        <a:defRPr sz="1800" kern="1200">
          <a:solidFill>
            <a:schemeClr val="tx1"/>
          </a:solidFill>
          <a:latin typeface="+mn-lt"/>
          <a:ea typeface="+mn-ea"/>
          <a:cs typeface="+mn-cs"/>
        </a:defRPr>
      </a:lvl3pPr>
      <a:lvl4pPr marL="1371443" algn="l" defTabSz="914295" rtl="0" eaLnBrk="1" latinLnBrk="0" hangingPunct="1">
        <a:defRPr sz="1800" kern="1200">
          <a:solidFill>
            <a:schemeClr val="tx1"/>
          </a:solidFill>
          <a:latin typeface="+mn-lt"/>
          <a:ea typeface="+mn-ea"/>
          <a:cs typeface="+mn-cs"/>
        </a:defRPr>
      </a:lvl4pPr>
      <a:lvl5pPr marL="1828591" algn="l" defTabSz="914295" rtl="0" eaLnBrk="1" latinLnBrk="0" hangingPunct="1">
        <a:defRPr sz="1800" kern="1200">
          <a:solidFill>
            <a:schemeClr val="tx1"/>
          </a:solidFill>
          <a:latin typeface="+mn-lt"/>
          <a:ea typeface="+mn-ea"/>
          <a:cs typeface="+mn-cs"/>
        </a:defRPr>
      </a:lvl5pPr>
      <a:lvl6pPr marL="2285738" algn="l" defTabSz="914295" rtl="0" eaLnBrk="1" latinLnBrk="0" hangingPunct="1">
        <a:defRPr sz="1800" kern="1200">
          <a:solidFill>
            <a:schemeClr val="tx1"/>
          </a:solidFill>
          <a:latin typeface="+mn-lt"/>
          <a:ea typeface="+mn-ea"/>
          <a:cs typeface="+mn-cs"/>
        </a:defRPr>
      </a:lvl6pPr>
      <a:lvl7pPr marL="2742886" algn="l" defTabSz="914295" rtl="0" eaLnBrk="1" latinLnBrk="0" hangingPunct="1">
        <a:defRPr sz="1800" kern="1200">
          <a:solidFill>
            <a:schemeClr val="tx1"/>
          </a:solidFill>
          <a:latin typeface="+mn-lt"/>
          <a:ea typeface="+mn-ea"/>
          <a:cs typeface="+mn-cs"/>
        </a:defRPr>
      </a:lvl7pPr>
      <a:lvl8pPr marL="3200034" algn="l" defTabSz="914295" rtl="0" eaLnBrk="1" latinLnBrk="0" hangingPunct="1">
        <a:defRPr sz="1800" kern="1200">
          <a:solidFill>
            <a:schemeClr val="tx1"/>
          </a:solidFill>
          <a:latin typeface="+mn-lt"/>
          <a:ea typeface="+mn-ea"/>
          <a:cs typeface="+mn-cs"/>
        </a:defRPr>
      </a:lvl8pPr>
      <a:lvl9pPr marL="3657181" algn="l" defTabSz="91429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0"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8536" y="2592711"/>
            <a:ext cx="4328343" cy="9312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86355" tIns="43178" rIns="86355" bIns="43178" numCol="1" anchor="ctr" anchorCtr="0" compatLnSpc="1">
            <a:prstTxWarp prst="textNoShape">
              <a:avLst/>
            </a:prstTxWarp>
          </a:bodyPr>
          <a:lstStyle/>
          <a:p>
            <a:pPr lvl="0"/>
            <a:r>
              <a:rPr lang="fr-FR" dirty="0" smtClean="0"/>
              <a:t>Cliquez et modifiez le titre</a:t>
            </a:r>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cSld>
  <p:clrMap bg1="dk2" tx1="lt1" bg2="dk1" tx2="lt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Lst>
  <p:timing>
    <p:tnLst>
      <p:par>
        <p:cTn id="1" dur="indefinite" restart="never" nodeType="tmRoot"/>
      </p:par>
    </p:tnLst>
  </p:timing>
  <p:hf hdr="0" ftr="0"/>
  <p:txStyles>
    <p:titleStyle>
      <a:lvl1pPr algn="r" defTabSz="863501" rtl="0" eaLnBrk="1" fontAlgn="base" hangingPunct="1">
        <a:spcBef>
          <a:spcPct val="0"/>
        </a:spcBef>
        <a:spcAft>
          <a:spcPct val="0"/>
        </a:spcAft>
        <a:defRPr sz="3200" b="1">
          <a:solidFill>
            <a:srgbClr val="0053A1"/>
          </a:solidFill>
          <a:effectLst>
            <a:outerShdw blurRad="38100" dist="38100" dir="2700000" algn="tl">
              <a:srgbClr val="000000">
                <a:alpha val="43137"/>
              </a:srgbClr>
            </a:outerShdw>
          </a:effectLst>
          <a:latin typeface="+mj-lt"/>
          <a:ea typeface="+mj-ea"/>
          <a:cs typeface="+mj-cs"/>
        </a:defRPr>
      </a:lvl1pPr>
      <a:lvl2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2pPr>
      <a:lvl3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3pPr>
      <a:lvl4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4pPr>
      <a:lvl5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5pPr>
      <a:lvl6pPr marL="457148"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6pPr>
      <a:lvl7pPr marL="914295"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7pPr>
      <a:lvl8pPr marL="1371443"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8pPr>
      <a:lvl9pPr marL="1828591"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9pPr>
    </p:titleStyle>
    <p:bodyStyle>
      <a:lvl1pPr marL="323813" indent="-323813" algn="l" defTabSz="863501" rtl="0" eaLnBrk="1" fontAlgn="base" hangingPunct="1">
        <a:spcBef>
          <a:spcPct val="20000"/>
        </a:spcBef>
        <a:spcAft>
          <a:spcPct val="0"/>
        </a:spcAft>
        <a:buChar char="•"/>
        <a:defRPr sz="3000">
          <a:solidFill>
            <a:schemeClr val="tx1"/>
          </a:solidFill>
          <a:latin typeface="+mn-lt"/>
          <a:ea typeface="+mn-ea"/>
          <a:cs typeface="+mn-cs"/>
        </a:defRPr>
      </a:lvl1pPr>
      <a:lvl2pPr marL="701595" indent="-269844" algn="l" defTabSz="863501" rtl="0" eaLnBrk="1" fontAlgn="base" hangingPunct="1">
        <a:spcBef>
          <a:spcPct val="20000"/>
        </a:spcBef>
        <a:spcAft>
          <a:spcPct val="0"/>
        </a:spcAft>
        <a:buChar char="–"/>
        <a:defRPr sz="2600">
          <a:solidFill>
            <a:schemeClr val="tx1"/>
          </a:solidFill>
          <a:latin typeface="+mn-lt"/>
          <a:ea typeface="+mn-ea"/>
        </a:defRPr>
      </a:lvl2pPr>
      <a:lvl3pPr marL="1079376" indent="-215875" algn="l" defTabSz="863501" rtl="0" eaLnBrk="1" fontAlgn="base" hangingPunct="1">
        <a:spcBef>
          <a:spcPct val="20000"/>
        </a:spcBef>
        <a:spcAft>
          <a:spcPct val="0"/>
        </a:spcAft>
        <a:buChar char="•"/>
        <a:defRPr sz="2300">
          <a:solidFill>
            <a:schemeClr val="tx1"/>
          </a:solidFill>
          <a:latin typeface="+mn-lt"/>
          <a:ea typeface="+mn-ea"/>
        </a:defRPr>
      </a:lvl3pPr>
      <a:lvl4pPr marL="1511127" indent="-215875" algn="l" defTabSz="863501" rtl="0" eaLnBrk="1" fontAlgn="base" hangingPunct="1">
        <a:spcBef>
          <a:spcPct val="20000"/>
        </a:spcBef>
        <a:spcAft>
          <a:spcPct val="0"/>
        </a:spcAft>
        <a:buChar char="–"/>
        <a:defRPr sz="1900">
          <a:solidFill>
            <a:schemeClr val="tx1"/>
          </a:solidFill>
          <a:latin typeface="+mn-lt"/>
          <a:ea typeface="+mn-ea"/>
        </a:defRPr>
      </a:lvl4pPr>
      <a:lvl5pPr marL="1942877" indent="-215875" algn="l" defTabSz="863501" rtl="0" eaLnBrk="1" fontAlgn="base" hangingPunct="1">
        <a:spcBef>
          <a:spcPct val="20000"/>
        </a:spcBef>
        <a:spcAft>
          <a:spcPct val="0"/>
        </a:spcAft>
        <a:buChar char="»"/>
        <a:defRPr sz="1900">
          <a:solidFill>
            <a:schemeClr val="tx1"/>
          </a:solidFill>
          <a:latin typeface="+mn-lt"/>
          <a:ea typeface="+mn-ea"/>
        </a:defRPr>
      </a:lvl5pPr>
      <a:lvl6pPr marL="2400025" indent="-215875" algn="l" defTabSz="863501" rtl="0" eaLnBrk="1" fontAlgn="base" hangingPunct="1">
        <a:spcBef>
          <a:spcPct val="20000"/>
        </a:spcBef>
        <a:spcAft>
          <a:spcPct val="0"/>
        </a:spcAft>
        <a:buChar char="»"/>
        <a:defRPr sz="1900">
          <a:solidFill>
            <a:schemeClr val="tx1"/>
          </a:solidFill>
          <a:latin typeface="+mn-lt"/>
          <a:ea typeface="+mn-ea"/>
        </a:defRPr>
      </a:lvl6pPr>
      <a:lvl7pPr marL="2857172" indent="-215875" algn="l" defTabSz="863501" rtl="0" eaLnBrk="1" fontAlgn="base" hangingPunct="1">
        <a:spcBef>
          <a:spcPct val="20000"/>
        </a:spcBef>
        <a:spcAft>
          <a:spcPct val="0"/>
        </a:spcAft>
        <a:buChar char="»"/>
        <a:defRPr sz="1900">
          <a:solidFill>
            <a:schemeClr val="tx1"/>
          </a:solidFill>
          <a:latin typeface="+mn-lt"/>
          <a:ea typeface="+mn-ea"/>
        </a:defRPr>
      </a:lvl7pPr>
      <a:lvl8pPr marL="3314320" indent="-215875" algn="l" defTabSz="863501" rtl="0" eaLnBrk="1" fontAlgn="base" hangingPunct="1">
        <a:spcBef>
          <a:spcPct val="20000"/>
        </a:spcBef>
        <a:spcAft>
          <a:spcPct val="0"/>
        </a:spcAft>
        <a:buChar char="»"/>
        <a:defRPr sz="1900">
          <a:solidFill>
            <a:schemeClr val="tx1"/>
          </a:solidFill>
          <a:latin typeface="+mn-lt"/>
          <a:ea typeface="+mn-ea"/>
        </a:defRPr>
      </a:lvl8pPr>
      <a:lvl9pPr marL="3771468" indent="-215875" algn="l" defTabSz="863501" rtl="0" eaLnBrk="1" fontAlgn="base" hangingPunct="1">
        <a:spcBef>
          <a:spcPct val="20000"/>
        </a:spcBef>
        <a:spcAft>
          <a:spcPct val="0"/>
        </a:spcAft>
        <a:buChar char="»"/>
        <a:defRPr sz="1900">
          <a:solidFill>
            <a:schemeClr val="tx1"/>
          </a:solidFill>
          <a:latin typeface="+mn-lt"/>
          <a:ea typeface="+mn-ea"/>
        </a:defRPr>
      </a:lvl9pPr>
    </p:bodyStyle>
    <p:otherStyle>
      <a:defPPr>
        <a:defRPr lang="fr-FR"/>
      </a:defPPr>
      <a:lvl1pPr marL="0" algn="l" defTabSz="914295" rtl="0" eaLnBrk="1" latinLnBrk="0" hangingPunct="1">
        <a:defRPr sz="1800" kern="1200">
          <a:solidFill>
            <a:schemeClr val="tx1"/>
          </a:solidFill>
          <a:latin typeface="+mn-lt"/>
          <a:ea typeface="+mn-ea"/>
          <a:cs typeface="+mn-cs"/>
        </a:defRPr>
      </a:lvl1pPr>
      <a:lvl2pPr marL="457148" algn="l" defTabSz="914295" rtl="0" eaLnBrk="1" latinLnBrk="0" hangingPunct="1">
        <a:defRPr sz="1800" kern="1200">
          <a:solidFill>
            <a:schemeClr val="tx1"/>
          </a:solidFill>
          <a:latin typeface="+mn-lt"/>
          <a:ea typeface="+mn-ea"/>
          <a:cs typeface="+mn-cs"/>
        </a:defRPr>
      </a:lvl2pPr>
      <a:lvl3pPr marL="914295" algn="l" defTabSz="914295" rtl="0" eaLnBrk="1" latinLnBrk="0" hangingPunct="1">
        <a:defRPr sz="1800" kern="1200">
          <a:solidFill>
            <a:schemeClr val="tx1"/>
          </a:solidFill>
          <a:latin typeface="+mn-lt"/>
          <a:ea typeface="+mn-ea"/>
          <a:cs typeface="+mn-cs"/>
        </a:defRPr>
      </a:lvl3pPr>
      <a:lvl4pPr marL="1371443" algn="l" defTabSz="914295" rtl="0" eaLnBrk="1" latinLnBrk="0" hangingPunct="1">
        <a:defRPr sz="1800" kern="1200">
          <a:solidFill>
            <a:schemeClr val="tx1"/>
          </a:solidFill>
          <a:latin typeface="+mn-lt"/>
          <a:ea typeface="+mn-ea"/>
          <a:cs typeface="+mn-cs"/>
        </a:defRPr>
      </a:lvl4pPr>
      <a:lvl5pPr marL="1828591" algn="l" defTabSz="914295" rtl="0" eaLnBrk="1" latinLnBrk="0" hangingPunct="1">
        <a:defRPr sz="1800" kern="1200">
          <a:solidFill>
            <a:schemeClr val="tx1"/>
          </a:solidFill>
          <a:latin typeface="+mn-lt"/>
          <a:ea typeface="+mn-ea"/>
          <a:cs typeface="+mn-cs"/>
        </a:defRPr>
      </a:lvl5pPr>
      <a:lvl6pPr marL="2285738" algn="l" defTabSz="914295" rtl="0" eaLnBrk="1" latinLnBrk="0" hangingPunct="1">
        <a:defRPr sz="1800" kern="1200">
          <a:solidFill>
            <a:schemeClr val="tx1"/>
          </a:solidFill>
          <a:latin typeface="+mn-lt"/>
          <a:ea typeface="+mn-ea"/>
          <a:cs typeface="+mn-cs"/>
        </a:defRPr>
      </a:lvl6pPr>
      <a:lvl7pPr marL="2742886" algn="l" defTabSz="914295" rtl="0" eaLnBrk="1" latinLnBrk="0" hangingPunct="1">
        <a:defRPr sz="1800" kern="1200">
          <a:solidFill>
            <a:schemeClr val="tx1"/>
          </a:solidFill>
          <a:latin typeface="+mn-lt"/>
          <a:ea typeface="+mn-ea"/>
          <a:cs typeface="+mn-cs"/>
        </a:defRPr>
      </a:lvl7pPr>
      <a:lvl8pPr marL="3200034" algn="l" defTabSz="914295" rtl="0" eaLnBrk="1" latinLnBrk="0" hangingPunct="1">
        <a:defRPr sz="1800" kern="1200">
          <a:solidFill>
            <a:schemeClr val="tx1"/>
          </a:solidFill>
          <a:latin typeface="+mn-lt"/>
          <a:ea typeface="+mn-ea"/>
          <a:cs typeface="+mn-cs"/>
        </a:defRPr>
      </a:lvl8pPr>
      <a:lvl9pPr marL="3657181" algn="l" defTabSz="91429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0"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8536" y="2592711"/>
            <a:ext cx="4328343" cy="9312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86355" tIns="43178" rIns="86355" bIns="43178" numCol="1" anchor="ctr" anchorCtr="0" compatLnSpc="1">
            <a:prstTxWarp prst="textNoShape">
              <a:avLst/>
            </a:prstTxWarp>
          </a:bodyPr>
          <a:lstStyle/>
          <a:p>
            <a:pPr lvl="0"/>
            <a:r>
              <a:rPr lang="fr-FR" dirty="0" smtClean="0"/>
              <a:t>Cliquez et modifiez le titre</a:t>
            </a:r>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cSld>
  <p:clrMap bg1="dk2" tx1="lt1" bg2="dk1" tx2="lt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Lst>
  <p:timing>
    <p:tnLst>
      <p:par>
        <p:cTn id="1" dur="indefinite" restart="never" nodeType="tmRoot"/>
      </p:par>
    </p:tnLst>
  </p:timing>
  <p:hf hdr="0" ftr="0"/>
  <p:txStyles>
    <p:titleStyle>
      <a:lvl1pPr algn="r" defTabSz="863501" rtl="0" eaLnBrk="1" fontAlgn="base" hangingPunct="1">
        <a:spcBef>
          <a:spcPct val="0"/>
        </a:spcBef>
        <a:spcAft>
          <a:spcPct val="0"/>
        </a:spcAft>
        <a:defRPr sz="3200" b="1">
          <a:solidFill>
            <a:srgbClr val="0053A1"/>
          </a:solidFill>
          <a:effectLst>
            <a:outerShdw blurRad="38100" dist="38100" dir="2700000" algn="tl">
              <a:srgbClr val="000000">
                <a:alpha val="43137"/>
              </a:srgbClr>
            </a:outerShdw>
          </a:effectLst>
          <a:latin typeface="+mj-lt"/>
          <a:ea typeface="+mj-ea"/>
          <a:cs typeface="+mj-cs"/>
        </a:defRPr>
      </a:lvl1pPr>
      <a:lvl2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2pPr>
      <a:lvl3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3pPr>
      <a:lvl4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4pPr>
      <a:lvl5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5pPr>
      <a:lvl6pPr marL="457148"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6pPr>
      <a:lvl7pPr marL="914295"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7pPr>
      <a:lvl8pPr marL="1371443"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8pPr>
      <a:lvl9pPr marL="1828591"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9pPr>
    </p:titleStyle>
    <p:bodyStyle>
      <a:lvl1pPr marL="323813" indent="-323813" algn="l" defTabSz="863501" rtl="0" eaLnBrk="1" fontAlgn="base" hangingPunct="1">
        <a:spcBef>
          <a:spcPct val="20000"/>
        </a:spcBef>
        <a:spcAft>
          <a:spcPct val="0"/>
        </a:spcAft>
        <a:buChar char="•"/>
        <a:defRPr sz="3000">
          <a:solidFill>
            <a:schemeClr val="tx1"/>
          </a:solidFill>
          <a:latin typeface="+mn-lt"/>
          <a:ea typeface="+mn-ea"/>
          <a:cs typeface="+mn-cs"/>
        </a:defRPr>
      </a:lvl1pPr>
      <a:lvl2pPr marL="701595" indent="-269844" algn="l" defTabSz="863501" rtl="0" eaLnBrk="1" fontAlgn="base" hangingPunct="1">
        <a:spcBef>
          <a:spcPct val="20000"/>
        </a:spcBef>
        <a:spcAft>
          <a:spcPct val="0"/>
        </a:spcAft>
        <a:buChar char="–"/>
        <a:defRPr sz="2600">
          <a:solidFill>
            <a:schemeClr val="tx1"/>
          </a:solidFill>
          <a:latin typeface="+mn-lt"/>
          <a:ea typeface="+mn-ea"/>
        </a:defRPr>
      </a:lvl2pPr>
      <a:lvl3pPr marL="1079376" indent="-215875" algn="l" defTabSz="863501" rtl="0" eaLnBrk="1" fontAlgn="base" hangingPunct="1">
        <a:spcBef>
          <a:spcPct val="20000"/>
        </a:spcBef>
        <a:spcAft>
          <a:spcPct val="0"/>
        </a:spcAft>
        <a:buChar char="•"/>
        <a:defRPr sz="2300">
          <a:solidFill>
            <a:schemeClr val="tx1"/>
          </a:solidFill>
          <a:latin typeface="+mn-lt"/>
          <a:ea typeface="+mn-ea"/>
        </a:defRPr>
      </a:lvl3pPr>
      <a:lvl4pPr marL="1511127" indent="-215875" algn="l" defTabSz="863501" rtl="0" eaLnBrk="1" fontAlgn="base" hangingPunct="1">
        <a:spcBef>
          <a:spcPct val="20000"/>
        </a:spcBef>
        <a:spcAft>
          <a:spcPct val="0"/>
        </a:spcAft>
        <a:buChar char="–"/>
        <a:defRPr sz="1900">
          <a:solidFill>
            <a:schemeClr val="tx1"/>
          </a:solidFill>
          <a:latin typeface="+mn-lt"/>
          <a:ea typeface="+mn-ea"/>
        </a:defRPr>
      </a:lvl4pPr>
      <a:lvl5pPr marL="1942877" indent="-215875" algn="l" defTabSz="863501" rtl="0" eaLnBrk="1" fontAlgn="base" hangingPunct="1">
        <a:spcBef>
          <a:spcPct val="20000"/>
        </a:spcBef>
        <a:spcAft>
          <a:spcPct val="0"/>
        </a:spcAft>
        <a:buChar char="»"/>
        <a:defRPr sz="1900">
          <a:solidFill>
            <a:schemeClr val="tx1"/>
          </a:solidFill>
          <a:latin typeface="+mn-lt"/>
          <a:ea typeface="+mn-ea"/>
        </a:defRPr>
      </a:lvl5pPr>
      <a:lvl6pPr marL="2400025" indent="-215875" algn="l" defTabSz="863501" rtl="0" eaLnBrk="1" fontAlgn="base" hangingPunct="1">
        <a:spcBef>
          <a:spcPct val="20000"/>
        </a:spcBef>
        <a:spcAft>
          <a:spcPct val="0"/>
        </a:spcAft>
        <a:buChar char="»"/>
        <a:defRPr sz="1900">
          <a:solidFill>
            <a:schemeClr val="tx1"/>
          </a:solidFill>
          <a:latin typeface="+mn-lt"/>
          <a:ea typeface="+mn-ea"/>
        </a:defRPr>
      </a:lvl6pPr>
      <a:lvl7pPr marL="2857172" indent="-215875" algn="l" defTabSz="863501" rtl="0" eaLnBrk="1" fontAlgn="base" hangingPunct="1">
        <a:spcBef>
          <a:spcPct val="20000"/>
        </a:spcBef>
        <a:spcAft>
          <a:spcPct val="0"/>
        </a:spcAft>
        <a:buChar char="»"/>
        <a:defRPr sz="1900">
          <a:solidFill>
            <a:schemeClr val="tx1"/>
          </a:solidFill>
          <a:latin typeface="+mn-lt"/>
          <a:ea typeface="+mn-ea"/>
        </a:defRPr>
      </a:lvl7pPr>
      <a:lvl8pPr marL="3314320" indent="-215875" algn="l" defTabSz="863501" rtl="0" eaLnBrk="1" fontAlgn="base" hangingPunct="1">
        <a:spcBef>
          <a:spcPct val="20000"/>
        </a:spcBef>
        <a:spcAft>
          <a:spcPct val="0"/>
        </a:spcAft>
        <a:buChar char="»"/>
        <a:defRPr sz="1900">
          <a:solidFill>
            <a:schemeClr val="tx1"/>
          </a:solidFill>
          <a:latin typeface="+mn-lt"/>
          <a:ea typeface="+mn-ea"/>
        </a:defRPr>
      </a:lvl8pPr>
      <a:lvl9pPr marL="3771468" indent="-215875" algn="l" defTabSz="863501" rtl="0" eaLnBrk="1" fontAlgn="base" hangingPunct="1">
        <a:spcBef>
          <a:spcPct val="20000"/>
        </a:spcBef>
        <a:spcAft>
          <a:spcPct val="0"/>
        </a:spcAft>
        <a:buChar char="»"/>
        <a:defRPr sz="1900">
          <a:solidFill>
            <a:schemeClr val="tx1"/>
          </a:solidFill>
          <a:latin typeface="+mn-lt"/>
          <a:ea typeface="+mn-ea"/>
        </a:defRPr>
      </a:lvl9pPr>
    </p:bodyStyle>
    <p:otherStyle>
      <a:defPPr>
        <a:defRPr lang="fr-FR"/>
      </a:defPPr>
      <a:lvl1pPr marL="0" algn="l" defTabSz="914295" rtl="0" eaLnBrk="1" latinLnBrk="0" hangingPunct="1">
        <a:defRPr sz="1800" kern="1200">
          <a:solidFill>
            <a:schemeClr val="tx1"/>
          </a:solidFill>
          <a:latin typeface="+mn-lt"/>
          <a:ea typeface="+mn-ea"/>
          <a:cs typeface="+mn-cs"/>
        </a:defRPr>
      </a:lvl1pPr>
      <a:lvl2pPr marL="457148" algn="l" defTabSz="914295" rtl="0" eaLnBrk="1" latinLnBrk="0" hangingPunct="1">
        <a:defRPr sz="1800" kern="1200">
          <a:solidFill>
            <a:schemeClr val="tx1"/>
          </a:solidFill>
          <a:latin typeface="+mn-lt"/>
          <a:ea typeface="+mn-ea"/>
          <a:cs typeface="+mn-cs"/>
        </a:defRPr>
      </a:lvl2pPr>
      <a:lvl3pPr marL="914295" algn="l" defTabSz="914295" rtl="0" eaLnBrk="1" latinLnBrk="0" hangingPunct="1">
        <a:defRPr sz="1800" kern="1200">
          <a:solidFill>
            <a:schemeClr val="tx1"/>
          </a:solidFill>
          <a:latin typeface="+mn-lt"/>
          <a:ea typeface="+mn-ea"/>
          <a:cs typeface="+mn-cs"/>
        </a:defRPr>
      </a:lvl3pPr>
      <a:lvl4pPr marL="1371443" algn="l" defTabSz="914295" rtl="0" eaLnBrk="1" latinLnBrk="0" hangingPunct="1">
        <a:defRPr sz="1800" kern="1200">
          <a:solidFill>
            <a:schemeClr val="tx1"/>
          </a:solidFill>
          <a:latin typeface="+mn-lt"/>
          <a:ea typeface="+mn-ea"/>
          <a:cs typeface="+mn-cs"/>
        </a:defRPr>
      </a:lvl4pPr>
      <a:lvl5pPr marL="1828591" algn="l" defTabSz="914295" rtl="0" eaLnBrk="1" latinLnBrk="0" hangingPunct="1">
        <a:defRPr sz="1800" kern="1200">
          <a:solidFill>
            <a:schemeClr val="tx1"/>
          </a:solidFill>
          <a:latin typeface="+mn-lt"/>
          <a:ea typeface="+mn-ea"/>
          <a:cs typeface="+mn-cs"/>
        </a:defRPr>
      </a:lvl5pPr>
      <a:lvl6pPr marL="2285738" algn="l" defTabSz="914295" rtl="0" eaLnBrk="1" latinLnBrk="0" hangingPunct="1">
        <a:defRPr sz="1800" kern="1200">
          <a:solidFill>
            <a:schemeClr val="tx1"/>
          </a:solidFill>
          <a:latin typeface="+mn-lt"/>
          <a:ea typeface="+mn-ea"/>
          <a:cs typeface="+mn-cs"/>
        </a:defRPr>
      </a:lvl6pPr>
      <a:lvl7pPr marL="2742886" algn="l" defTabSz="914295" rtl="0" eaLnBrk="1" latinLnBrk="0" hangingPunct="1">
        <a:defRPr sz="1800" kern="1200">
          <a:solidFill>
            <a:schemeClr val="tx1"/>
          </a:solidFill>
          <a:latin typeface="+mn-lt"/>
          <a:ea typeface="+mn-ea"/>
          <a:cs typeface="+mn-cs"/>
        </a:defRPr>
      </a:lvl7pPr>
      <a:lvl8pPr marL="3200034" algn="l" defTabSz="914295" rtl="0" eaLnBrk="1" latinLnBrk="0" hangingPunct="1">
        <a:defRPr sz="1800" kern="1200">
          <a:solidFill>
            <a:schemeClr val="tx1"/>
          </a:solidFill>
          <a:latin typeface="+mn-lt"/>
          <a:ea typeface="+mn-ea"/>
          <a:cs typeface="+mn-cs"/>
        </a:defRPr>
      </a:lvl8pPr>
      <a:lvl9pPr marL="3657181" algn="l" defTabSz="91429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0"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8536" y="2592711"/>
            <a:ext cx="4328343" cy="9312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86355" tIns="43178" rIns="86355" bIns="43178" numCol="1" anchor="ctr" anchorCtr="0" compatLnSpc="1">
            <a:prstTxWarp prst="textNoShape">
              <a:avLst/>
            </a:prstTxWarp>
          </a:bodyPr>
          <a:lstStyle/>
          <a:p>
            <a:pPr lvl="0"/>
            <a:r>
              <a:rPr lang="fr-FR" dirty="0" smtClean="0"/>
              <a:t>Cliquez et modifiez le titre</a:t>
            </a:r>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cSld>
  <p:clrMap bg1="dk2" tx1="lt1" bg2="dk1" tx2="lt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Lst>
  <p:timing>
    <p:tnLst>
      <p:par>
        <p:cTn id="1" dur="indefinite" restart="never" nodeType="tmRoot"/>
      </p:par>
    </p:tnLst>
  </p:timing>
  <p:hf hdr="0" ftr="0"/>
  <p:txStyles>
    <p:titleStyle>
      <a:lvl1pPr algn="r" defTabSz="863501" rtl="0" eaLnBrk="1" fontAlgn="base" hangingPunct="1">
        <a:spcBef>
          <a:spcPct val="0"/>
        </a:spcBef>
        <a:spcAft>
          <a:spcPct val="0"/>
        </a:spcAft>
        <a:defRPr sz="3200" b="1">
          <a:solidFill>
            <a:srgbClr val="0053A1"/>
          </a:solidFill>
          <a:effectLst>
            <a:outerShdw blurRad="38100" dist="38100" dir="2700000" algn="tl">
              <a:srgbClr val="000000">
                <a:alpha val="43137"/>
              </a:srgbClr>
            </a:outerShdw>
          </a:effectLst>
          <a:latin typeface="+mj-lt"/>
          <a:ea typeface="+mj-ea"/>
          <a:cs typeface="+mj-cs"/>
        </a:defRPr>
      </a:lvl1pPr>
      <a:lvl2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2pPr>
      <a:lvl3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3pPr>
      <a:lvl4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4pPr>
      <a:lvl5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5pPr>
      <a:lvl6pPr marL="457148"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6pPr>
      <a:lvl7pPr marL="914295"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7pPr>
      <a:lvl8pPr marL="1371443"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8pPr>
      <a:lvl9pPr marL="1828591"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9pPr>
    </p:titleStyle>
    <p:bodyStyle>
      <a:lvl1pPr marL="323813" indent="-323813" algn="l" defTabSz="863501" rtl="0" eaLnBrk="1" fontAlgn="base" hangingPunct="1">
        <a:spcBef>
          <a:spcPct val="20000"/>
        </a:spcBef>
        <a:spcAft>
          <a:spcPct val="0"/>
        </a:spcAft>
        <a:buChar char="•"/>
        <a:defRPr sz="3000">
          <a:solidFill>
            <a:schemeClr val="tx1"/>
          </a:solidFill>
          <a:latin typeface="+mn-lt"/>
          <a:ea typeface="+mn-ea"/>
          <a:cs typeface="+mn-cs"/>
        </a:defRPr>
      </a:lvl1pPr>
      <a:lvl2pPr marL="701595" indent="-269844" algn="l" defTabSz="863501" rtl="0" eaLnBrk="1" fontAlgn="base" hangingPunct="1">
        <a:spcBef>
          <a:spcPct val="20000"/>
        </a:spcBef>
        <a:spcAft>
          <a:spcPct val="0"/>
        </a:spcAft>
        <a:buChar char="–"/>
        <a:defRPr sz="2600">
          <a:solidFill>
            <a:schemeClr val="tx1"/>
          </a:solidFill>
          <a:latin typeface="+mn-lt"/>
          <a:ea typeface="+mn-ea"/>
        </a:defRPr>
      </a:lvl2pPr>
      <a:lvl3pPr marL="1079376" indent="-215875" algn="l" defTabSz="863501" rtl="0" eaLnBrk="1" fontAlgn="base" hangingPunct="1">
        <a:spcBef>
          <a:spcPct val="20000"/>
        </a:spcBef>
        <a:spcAft>
          <a:spcPct val="0"/>
        </a:spcAft>
        <a:buChar char="•"/>
        <a:defRPr sz="2300">
          <a:solidFill>
            <a:schemeClr val="tx1"/>
          </a:solidFill>
          <a:latin typeface="+mn-lt"/>
          <a:ea typeface="+mn-ea"/>
        </a:defRPr>
      </a:lvl3pPr>
      <a:lvl4pPr marL="1511127" indent="-215875" algn="l" defTabSz="863501" rtl="0" eaLnBrk="1" fontAlgn="base" hangingPunct="1">
        <a:spcBef>
          <a:spcPct val="20000"/>
        </a:spcBef>
        <a:spcAft>
          <a:spcPct val="0"/>
        </a:spcAft>
        <a:buChar char="–"/>
        <a:defRPr sz="1900">
          <a:solidFill>
            <a:schemeClr val="tx1"/>
          </a:solidFill>
          <a:latin typeface="+mn-lt"/>
          <a:ea typeface="+mn-ea"/>
        </a:defRPr>
      </a:lvl4pPr>
      <a:lvl5pPr marL="1942877" indent="-215875" algn="l" defTabSz="863501" rtl="0" eaLnBrk="1" fontAlgn="base" hangingPunct="1">
        <a:spcBef>
          <a:spcPct val="20000"/>
        </a:spcBef>
        <a:spcAft>
          <a:spcPct val="0"/>
        </a:spcAft>
        <a:buChar char="»"/>
        <a:defRPr sz="1900">
          <a:solidFill>
            <a:schemeClr val="tx1"/>
          </a:solidFill>
          <a:latin typeface="+mn-lt"/>
          <a:ea typeface="+mn-ea"/>
        </a:defRPr>
      </a:lvl5pPr>
      <a:lvl6pPr marL="2400025" indent="-215875" algn="l" defTabSz="863501" rtl="0" eaLnBrk="1" fontAlgn="base" hangingPunct="1">
        <a:spcBef>
          <a:spcPct val="20000"/>
        </a:spcBef>
        <a:spcAft>
          <a:spcPct val="0"/>
        </a:spcAft>
        <a:buChar char="»"/>
        <a:defRPr sz="1900">
          <a:solidFill>
            <a:schemeClr val="tx1"/>
          </a:solidFill>
          <a:latin typeface="+mn-lt"/>
          <a:ea typeface="+mn-ea"/>
        </a:defRPr>
      </a:lvl6pPr>
      <a:lvl7pPr marL="2857172" indent="-215875" algn="l" defTabSz="863501" rtl="0" eaLnBrk="1" fontAlgn="base" hangingPunct="1">
        <a:spcBef>
          <a:spcPct val="20000"/>
        </a:spcBef>
        <a:spcAft>
          <a:spcPct val="0"/>
        </a:spcAft>
        <a:buChar char="»"/>
        <a:defRPr sz="1900">
          <a:solidFill>
            <a:schemeClr val="tx1"/>
          </a:solidFill>
          <a:latin typeface="+mn-lt"/>
          <a:ea typeface="+mn-ea"/>
        </a:defRPr>
      </a:lvl7pPr>
      <a:lvl8pPr marL="3314320" indent="-215875" algn="l" defTabSz="863501" rtl="0" eaLnBrk="1" fontAlgn="base" hangingPunct="1">
        <a:spcBef>
          <a:spcPct val="20000"/>
        </a:spcBef>
        <a:spcAft>
          <a:spcPct val="0"/>
        </a:spcAft>
        <a:buChar char="»"/>
        <a:defRPr sz="1900">
          <a:solidFill>
            <a:schemeClr val="tx1"/>
          </a:solidFill>
          <a:latin typeface="+mn-lt"/>
          <a:ea typeface="+mn-ea"/>
        </a:defRPr>
      </a:lvl8pPr>
      <a:lvl9pPr marL="3771468" indent="-215875" algn="l" defTabSz="863501" rtl="0" eaLnBrk="1" fontAlgn="base" hangingPunct="1">
        <a:spcBef>
          <a:spcPct val="20000"/>
        </a:spcBef>
        <a:spcAft>
          <a:spcPct val="0"/>
        </a:spcAft>
        <a:buChar char="»"/>
        <a:defRPr sz="1900">
          <a:solidFill>
            <a:schemeClr val="tx1"/>
          </a:solidFill>
          <a:latin typeface="+mn-lt"/>
          <a:ea typeface="+mn-ea"/>
        </a:defRPr>
      </a:lvl9pPr>
    </p:bodyStyle>
    <p:otherStyle>
      <a:defPPr>
        <a:defRPr lang="fr-FR"/>
      </a:defPPr>
      <a:lvl1pPr marL="0" algn="l" defTabSz="914295" rtl="0" eaLnBrk="1" latinLnBrk="0" hangingPunct="1">
        <a:defRPr sz="1800" kern="1200">
          <a:solidFill>
            <a:schemeClr val="tx1"/>
          </a:solidFill>
          <a:latin typeface="+mn-lt"/>
          <a:ea typeface="+mn-ea"/>
          <a:cs typeface="+mn-cs"/>
        </a:defRPr>
      </a:lvl1pPr>
      <a:lvl2pPr marL="457148" algn="l" defTabSz="914295" rtl="0" eaLnBrk="1" latinLnBrk="0" hangingPunct="1">
        <a:defRPr sz="1800" kern="1200">
          <a:solidFill>
            <a:schemeClr val="tx1"/>
          </a:solidFill>
          <a:latin typeface="+mn-lt"/>
          <a:ea typeface="+mn-ea"/>
          <a:cs typeface="+mn-cs"/>
        </a:defRPr>
      </a:lvl2pPr>
      <a:lvl3pPr marL="914295" algn="l" defTabSz="914295" rtl="0" eaLnBrk="1" latinLnBrk="0" hangingPunct="1">
        <a:defRPr sz="1800" kern="1200">
          <a:solidFill>
            <a:schemeClr val="tx1"/>
          </a:solidFill>
          <a:latin typeface="+mn-lt"/>
          <a:ea typeface="+mn-ea"/>
          <a:cs typeface="+mn-cs"/>
        </a:defRPr>
      </a:lvl3pPr>
      <a:lvl4pPr marL="1371443" algn="l" defTabSz="914295" rtl="0" eaLnBrk="1" latinLnBrk="0" hangingPunct="1">
        <a:defRPr sz="1800" kern="1200">
          <a:solidFill>
            <a:schemeClr val="tx1"/>
          </a:solidFill>
          <a:latin typeface="+mn-lt"/>
          <a:ea typeface="+mn-ea"/>
          <a:cs typeface="+mn-cs"/>
        </a:defRPr>
      </a:lvl4pPr>
      <a:lvl5pPr marL="1828591" algn="l" defTabSz="914295" rtl="0" eaLnBrk="1" latinLnBrk="0" hangingPunct="1">
        <a:defRPr sz="1800" kern="1200">
          <a:solidFill>
            <a:schemeClr val="tx1"/>
          </a:solidFill>
          <a:latin typeface="+mn-lt"/>
          <a:ea typeface="+mn-ea"/>
          <a:cs typeface="+mn-cs"/>
        </a:defRPr>
      </a:lvl5pPr>
      <a:lvl6pPr marL="2285738" algn="l" defTabSz="914295" rtl="0" eaLnBrk="1" latinLnBrk="0" hangingPunct="1">
        <a:defRPr sz="1800" kern="1200">
          <a:solidFill>
            <a:schemeClr val="tx1"/>
          </a:solidFill>
          <a:latin typeface="+mn-lt"/>
          <a:ea typeface="+mn-ea"/>
          <a:cs typeface="+mn-cs"/>
        </a:defRPr>
      </a:lvl6pPr>
      <a:lvl7pPr marL="2742886" algn="l" defTabSz="914295" rtl="0" eaLnBrk="1" latinLnBrk="0" hangingPunct="1">
        <a:defRPr sz="1800" kern="1200">
          <a:solidFill>
            <a:schemeClr val="tx1"/>
          </a:solidFill>
          <a:latin typeface="+mn-lt"/>
          <a:ea typeface="+mn-ea"/>
          <a:cs typeface="+mn-cs"/>
        </a:defRPr>
      </a:lvl7pPr>
      <a:lvl8pPr marL="3200034" algn="l" defTabSz="914295" rtl="0" eaLnBrk="1" latinLnBrk="0" hangingPunct="1">
        <a:defRPr sz="1800" kern="1200">
          <a:solidFill>
            <a:schemeClr val="tx1"/>
          </a:solidFill>
          <a:latin typeface="+mn-lt"/>
          <a:ea typeface="+mn-ea"/>
          <a:cs typeface="+mn-cs"/>
        </a:defRPr>
      </a:lvl8pPr>
      <a:lvl9pPr marL="3657181" algn="l" defTabSz="914295"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0"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8536" y="2592711"/>
            <a:ext cx="4328343" cy="9312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86355" tIns="43178" rIns="86355" bIns="43178" numCol="1" anchor="ctr" anchorCtr="0" compatLnSpc="1">
            <a:prstTxWarp prst="textNoShape">
              <a:avLst/>
            </a:prstTxWarp>
          </a:bodyPr>
          <a:lstStyle/>
          <a:p>
            <a:pPr lvl="0"/>
            <a:r>
              <a:rPr lang="fr-FR" dirty="0" smtClean="0"/>
              <a:t>Cliquez et modifiez le titre</a:t>
            </a:r>
          </a:p>
        </p:txBody>
      </p:sp>
      <p:sp>
        <p:nvSpPr>
          <p:cNvPr id="6" name="Espace réservé du numéro de diapositive 1"/>
          <p:cNvSpPr>
            <a:spLocks noGrp="1"/>
          </p:cNvSpPr>
          <p:nvPr>
            <p:ph type="sldNum" sz="quarter" idx="4"/>
          </p:nvPr>
        </p:nvSpPr>
        <p:spPr>
          <a:xfrm>
            <a:off x="8374842" y="5732524"/>
            <a:ext cx="623109" cy="325437"/>
          </a:xfrm>
          <a:prstGeom prst="rect">
            <a:avLst/>
          </a:prstGeom>
        </p:spPr>
        <p:txBody>
          <a:bodyPr vert="horz" lIns="91429" tIns="45715" rIns="91429" bIns="45715" rtlCol="0" anchor="ctr"/>
          <a:lstStyle>
            <a:lvl1pPr algn="r">
              <a:defRPr sz="1000" b="1">
                <a:solidFill>
                  <a:schemeClr val="accent3"/>
                </a:solidFill>
              </a:defRPr>
            </a:lvl1pPr>
          </a:lstStyle>
          <a:p>
            <a:fld id="{CAF5A059-CC0F-49E5-9479-C0FE1E96BCE3}" type="slidenum">
              <a:rPr lang="fr-FR" smtClean="0">
                <a:solidFill>
                  <a:srgbClr val="A5A5A5"/>
                </a:solidFill>
              </a:rPr>
              <a:pPr/>
              <a:t>‹N°›</a:t>
            </a:fld>
            <a:endParaRPr lang="fr-FR" dirty="0">
              <a:solidFill>
                <a:srgbClr val="A5A5A5"/>
              </a:solidFill>
            </a:endParaRPr>
          </a:p>
        </p:txBody>
      </p:sp>
    </p:spTree>
    <p:extLst>
      <p:ext uri="{BB962C8B-B14F-4D97-AF65-F5344CB8AC3E}">
        <p14:creationId xmlns:p14="http://schemas.microsoft.com/office/powerpoint/2010/main" xmlns="" val="308224124"/>
      </p:ext>
    </p:extLst>
  </p:cSld>
  <p:clrMap bg1="dk2" tx1="lt1" bg2="dk1" tx2="lt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Lst>
  <p:timing>
    <p:tnLst>
      <p:par>
        <p:cTn id="1" dur="indefinite" restart="never" nodeType="tmRoot"/>
      </p:par>
    </p:tnLst>
  </p:timing>
  <p:hf hdr="0" ftr="0"/>
  <p:txStyles>
    <p:titleStyle>
      <a:lvl1pPr algn="r" defTabSz="863501" rtl="0" eaLnBrk="1" fontAlgn="base" hangingPunct="1">
        <a:spcBef>
          <a:spcPct val="0"/>
        </a:spcBef>
        <a:spcAft>
          <a:spcPct val="0"/>
        </a:spcAft>
        <a:defRPr sz="3200" b="1">
          <a:solidFill>
            <a:srgbClr val="0053A1"/>
          </a:solidFill>
          <a:effectLst>
            <a:outerShdw blurRad="38100" dist="38100" dir="2700000" algn="tl">
              <a:srgbClr val="000000">
                <a:alpha val="43137"/>
              </a:srgbClr>
            </a:outerShdw>
          </a:effectLst>
          <a:latin typeface="+mj-lt"/>
          <a:ea typeface="+mj-ea"/>
          <a:cs typeface="+mj-cs"/>
        </a:defRPr>
      </a:lvl1pPr>
      <a:lvl2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2pPr>
      <a:lvl3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3pPr>
      <a:lvl4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4pPr>
      <a:lvl5pPr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5pPr>
      <a:lvl6pPr marL="457148"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6pPr>
      <a:lvl7pPr marL="914295"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7pPr>
      <a:lvl8pPr marL="1371443"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8pPr>
      <a:lvl9pPr marL="1828591" algn="ctr" defTabSz="863501" rtl="0" eaLnBrk="1" fontAlgn="base" hangingPunct="1">
        <a:spcBef>
          <a:spcPct val="0"/>
        </a:spcBef>
        <a:spcAft>
          <a:spcPct val="0"/>
        </a:spcAft>
        <a:defRPr sz="4200">
          <a:solidFill>
            <a:schemeClr val="tx2"/>
          </a:solidFill>
          <a:latin typeface="Arial" charset="0"/>
          <a:ea typeface="ＭＳ Ｐゴシック" pitchFamily="-32" charset="-128"/>
        </a:defRPr>
      </a:lvl9pPr>
    </p:titleStyle>
    <p:bodyStyle>
      <a:lvl1pPr marL="323813" indent="-323813" algn="l" defTabSz="863501" rtl="0" eaLnBrk="1" fontAlgn="base" hangingPunct="1">
        <a:spcBef>
          <a:spcPct val="20000"/>
        </a:spcBef>
        <a:spcAft>
          <a:spcPct val="0"/>
        </a:spcAft>
        <a:buChar char="•"/>
        <a:defRPr sz="3000">
          <a:solidFill>
            <a:schemeClr val="tx1"/>
          </a:solidFill>
          <a:latin typeface="+mn-lt"/>
          <a:ea typeface="+mn-ea"/>
          <a:cs typeface="+mn-cs"/>
        </a:defRPr>
      </a:lvl1pPr>
      <a:lvl2pPr marL="701595" indent="-269844" algn="l" defTabSz="863501" rtl="0" eaLnBrk="1" fontAlgn="base" hangingPunct="1">
        <a:spcBef>
          <a:spcPct val="20000"/>
        </a:spcBef>
        <a:spcAft>
          <a:spcPct val="0"/>
        </a:spcAft>
        <a:buChar char="–"/>
        <a:defRPr sz="2600">
          <a:solidFill>
            <a:schemeClr val="tx1"/>
          </a:solidFill>
          <a:latin typeface="+mn-lt"/>
          <a:ea typeface="+mn-ea"/>
        </a:defRPr>
      </a:lvl2pPr>
      <a:lvl3pPr marL="1079376" indent="-215875" algn="l" defTabSz="863501" rtl="0" eaLnBrk="1" fontAlgn="base" hangingPunct="1">
        <a:spcBef>
          <a:spcPct val="20000"/>
        </a:spcBef>
        <a:spcAft>
          <a:spcPct val="0"/>
        </a:spcAft>
        <a:buChar char="•"/>
        <a:defRPr sz="2300">
          <a:solidFill>
            <a:schemeClr val="tx1"/>
          </a:solidFill>
          <a:latin typeface="+mn-lt"/>
          <a:ea typeface="+mn-ea"/>
        </a:defRPr>
      </a:lvl3pPr>
      <a:lvl4pPr marL="1511127" indent="-215875" algn="l" defTabSz="863501" rtl="0" eaLnBrk="1" fontAlgn="base" hangingPunct="1">
        <a:spcBef>
          <a:spcPct val="20000"/>
        </a:spcBef>
        <a:spcAft>
          <a:spcPct val="0"/>
        </a:spcAft>
        <a:buChar char="–"/>
        <a:defRPr sz="1900">
          <a:solidFill>
            <a:schemeClr val="tx1"/>
          </a:solidFill>
          <a:latin typeface="+mn-lt"/>
          <a:ea typeface="+mn-ea"/>
        </a:defRPr>
      </a:lvl4pPr>
      <a:lvl5pPr marL="1942877" indent="-215875" algn="l" defTabSz="863501" rtl="0" eaLnBrk="1" fontAlgn="base" hangingPunct="1">
        <a:spcBef>
          <a:spcPct val="20000"/>
        </a:spcBef>
        <a:spcAft>
          <a:spcPct val="0"/>
        </a:spcAft>
        <a:buChar char="»"/>
        <a:defRPr sz="1900">
          <a:solidFill>
            <a:schemeClr val="tx1"/>
          </a:solidFill>
          <a:latin typeface="+mn-lt"/>
          <a:ea typeface="+mn-ea"/>
        </a:defRPr>
      </a:lvl5pPr>
      <a:lvl6pPr marL="2400025" indent="-215875" algn="l" defTabSz="863501" rtl="0" eaLnBrk="1" fontAlgn="base" hangingPunct="1">
        <a:spcBef>
          <a:spcPct val="20000"/>
        </a:spcBef>
        <a:spcAft>
          <a:spcPct val="0"/>
        </a:spcAft>
        <a:buChar char="»"/>
        <a:defRPr sz="1900">
          <a:solidFill>
            <a:schemeClr val="tx1"/>
          </a:solidFill>
          <a:latin typeface="+mn-lt"/>
          <a:ea typeface="+mn-ea"/>
        </a:defRPr>
      </a:lvl6pPr>
      <a:lvl7pPr marL="2857172" indent="-215875" algn="l" defTabSz="863501" rtl="0" eaLnBrk="1" fontAlgn="base" hangingPunct="1">
        <a:spcBef>
          <a:spcPct val="20000"/>
        </a:spcBef>
        <a:spcAft>
          <a:spcPct val="0"/>
        </a:spcAft>
        <a:buChar char="»"/>
        <a:defRPr sz="1900">
          <a:solidFill>
            <a:schemeClr val="tx1"/>
          </a:solidFill>
          <a:latin typeface="+mn-lt"/>
          <a:ea typeface="+mn-ea"/>
        </a:defRPr>
      </a:lvl7pPr>
      <a:lvl8pPr marL="3314320" indent="-215875" algn="l" defTabSz="863501" rtl="0" eaLnBrk="1" fontAlgn="base" hangingPunct="1">
        <a:spcBef>
          <a:spcPct val="20000"/>
        </a:spcBef>
        <a:spcAft>
          <a:spcPct val="0"/>
        </a:spcAft>
        <a:buChar char="»"/>
        <a:defRPr sz="1900">
          <a:solidFill>
            <a:schemeClr val="tx1"/>
          </a:solidFill>
          <a:latin typeface="+mn-lt"/>
          <a:ea typeface="+mn-ea"/>
        </a:defRPr>
      </a:lvl8pPr>
      <a:lvl9pPr marL="3771468" indent="-215875" algn="l" defTabSz="863501" rtl="0" eaLnBrk="1" fontAlgn="base" hangingPunct="1">
        <a:spcBef>
          <a:spcPct val="20000"/>
        </a:spcBef>
        <a:spcAft>
          <a:spcPct val="0"/>
        </a:spcAft>
        <a:buChar char="»"/>
        <a:defRPr sz="1900">
          <a:solidFill>
            <a:schemeClr val="tx1"/>
          </a:solidFill>
          <a:latin typeface="+mn-lt"/>
          <a:ea typeface="+mn-ea"/>
        </a:defRPr>
      </a:lvl9pPr>
    </p:bodyStyle>
    <p:otherStyle>
      <a:defPPr>
        <a:defRPr lang="fr-FR"/>
      </a:defPPr>
      <a:lvl1pPr marL="0" algn="l" defTabSz="914295" rtl="0" eaLnBrk="1" latinLnBrk="0" hangingPunct="1">
        <a:defRPr sz="1800" kern="1200">
          <a:solidFill>
            <a:schemeClr val="tx1"/>
          </a:solidFill>
          <a:latin typeface="+mn-lt"/>
          <a:ea typeface="+mn-ea"/>
          <a:cs typeface="+mn-cs"/>
        </a:defRPr>
      </a:lvl1pPr>
      <a:lvl2pPr marL="457148" algn="l" defTabSz="914295" rtl="0" eaLnBrk="1" latinLnBrk="0" hangingPunct="1">
        <a:defRPr sz="1800" kern="1200">
          <a:solidFill>
            <a:schemeClr val="tx1"/>
          </a:solidFill>
          <a:latin typeface="+mn-lt"/>
          <a:ea typeface="+mn-ea"/>
          <a:cs typeface="+mn-cs"/>
        </a:defRPr>
      </a:lvl2pPr>
      <a:lvl3pPr marL="914295" algn="l" defTabSz="914295" rtl="0" eaLnBrk="1" latinLnBrk="0" hangingPunct="1">
        <a:defRPr sz="1800" kern="1200">
          <a:solidFill>
            <a:schemeClr val="tx1"/>
          </a:solidFill>
          <a:latin typeface="+mn-lt"/>
          <a:ea typeface="+mn-ea"/>
          <a:cs typeface="+mn-cs"/>
        </a:defRPr>
      </a:lvl3pPr>
      <a:lvl4pPr marL="1371443" algn="l" defTabSz="914295" rtl="0" eaLnBrk="1" latinLnBrk="0" hangingPunct="1">
        <a:defRPr sz="1800" kern="1200">
          <a:solidFill>
            <a:schemeClr val="tx1"/>
          </a:solidFill>
          <a:latin typeface="+mn-lt"/>
          <a:ea typeface="+mn-ea"/>
          <a:cs typeface="+mn-cs"/>
        </a:defRPr>
      </a:lvl4pPr>
      <a:lvl5pPr marL="1828591" algn="l" defTabSz="914295" rtl="0" eaLnBrk="1" latinLnBrk="0" hangingPunct="1">
        <a:defRPr sz="1800" kern="1200">
          <a:solidFill>
            <a:schemeClr val="tx1"/>
          </a:solidFill>
          <a:latin typeface="+mn-lt"/>
          <a:ea typeface="+mn-ea"/>
          <a:cs typeface="+mn-cs"/>
        </a:defRPr>
      </a:lvl5pPr>
      <a:lvl6pPr marL="2285738" algn="l" defTabSz="914295" rtl="0" eaLnBrk="1" latinLnBrk="0" hangingPunct="1">
        <a:defRPr sz="1800" kern="1200">
          <a:solidFill>
            <a:schemeClr val="tx1"/>
          </a:solidFill>
          <a:latin typeface="+mn-lt"/>
          <a:ea typeface="+mn-ea"/>
          <a:cs typeface="+mn-cs"/>
        </a:defRPr>
      </a:lvl6pPr>
      <a:lvl7pPr marL="2742886" algn="l" defTabSz="914295" rtl="0" eaLnBrk="1" latinLnBrk="0" hangingPunct="1">
        <a:defRPr sz="1800" kern="1200">
          <a:solidFill>
            <a:schemeClr val="tx1"/>
          </a:solidFill>
          <a:latin typeface="+mn-lt"/>
          <a:ea typeface="+mn-ea"/>
          <a:cs typeface="+mn-cs"/>
        </a:defRPr>
      </a:lvl7pPr>
      <a:lvl8pPr marL="3200034" algn="l" defTabSz="914295" rtl="0" eaLnBrk="1" latinLnBrk="0" hangingPunct="1">
        <a:defRPr sz="1800" kern="1200">
          <a:solidFill>
            <a:schemeClr val="tx1"/>
          </a:solidFill>
          <a:latin typeface="+mn-lt"/>
          <a:ea typeface="+mn-ea"/>
          <a:cs typeface="+mn-cs"/>
        </a:defRPr>
      </a:lvl8pPr>
      <a:lvl9pPr marL="3657181" algn="l" defTabSz="91429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3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8.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53.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2.png"/><Relationship Id="rId2" Type="http://schemas.openxmlformats.org/officeDocument/2006/relationships/image" Target="../media/image38.png"/><Relationship Id="rId16" Type="http://schemas.openxmlformats.org/officeDocument/2006/relationships/image" Target="../media/image30.png"/><Relationship Id="rId20" Type="http://schemas.openxmlformats.org/officeDocument/2006/relationships/image" Target="../media/image55.png"/><Relationship Id="rId1" Type="http://schemas.openxmlformats.org/officeDocument/2006/relationships/slideLayout" Target="../slideLayouts/slideLayout36.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19" Type="http://schemas.openxmlformats.org/officeDocument/2006/relationships/image" Target="../media/image54.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29.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3" Type="http://schemas.openxmlformats.org/officeDocument/2006/relationships/image" Target="../media/image57.png"/><Relationship Id="rId7" Type="http://schemas.openxmlformats.org/officeDocument/2006/relationships/image" Target="../media/image46.png"/><Relationship Id="rId12" Type="http://schemas.openxmlformats.org/officeDocument/2006/relationships/image" Target="../media/image63.png"/><Relationship Id="rId2" Type="http://schemas.openxmlformats.org/officeDocument/2006/relationships/image" Target="../media/image56.png"/><Relationship Id="rId1" Type="http://schemas.openxmlformats.org/officeDocument/2006/relationships/slideLayout" Target="../slideLayouts/slideLayout36.xml"/><Relationship Id="rId6" Type="http://schemas.openxmlformats.org/officeDocument/2006/relationships/image" Target="../media/image58.png"/><Relationship Id="rId11" Type="http://schemas.openxmlformats.org/officeDocument/2006/relationships/image" Target="../media/image62.png"/><Relationship Id="rId5" Type="http://schemas.openxmlformats.org/officeDocument/2006/relationships/image" Target="../media/image47.png"/><Relationship Id="rId10" Type="http://schemas.openxmlformats.org/officeDocument/2006/relationships/image" Target="../media/image61.png"/><Relationship Id="rId4" Type="http://schemas.openxmlformats.org/officeDocument/2006/relationships/image" Target="../media/image38.png"/><Relationship Id="rId9" Type="http://schemas.openxmlformats.org/officeDocument/2006/relationships/image" Target="../media/image60.png"/></Relationships>
</file>

<file path=ppt/slides/_rels/slide30.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3" Type="http://schemas.openxmlformats.org/officeDocument/2006/relationships/image" Target="../media/image38.pn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image" Target="../media/image65.png"/><Relationship Id="rId1" Type="http://schemas.openxmlformats.org/officeDocument/2006/relationships/slideLayout" Target="../slideLayouts/slideLayout36.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47.png"/><Relationship Id="rId15" Type="http://schemas.openxmlformats.org/officeDocument/2006/relationships/image" Target="../media/image75.png"/><Relationship Id="rId10" Type="http://schemas.openxmlformats.org/officeDocument/2006/relationships/image" Target="../media/image70.png"/><Relationship Id="rId4" Type="http://schemas.openxmlformats.org/officeDocument/2006/relationships/image" Target="../media/image41.png"/><Relationship Id="rId9" Type="http://schemas.openxmlformats.org/officeDocument/2006/relationships/image" Target="../media/image69.png"/><Relationship Id="rId14" Type="http://schemas.openxmlformats.org/officeDocument/2006/relationships/image" Target="../media/image74.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2.png"/><Relationship Id="rId1" Type="http://schemas.openxmlformats.org/officeDocument/2006/relationships/slideLayout" Target="../slideLayouts/slideLayout4.xml"/><Relationship Id="rId5" Type="http://schemas.openxmlformats.org/officeDocument/2006/relationships/image" Target="../media/image77.png"/><Relationship Id="rId4" Type="http://schemas.openxmlformats.org/officeDocument/2006/relationships/image" Target="../media/image7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3" Type="http://schemas.openxmlformats.org/officeDocument/2006/relationships/image" Target="../media/image80.png"/><Relationship Id="rId7" Type="http://schemas.openxmlformats.org/officeDocument/2006/relationships/image" Target="../media/image84.png"/><Relationship Id="rId12" Type="http://schemas.openxmlformats.org/officeDocument/2006/relationships/image" Target="../media/image89.png"/><Relationship Id="rId2" Type="http://schemas.openxmlformats.org/officeDocument/2006/relationships/image" Target="../media/image79.png"/><Relationship Id="rId1" Type="http://schemas.openxmlformats.org/officeDocument/2006/relationships/slideLayout" Target="../slideLayouts/slideLayout44.xml"/><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82.png"/><Relationship Id="rId15" Type="http://schemas.openxmlformats.org/officeDocument/2006/relationships/image" Target="../media/image92.pn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png"/><Relationship Id="rId14"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p:cNvSpPr>
            <a:spLocks noGrp="1"/>
          </p:cNvSpPr>
          <p:nvPr>
            <p:ph type="title"/>
          </p:nvPr>
        </p:nvSpPr>
        <p:spPr>
          <a:xfrm>
            <a:off x="1" y="2343150"/>
            <a:ext cx="4910424" cy="1438275"/>
          </a:xfrm>
        </p:spPr>
        <p:txBody>
          <a:bodyPr/>
          <a:lstStyle/>
          <a:p>
            <a:r>
              <a:rPr lang="fr-FR" dirty="0" smtClean="0">
                <a:effectLst/>
              </a:rPr>
              <a:t>Mission flash </a:t>
            </a:r>
            <a:br>
              <a:rPr lang="fr-FR" dirty="0" smtClean="0">
                <a:effectLst/>
              </a:rPr>
            </a:br>
            <a:r>
              <a:rPr lang="fr-FR" sz="2800" b="0" i="1" dirty="0" smtClean="0">
                <a:effectLst/>
              </a:rPr>
              <a:t>Premier panorama des Dispositifs Médicaux </a:t>
            </a:r>
            <a:br>
              <a:rPr lang="fr-FR" sz="2800" b="0" i="1" dirty="0" smtClean="0">
                <a:effectLst/>
              </a:rPr>
            </a:br>
            <a:r>
              <a:rPr lang="fr-FR" sz="2800" b="0" i="1" dirty="0" smtClean="0">
                <a:effectLst/>
              </a:rPr>
              <a:t>Cardio-Vasculaires</a:t>
            </a:r>
            <a:endParaRPr lang="fr-FR" sz="2400" b="0" i="1" dirty="0" smtClean="0">
              <a:solidFill>
                <a:schemeClr val="accent2"/>
              </a:solidFill>
              <a:effectLst/>
            </a:endParaRPr>
          </a:p>
        </p:txBody>
      </p:sp>
      <p:sp>
        <p:nvSpPr>
          <p:cNvPr id="4" name="Espace réservé du numéro de diapositive 3"/>
          <p:cNvSpPr>
            <a:spLocks noGrp="1"/>
          </p:cNvSpPr>
          <p:nvPr>
            <p:ph type="sldNum" sz="quarter" idx="4"/>
          </p:nvPr>
        </p:nvSpPr>
        <p:spPr/>
        <p:txBody>
          <a:bodyPr/>
          <a:lstStyle/>
          <a:p>
            <a:fld id="{CAF5A059-CC0F-49E5-9479-C0FE1E96BCE3}" type="slidenum">
              <a:rPr lang="fr-FR" smtClean="0"/>
              <a:pPr/>
              <a:t>1</a:t>
            </a:fld>
            <a:endParaRPr lang="fr-FR" dirty="0"/>
          </a:p>
        </p:txBody>
      </p:sp>
      <p:sp>
        <p:nvSpPr>
          <p:cNvPr id="5" name="Espace réservé de la date 4"/>
          <p:cNvSpPr>
            <a:spLocks noGrp="1"/>
          </p:cNvSpPr>
          <p:nvPr>
            <p:ph type="dt" sz="half" idx="12"/>
          </p:nvPr>
        </p:nvSpPr>
        <p:spPr/>
        <p:txBody>
          <a:bodyPr/>
          <a:lstStyle/>
          <a:p>
            <a:r>
              <a:rPr lang="fr-FR" dirty="0" smtClean="0"/>
              <a:t>13 Avril 2015</a:t>
            </a:r>
            <a:endParaRPr lang="fr-FR" dirty="0"/>
          </a:p>
        </p:txBody>
      </p:sp>
      <p:sp>
        <p:nvSpPr>
          <p:cNvPr id="12" name="Espace réservé du texte 11"/>
          <p:cNvSpPr>
            <a:spLocks noGrp="1"/>
          </p:cNvSpPr>
          <p:nvPr>
            <p:ph type="body" sz="quarter" idx="15"/>
          </p:nvPr>
        </p:nvSpPr>
        <p:spPr>
          <a:xfrm>
            <a:off x="-9525" y="5442825"/>
            <a:ext cx="3595873" cy="578116"/>
          </a:xfrm>
        </p:spPr>
        <p:txBody>
          <a:bodyPr/>
          <a:lstStyle/>
          <a:p>
            <a:r>
              <a:rPr lang="fr-FR" sz="1000" b="1" dirty="0" smtClean="0">
                <a:solidFill>
                  <a:schemeClr val="accent3"/>
                </a:solidFill>
              </a:rPr>
              <a:t>Emmanuel GRILLOT, Directeur associé</a:t>
            </a:r>
          </a:p>
          <a:p>
            <a:r>
              <a:rPr lang="fr-FR" sz="1000" b="1" dirty="0" smtClean="0">
                <a:solidFill>
                  <a:schemeClr val="accent3"/>
                </a:solidFill>
              </a:rPr>
              <a:t>Béatrice DE KEUKELEIRE,  Manager </a:t>
            </a:r>
          </a:p>
          <a:p>
            <a:r>
              <a:rPr lang="fr-FR" sz="1000" b="1" dirty="0" smtClean="0">
                <a:solidFill>
                  <a:schemeClr val="accent3"/>
                </a:solidFill>
              </a:rPr>
              <a:t>Kelly ROMEO, Consultante en santé</a:t>
            </a:r>
            <a:endParaRPr lang="fr-FR" sz="1000" b="1" dirty="0">
              <a:solidFill>
                <a:schemeClr val="accent3"/>
              </a:solidFill>
            </a:endParaRPr>
          </a:p>
        </p:txBody>
      </p:sp>
      <p:sp>
        <p:nvSpPr>
          <p:cNvPr id="58376" name="AutoShape 8" descr="data:image/jpeg;base64,/9j/4AAQSkZJRgABAQAAAQABAAD/2wBDAAkGBwgHBgkIBwgKCgkLDRYPDQwMDRsUFRAWIB0iIiAdHx8kKDQsJCYxJx8fLT0tMTU3Ojo6Iys/RD84QzQ5Ojf/2wBDAQoKCg0MDRoPDxo3JR8lNzc3Nzc3Nzc3Nzc3Nzc3Nzc3Nzc3Nzc3Nzc3Nzc3Nzc3Nzc3Nzc3Nzc3Nzc3Nzc3Nzf/wAARCACAAIADASIAAhEBAxEB/8QAGwABAAMBAQEBAAAAAAAAAAAAAAEEBgUHAwj/xAAyEAABBAEDBAECBQIHAQAAAAABAAIDBBEFEiEGEzFBURRhByJxgaEVIxYkJzIzRGKi/8QAGQEBAQEAAwAAAAAAAAAAAAAAAAEDAgQF/8QAGxEBAAMBAQEBAAAAAAAAAAAAAAECAxEEMSL/2gAMAwEAAhEDEQA/APcUREBERAREQEREEKUUIClEQQpREEKUUIJREQEREBERAREQEREBERAREQEREBFClAREQEREBFBIAJJwAsL1N+IkOliFunVRaMuXNke/azaDjIxycnK0zyvpPKwz01pnHbS3aLznQfxRr2rTa+r1W1GvOGzsfuYD/wCgRx+q9FBBAIOQU0yvlPLwmW1NY7SUoiLNqIiICIiAiIgIiIChSiDgddTy1ulNSkgJD+0W5HoHgrxC5csRMhlhjhfA9oDHvj3GNwABZ/Gf3X6Gv1Ib9KapYbuimYWOH2K8K1/pTqPpqzJ9JBYs13cCavGXh49bmjPP7L0PFekRMT9ed7KXm0THxyJC3UKsxdExliNhe10bcCQDy0j5xyCvcfw8tS3OjdLmnJLzCBk+wOAvL+kunOptdiui/FYq15oxFFJYZsEZJO54ZxyBn1zn4XtOm0YNNoV6VVu2CCMRsH2AXH2a1vysOfjxmn6laREXRd4REQEREBZ7rnW7HT+gm9VEXc+ohizMDtaHvDSTyPGcrQri9V6EOotKFA2BABYimLjHvzseHYxkecYQZ+/1Zd0uzRYNR0jVjasxwfTVAWS4ccFzfzOztGSfHA8rsR9T1IDrMl+3H2dPtNgwyJwcHFrSG+97juGMfOF24alaBxdBXhjcfbGAH+FmLfQ1e7DrUVq0XDUrzLrMRD+y9jWgAgk7hlufXnCDq1uoqkt6OlPDZq2JWOfEyxHt7gHnB8ZGfHlUa3XWj2tIl1eFtw6dFCZX2TXcG4HkDPk/ovhovRn0Gox3J5NNBiYQxlHTW19ziMbnEucf0Ax78r6Do/8A0+/wn9d/1Pp/quz/APWzd/GUFw9V6eI43mK2DO/ZWYYCH2OM5YPOB8nA5VrTNcqajbnpsbLDcrta6SvMza8NOcOHyDg8j4XP6p6Tg6gFCV0kTLVDd2XTQCaNwcAHNcwkZB2g8EHhT0z0wNFt2LT5KhklYGNjqU2wRxgHJ4ySSfeTjgcfIVOuep5enr2jwNs0qkF58rZbNsEsi2tBHsec48r66D1FHdFuweoNK1KtVj3StoQnczOcE/nd8HjCvazoJ1PW9F1L6ntjTJJHmLt7u7vbjGc8Y/Qq5renu1TSLdGK1LTfYiLBYhOHxk+wgow9UU33KVWavbrPvEisZ4dokIG7HyDgZ5wuZonWMlv+qCzQsyuo3ZoHGrAXNDGuwCT7OOSBlVYOg7MV7S7ov6dFPQnEua+m7O8Npa7ce4SSQ4454Poq5R6Z1vS/6g3S9fgjiuWpbGyehv7Jec/lIkGf38/bwgu2Os9Fij0x7J5JxqbHvpiCJzzKGbcgAe/zD+fhfV3U9UzOrw1bk9iNjXzQxRZdCD4DucZ48eVS0zo2DTLGgvrW3mPSYZ49sjMunMuzLic8HLPjnPpVtX6Gjt61a1OtJp+62G92K9QFgBwGA5p3NI48jnOB49hptJ1OprFCO7p8vcgkyASCCCDggg8ggggg+FcXN6f0pmi6ZHSZIJNpLnPEbWAknJw0cALpIMRUnrnpyF9a1Yfq3aG1rJHucZPWR4x85VzUdb1KvZsRbY43RBvbY4D+8cZJ+TzxwtVhMK9TjPSajqXb1SwHRxspt/JF28lx2B3J+xK+jJdUdqEdU24wJK3eLxB/tOcYHPjn2u7hMIM1FrNqVlM2p46MctbuOmdHkOfnG0Z4Hz+66GnX71ijFM+nvc4uBIdsBAOA7B55HOF1cIoM46Wt/UbrdbnfERJ/l2veWM7eBy3HBOc59oL8leGnHDNNBUkMmbVtm5wAI2j7A5OCfhaPCYVGYk1m8KrX9yIM+ocwWCzaJWAZBGeBzxz5xwvrV1O7dkoQxSiPvCbuSOg87CMYGcc58+1osJhDjPVL+omOlPNNG8S2jA+MQ7eBuG7OfPH8qjT1W9NqcUj2Bs8j+0+uT/xNyeQM5z7yeCtfhMIcZWjbtdqJk9h08o1MxuDmkFjcux49EAfZRNrtuOu2V1qKOybDY3U3QnLGl+PPnx78LV4XzsV4rMfbnYHsyDg/IOQnTjg3Ndkr1rzXOYLcVjZFGWnJZkYOP0PlV72uajDdsxxxsa6KXbFA4DMrfn55+3harCIJRQpUUREQERQglERAREQEREBERAREQERQglERAREQEREBERAREQEREBERB//Z"/>
          <p:cNvSpPr>
            <a:spLocks noChangeAspect="1" noChangeArrowheads="1"/>
          </p:cNvSpPr>
          <p:nvPr/>
        </p:nvSpPr>
        <p:spPr bwMode="auto">
          <a:xfrm>
            <a:off x="155575" y="-144463"/>
            <a:ext cx="304800" cy="304801"/>
          </a:xfrm>
          <a:prstGeom prst="rect">
            <a:avLst/>
          </a:prstGeom>
          <a:noFill/>
        </p:spPr>
        <p:txBody>
          <a:bodyPr vert="horz" wrap="square" lIns="91429" tIns="45715" rIns="91429" bIns="45715" numCol="1" anchor="t" anchorCtr="0" compatLnSpc="1">
            <a:prstTxWarp prst="textNoShape">
              <a:avLst/>
            </a:prstTxWarp>
          </a:bodyPr>
          <a:lstStyle/>
          <a:p>
            <a:endParaRPr lang="fr-FR" dirty="0"/>
          </a:p>
        </p:txBody>
      </p:sp>
      <p:sp>
        <p:nvSpPr>
          <p:cNvPr id="58378" name="AutoShape 10" descr="data:image/jpeg;base64,/9j/4AAQSkZJRgABAQAAAQABAAD/2wCEAAkGBxQSDRAQEA0SDg8PDhASFQ8VDxQWFRQQFRQWFxURFBQYHDQgGBsmHBYXJDEhJSkrLi86Fx8zODMsNzQ5LisBCgoKDg0OGhAQGjAkHiU3NDE0Mi0wLTc3Nzc0NzQsLjQ1Nzc3KywuLSwsNTUsKy8sNDc3NissLCwsLCw1LDQsLP/AABEIAOAA4AMBIgACEQEDEQH/xAAcAAEAAgIDAQAAAAAAAAAAAAAABAYFBwECCAP/xAA4EAACAgIBAQUFBQcEAwAAAAAAAQIDBBESBQYTITFBFCJRYXEHMmKBkSMkQlJTobEWM8HhVHKS/8QAGQEBAAMBAQAAAAAAAAAAAAAAAAMEBQEC/8QAJBEBAAICAgEDBQEAAAAAAAAAAAECAxEEIQUSIkEjMlGB8DH/2gAMAwEAAhEDEQA/AN4gAAAAAAAAAAAAAAAAAAAAAAAAAAAAAAAAAAAAAAAAAAAAAAAAAAAAAAAAAAAAAAAAAAAAAAAAAAAAAAAAAAAAAAAAAAAAAAAAAAAAAAAAAAAAAAAAAAAAAAAAAAAAAAAAAAAAAAAAAAAAAAAAAAAAAAAAAAAAAAAAAAAQ+qdSrx6ZXXTUIR82/V/BL1fyOxEzOocmYiNyl7DZSe1Pa+zHxq2qlXfkpyrrl4uqpa9+z8T2vD6+ejWGd1C26XK66dz/ABSbS+i8l+RcwcG+WNzOoZ/I8jTFPpiNy9CJr0ezk85VXyrfKuyVUvjCTi/1RaOhfaRkUSUcj96q9X4KyK+KflL6P9T3l8desbrO3jD5Ol51aNNzAhdJ6pVk0xuosVlcvJr0frFr0fyJpnzGupacTExuAAB0AAAAAAAAAAAAAAAAAAAAADhnIA6tmrJ9UXUesV8n+54znZGPo41rbsa+bS/Iu/bfMdPTciaepOHBP5zfH/k1h2Ejyy51eUrsTIqj/wC0oeC/sX+Lj+nfJ8szmZfq0xfE9y+vbnP9p9izEtV5WFCcVvwi025Q38uSMHi9LusXKvGtsj/NGuTX660Ruyna+eNh+zTxasnu586Xav8AYse1P3de99NrRMu7XZtr3PMsj+GD4JfRRL+C2SKRWIjr5Z/Jx45yTe0z38QjZ2HZVrvabKt+XOEop/RteJjbi0YHa/KgtSu9orfnVclOMl8HvxO/Vek1ZWPPKwYdzZTHlfhb3qP9Wp+sfiv8eslslq/fH7hDTHS32T+pYzsJ2qeBmJzl+63tRuW/CPwt+q34/I9BpnlHK8vqeivs56i8jo+JZJ7kqu7k/i624/8ABl82kRPqbXBvM19KygAor4AAAAAAAAAAAAAAAAAAAAABgAVb7SoN9Lt16Trb+imjUGBlypururep1TUl82vR/XyN+dXwVfjW0y8FbXKO/g2vB/ro0BkUSrslXOPGdcnGS+El5mx420WpajB8rWa5K5I/tJvbLoicn1LFXLEyZOVkV50Xv78J68k347+ZgaDN9I61bizcqZLU1qdcluE18JR9f+ye87ptvjdh34U35+zzUq381GX3fponitsXWtwgtaueN71LAVmQ6F1N42VXfF7UJLkvjW/CUf0/wS7Oo9KpW4U5mZJeUJyhXD82vH+zJGL1ePVMPLr9lqxrsGCupjUnp0PwnW/i00nv8R2/IrPtms6n8uU4to90WjcKz286UsXqF9MFqrkpwXwrmuSS+S20bf8Aseqceh4+/wCKd0l9HZJo1t9pWNK3q8Mepc7e5xqVFetnH/s3h0PpyxsWjHj4xpqhDfxaXi/1MzkX3SsT/rY4tdXtKcACkvAAAAAAAAAAAAAAAAAAAAAAAAONFG7f9kHf+846/bRWp1/1EvJr8S/uXo4JMWW2O3qqizYa5aemzzfbFptNNSTaaa0015pr0ZGtN/dd7LY2X421as/qxfGf5v1/MpmZ9k+3+yz9R+E6Nv8A+oyW/wBDXrz8do93UsS3jctJ9vcNS5BdPshiqZ5ufbF9xVTGlJLbsunJPu4L+KXhHw/GiyYH2Qw5p5ObKyP9Ouvhv5Obk3+iRsPA6VTTXXXVTGEKU+EUvu782vm/j82VORyaWjVe17jca9e7dKn2I7Kzjk29SzkvbMiTlGrz7mMvTfrLWl8ki8oHJRvebTuV+lIpGoAAeXsAAAAAAAAAAAAAAAABjP8AUGN/5MNJ63t635efkZGuxSipRalFraaaaa+KfqB2OlstRk/gm/0R22dbI7TXxTQGscD7QLJ9OjmS6n0uu2VLn7FKufPmt/suSu3t6/l9S14PaVytpV8ViqfS/bLKZwlzq95KXKzeklt+Gt/4Ml2b6NHDwqMWE5WRohwU5Jcmtt7evqfHP7O13ZUr7XKSng2YkqvDi65z5N789+gELG7bY85U7jbVVkzhCq+cYqE5T+4tKXKG/Tkl5o70dsKZvJ4VXyhhyyI3W9y1CEqFJyXJv3m+L1x36b1shdP7BVVSpXexlXjyhKKWHjRslw+6rLlDcl5eWm9eZk8bs5CvDzMfvZ8MyzLsnN8dweQ5OfH00uT1sCPDtnQ6YXOu6NdzrjQ5V8XkSmpS1VFvfgo7bel4+ZN6L2iqyLZ0KM6siqEbJUz48u7k2lNOLcZLa14PwMJ1TBwcjFxKJ5Uf3N19ze4RlHnCHd+9zi65KS80/wAtPTMr2f7NQxrZ3KUZzshGHuY9NMIxT37sa47bfhttvy9AIHbXtLPFy8GiFtFEMuOU5XXVTsUXSqnFKMJLz5v19D7dJ6+3TffZmVZtVXFccXCuU1N/w8ecnNva8EjJ5/RY25uJlucozw45EYwWuMleoKXL18O7WtfFjtJ0aOZizx52zqjOUHyjrfuyUuMk/CUXrTT80wImH2phZkSxnTZj5KondGuxQ96EXpvcJNLxa8HpmJ6H28U+nY+Zk4t9Vc6oStyY0vuYSb03rfPhv+LWvXeiVgdi41ZdeSshKUKbaXXXi01Vyrs03qMFtPaXjtnxo7DOOBHp0upXzwlWq5VuupTlWnt196o7UX5eW9eoGVs7TVe2TxIV3XXVqmU+Fe4Qrt3xtlY2oqPg/Xfw2Qv9eYvFWvvFiuSSy2o914y4qWuXNR3/ABcdeu9E7pnS6Y5ubbXY5yvrxqbKte5BUxmoxT15tWPa38CvV9hsSqjisitYlMtP92xpWRUZeNUshwctej373zAvoOBsDkHGzkAAAAAAAAAAAKv2bze5xFXZTfzVlvurHse9zk1p60RI4eRVi1qMJU1zy7rJ1R5OVdM9uEP2b3rfnx+JcwBTJK/uM11TtlH2b3IxhctXePjVKyXPevNJa8jI5/T5xjjRhZe3ZlQd01ZPfHu573/LHevLSLEAK7j9MbzciuUr/Z1VTKC76zj3knNT1Le35R8N+pCpd/s+H33f90pXK9x5d74P9ly17zj5718i3gCvdMVntF3cOxY/cx498ptd/t/cUny48fP8jt1zCyLcK6tuqc5cGoQUo8op7lW3KT80tGfONAYW/q9bolBYts24OKxnjyW/DXB7XFL03vREyYyV1SvhZXirGilClzcY3b96M3D3mktJenmWYaAqTjc6MhKeTCl319zLhKVqh4d5uLam4b+fLzOtE7VDLjCFjTxJuNkZXqPereoxhauSl84tot4Aq9vT5r2Fxnkbskle+9s3xdTb5+Pu+8l4rRxkU5Fft8Md2aVeO6eTlL3ny7zu5S9dJeBaQBUunV2e0VKE7FB8u8Xd5CTg4v77tlqMt68V4nwhjzrws+NUb4399a4/7m3B2e7KD9W15tePxLoAK5mb9ts9o7/uOFfc933nDfj3nLu/Hlvjrf5GPxLrXi2ShK+fddTjvbk7FRGceUWvNrXoXM+VOPGHLhBR5ycpaXnJ+bYGCsyrLMxOhWKtYV6TlCca3fyjw2mYrEjfqn9pbHJ5w57qvb3tc1Pcu74+fivD4F3AAAAAAAAAAAAAAAAAAAAAAAAAAAAAAAAAAAAAAAAAAAAAAAAAAAAAAAAAAAAAAAAAAAAAAAAAAAAAAAAAAAAAAAAAAAAAAAAAAAAAAAAAAAAAAAAAAAAAAAAAAAAAAAAAAAAAAAAAAAAAAAAAAAAAAAAAAAAf/9k="/>
          <p:cNvSpPr>
            <a:spLocks noChangeAspect="1" noChangeArrowheads="1"/>
          </p:cNvSpPr>
          <p:nvPr/>
        </p:nvSpPr>
        <p:spPr bwMode="auto">
          <a:xfrm>
            <a:off x="155575" y="-144463"/>
            <a:ext cx="304800" cy="304801"/>
          </a:xfrm>
          <a:prstGeom prst="rect">
            <a:avLst/>
          </a:prstGeom>
          <a:noFill/>
        </p:spPr>
        <p:txBody>
          <a:bodyPr vert="horz" wrap="square" lIns="91429" tIns="45715" rIns="91429" bIns="45715" numCol="1" anchor="t" anchorCtr="0" compatLnSpc="1">
            <a:prstTxWarp prst="textNoShape">
              <a:avLst/>
            </a:prstTxWarp>
          </a:bodyPr>
          <a:lstStyle/>
          <a:p>
            <a:endParaRPr lang="fr-FR" dirty="0"/>
          </a:p>
        </p:txBody>
      </p:sp>
    </p:spTree>
    <p:extLst>
      <p:ext uri="{BB962C8B-B14F-4D97-AF65-F5344CB8AC3E}">
        <p14:creationId xmlns:p14="http://schemas.microsoft.com/office/powerpoint/2010/main" xmlns="" val="36581071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222514" y="1593670"/>
            <a:ext cx="4680520" cy="903922"/>
          </a:xfrm>
        </p:spPr>
        <p:txBody>
          <a:bodyPr/>
          <a:lstStyle/>
          <a:p>
            <a:r>
              <a:rPr lang="fr-FR" dirty="0" smtClean="0">
                <a:effectLst/>
              </a:rPr>
              <a:t>Sommaire</a:t>
            </a:r>
            <a:endParaRPr lang="fr-FR" dirty="0">
              <a:effectLst/>
            </a:endParaRPr>
          </a:p>
        </p:txBody>
      </p:sp>
      <p:sp>
        <p:nvSpPr>
          <p:cNvPr id="3" name="Sous-titre 2"/>
          <p:cNvSpPr>
            <a:spLocks noGrp="1"/>
          </p:cNvSpPr>
          <p:nvPr>
            <p:ph type="subTitle" idx="1"/>
          </p:nvPr>
        </p:nvSpPr>
        <p:spPr>
          <a:xfrm>
            <a:off x="1119581" y="2669554"/>
            <a:ext cx="7751609" cy="2356591"/>
          </a:xfrm>
        </p:spPr>
        <p:txBody>
          <a:bodyPr/>
          <a:lstStyle/>
          <a:p>
            <a:pPr>
              <a:lnSpc>
                <a:spcPct val="120000"/>
              </a:lnSpc>
            </a:pPr>
            <a:r>
              <a:rPr lang="fr-FR" dirty="0" smtClean="0"/>
              <a:t>Contexte, moyens et périmètre de la mission </a:t>
            </a:r>
          </a:p>
          <a:p>
            <a:pPr>
              <a:lnSpc>
                <a:spcPct val="120000"/>
              </a:lnSpc>
            </a:pPr>
            <a:r>
              <a:rPr lang="fr-FR" dirty="0" smtClean="0"/>
              <a:t>Introduction médico-économique </a:t>
            </a:r>
          </a:p>
          <a:p>
            <a:pPr algn="just">
              <a:lnSpc>
                <a:spcPct val="120000"/>
              </a:lnSpc>
            </a:pPr>
            <a:r>
              <a:rPr lang="fr-FR" dirty="0" smtClean="0"/>
              <a:t>Etat des lieux de l’industrie française</a:t>
            </a:r>
          </a:p>
          <a:p>
            <a:pPr algn="just">
              <a:lnSpc>
                <a:spcPct val="120000"/>
              </a:lnSpc>
            </a:pPr>
            <a:r>
              <a:rPr lang="fr-FR" dirty="0" smtClean="0"/>
              <a:t>Premiers axes d’innovation à promouvoir</a:t>
            </a:r>
          </a:p>
        </p:txBody>
      </p:sp>
      <p:sp>
        <p:nvSpPr>
          <p:cNvPr id="4" name="Espace réservé du numéro de diapositive 3"/>
          <p:cNvSpPr>
            <a:spLocks noGrp="1"/>
          </p:cNvSpPr>
          <p:nvPr>
            <p:ph type="sldNum" sz="quarter" idx="4"/>
          </p:nvPr>
        </p:nvSpPr>
        <p:spPr/>
        <p:txBody>
          <a:bodyPr/>
          <a:lstStyle/>
          <a:p>
            <a:fld id="{CAF5A059-CC0F-49E5-9479-C0FE1E96BCE3}" type="slidenum">
              <a:rPr lang="fr-FR" smtClean="0">
                <a:solidFill>
                  <a:srgbClr val="A5A5A5"/>
                </a:solidFill>
              </a:rPr>
              <a:pPr/>
              <a:t>2</a:t>
            </a:fld>
            <a:endParaRPr lang="fr-FR" dirty="0">
              <a:solidFill>
                <a:srgbClr val="A5A5A5"/>
              </a:solidFill>
            </a:endParaRPr>
          </a:p>
        </p:txBody>
      </p:sp>
    </p:spTree>
    <p:extLst>
      <p:ext uri="{BB962C8B-B14F-4D97-AF65-F5344CB8AC3E}">
        <p14:creationId xmlns:p14="http://schemas.microsoft.com/office/powerpoint/2010/main" xmlns="" val="32723863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887923" y="2657623"/>
            <a:ext cx="5554867" cy="1311275"/>
          </a:xfrm>
        </p:spPr>
        <p:txBody>
          <a:bodyPr/>
          <a:lstStyle/>
          <a:p>
            <a:r>
              <a:rPr lang="fr-FR" sz="3200" dirty="0" smtClean="0">
                <a:effectLst/>
              </a:rPr>
              <a:t>Contexte, moyens et périmètre de la mission</a:t>
            </a:r>
            <a:endParaRPr lang="fr-FR" sz="3200" dirty="0">
              <a:effectLst/>
            </a:endParaRPr>
          </a:p>
        </p:txBody>
      </p:sp>
      <p:sp>
        <p:nvSpPr>
          <p:cNvPr id="3" name="Espace réservé du numéro de diapositive 2"/>
          <p:cNvSpPr>
            <a:spLocks noGrp="1"/>
          </p:cNvSpPr>
          <p:nvPr>
            <p:ph type="sldNum" sz="quarter" idx="4"/>
          </p:nvPr>
        </p:nvSpPr>
        <p:spPr/>
        <p:txBody>
          <a:bodyPr/>
          <a:lstStyle/>
          <a:p>
            <a:fld id="{CAF5A059-CC0F-49E5-9479-C0FE1E96BCE3}" type="slidenum">
              <a:rPr lang="fr-FR" smtClean="0"/>
              <a:pPr/>
              <a:t>3</a:t>
            </a:fld>
            <a:endParaRPr lang="fr-FR" dirty="0"/>
          </a:p>
        </p:txBody>
      </p:sp>
    </p:spTree>
    <p:extLst>
      <p:ext uri="{BB962C8B-B14F-4D97-AF65-F5344CB8AC3E}">
        <p14:creationId xmlns:p14="http://schemas.microsoft.com/office/powerpoint/2010/main" xmlns="" val="20106299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55225" y="66249"/>
            <a:ext cx="7344817" cy="504056"/>
          </a:xfrm>
        </p:spPr>
        <p:txBody>
          <a:bodyPr/>
          <a:lstStyle/>
          <a:p>
            <a:r>
              <a:rPr lang="fr-FR" sz="2200" dirty="0" smtClean="0">
                <a:effectLst/>
              </a:rPr>
              <a:t>Contexte de la mission</a:t>
            </a:r>
            <a:endParaRPr lang="fr-FR" sz="2200" dirty="0">
              <a:effectLst/>
            </a:endParaRPr>
          </a:p>
        </p:txBody>
      </p:sp>
      <p:sp>
        <p:nvSpPr>
          <p:cNvPr id="3" name="Espace réservé du contenu 2"/>
          <p:cNvSpPr>
            <a:spLocks noGrp="1"/>
          </p:cNvSpPr>
          <p:nvPr>
            <p:ph idx="1"/>
          </p:nvPr>
        </p:nvSpPr>
        <p:spPr>
          <a:xfrm>
            <a:off x="287844" y="1417794"/>
            <a:ext cx="7895457" cy="3547751"/>
          </a:xfrm>
        </p:spPr>
        <p:txBody>
          <a:bodyPr/>
          <a:lstStyle/>
          <a:p>
            <a:pPr algn="just">
              <a:spcBef>
                <a:spcPts val="600"/>
              </a:spcBef>
              <a:spcAft>
                <a:spcPts val="0"/>
              </a:spcAft>
            </a:pPr>
            <a:r>
              <a:rPr lang="fr-FR" dirty="0" smtClean="0"/>
              <a:t>Contexte principal de la mission : Définir les axes d’innovation dans le domaine des Dispositifs Médicaux Cardio-Vasculaires (DM CV) au regard des enjeux industriels internationaux</a:t>
            </a:r>
            <a:endParaRPr lang="fr-FR" sz="2000" dirty="0" smtClean="0"/>
          </a:p>
          <a:p>
            <a:pPr algn="just">
              <a:spcBef>
                <a:spcPts val="1800"/>
              </a:spcBef>
              <a:spcAft>
                <a:spcPts val="0"/>
              </a:spcAft>
            </a:pPr>
            <a:r>
              <a:rPr lang="fr-FR" dirty="0" smtClean="0"/>
              <a:t>Besoins exprimés par l’AVIESAN </a:t>
            </a:r>
          </a:p>
          <a:p>
            <a:pPr lvl="1" algn="just">
              <a:spcBef>
                <a:spcPts val="900"/>
              </a:spcBef>
              <a:spcAft>
                <a:spcPts val="0"/>
              </a:spcAft>
            </a:pPr>
            <a:r>
              <a:rPr lang="fr-FR" sz="2000" b="1" dirty="0" smtClean="0"/>
              <a:t>Segmenter </a:t>
            </a:r>
            <a:r>
              <a:rPr lang="fr-FR" sz="2000" dirty="0" smtClean="0"/>
              <a:t>le domaine des DM CV</a:t>
            </a:r>
          </a:p>
          <a:p>
            <a:pPr lvl="1" algn="just">
              <a:spcBef>
                <a:spcPts val="900"/>
              </a:spcBef>
              <a:spcAft>
                <a:spcPts val="0"/>
              </a:spcAft>
            </a:pPr>
            <a:r>
              <a:rPr lang="fr-FR" sz="2000" b="1" dirty="0" smtClean="0"/>
              <a:t>Cartographier </a:t>
            </a:r>
            <a:r>
              <a:rPr lang="fr-FR" sz="2000" dirty="0" smtClean="0"/>
              <a:t>les entreprises des DM CV en France</a:t>
            </a:r>
          </a:p>
          <a:p>
            <a:pPr lvl="1" algn="just">
              <a:spcBef>
                <a:spcPts val="900"/>
              </a:spcBef>
              <a:spcAft>
                <a:spcPts val="0"/>
              </a:spcAft>
            </a:pPr>
            <a:r>
              <a:rPr lang="fr-FR" sz="2000" b="1" dirty="0" smtClean="0"/>
              <a:t>Identifier les principaux leaders internationaux</a:t>
            </a:r>
          </a:p>
          <a:p>
            <a:pPr lvl="1" algn="just">
              <a:spcBef>
                <a:spcPts val="900"/>
              </a:spcBef>
              <a:spcAft>
                <a:spcPts val="0"/>
              </a:spcAft>
            </a:pPr>
            <a:r>
              <a:rPr lang="fr-FR" sz="2000" b="1" dirty="0" smtClean="0"/>
              <a:t>Définir des premiers axes d’innovation porteurs                   </a:t>
            </a:r>
            <a:r>
              <a:rPr lang="fr-FR" sz="2000" dirty="0" smtClean="0"/>
              <a:t>à </a:t>
            </a:r>
            <a:r>
              <a:rPr lang="fr-FR" sz="2000" dirty="0"/>
              <a:t>promouvoir en France dans le domaine des </a:t>
            </a:r>
            <a:r>
              <a:rPr lang="fr-FR" sz="2000" dirty="0" smtClean="0"/>
              <a:t>DM CV</a:t>
            </a:r>
          </a:p>
        </p:txBody>
      </p:sp>
      <p:sp>
        <p:nvSpPr>
          <p:cNvPr id="4" name="Espace réservé du contenu 3"/>
          <p:cNvSpPr>
            <a:spLocks noGrp="1"/>
          </p:cNvSpPr>
          <p:nvPr>
            <p:ph sz="quarter" idx="11"/>
          </p:nvPr>
        </p:nvSpPr>
        <p:spPr>
          <a:xfrm>
            <a:off x="1557080" y="492063"/>
            <a:ext cx="7387706" cy="504825"/>
          </a:xfrm>
        </p:spPr>
        <p:txBody>
          <a:bodyPr/>
          <a:lstStyle/>
          <a:p>
            <a:r>
              <a:rPr lang="fr-FR" sz="2000" b="0" dirty="0" smtClean="0"/>
              <a:t>Mission flash pour le compte de l’AVIESAN</a:t>
            </a:r>
            <a:endParaRPr lang="fr-FR" sz="2000" b="0"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pPr/>
              <a:t>4</a:t>
            </a:fld>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85619" y="44616"/>
            <a:ext cx="8345956" cy="504056"/>
          </a:xfrm>
        </p:spPr>
        <p:txBody>
          <a:bodyPr/>
          <a:lstStyle/>
          <a:p>
            <a:r>
              <a:rPr lang="fr-FR" sz="2200" dirty="0" smtClean="0">
                <a:effectLst/>
              </a:rPr>
              <a:t>Moyens engagés</a:t>
            </a:r>
            <a:endParaRPr lang="fr-FR" sz="2200" dirty="0">
              <a:effectLst/>
            </a:endParaRPr>
          </a:p>
        </p:txBody>
      </p:sp>
      <p:sp>
        <p:nvSpPr>
          <p:cNvPr id="3" name="Espace réservé du contenu 2"/>
          <p:cNvSpPr>
            <a:spLocks noGrp="1"/>
          </p:cNvSpPr>
          <p:nvPr>
            <p:ph idx="1"/>
          </p:nvPr>
        </p:nvSpPr>
        <p:spPr>
          <a:xfrm>
            <a:off x="391886" y="1099310"/>
            <a:ext cx="8210981" cy="4482790"/>
          </a:xfrm>
        </p:spPr>
        <p:txBody>
          <a:bodyPr/>
          <a:lstStyle/>
          <a:p>
            <a:pPr algn="just"/>
            <a:r>
              <a:rPr lang="fr-FR" sz="2000" dirty="0" smtClean="0"/>
              <a:t>Exploitation de sources bibliographiques professionnelles :</a:t>
            </a:r>
          </a:p>
          <a:p>
            <a:pPr lvl="1" algn="just"/>
            <a:r>
              <a:rPr lang="fr-FR" sz="1800" b="1" dirty="0" smtClean="0"/>
              <a:t>Etude PIPAME Dispositifs </a:t>
            </a:r>
            <a:r>
              <a:rPr lang="fr-FR" sz="1800" b="1" dirty="0"/>
              <a:t>médicaux</a:t>
            </a:r>
            <a:r>
              <a:rPr lang="fr-FR" sz="1800" dirty="0"/>
              <a:t> </a:t>
            </a:r>
            <a:r>
              <a:rPr lang="fr-FR" sz="1800" dirty="0" smtClean="0"/>
              <a:t>: diagnostic </a:t>
            </a:r>
            <a:r>
              <a:rPr lang="fr-FR" sz="1800" dirty="0"/>
              <a:t>et </a:t>
            </a:r>
            <a:r>
              <a:rPr lang="fr-FR" sz="1800" dirty="0" smtClean="0"/>
              <a:t>potentialités de développement de </a:t>
            </a:r>
            <a:r>
              <a:rPr lang="fr-FR" sz="1800" dirty="0"/>
              <a:t>la filière française </a:t>
            </a:r>
            <a:r>
              <a:rPr lang="fr-FR" sz="1800" dirty="0" smtClean="0"/>
              <a:t>dans la </a:t>
            </a:r>
            <a:r>
              <a:rPr lang="fr-FR" sz="1800" dirty="0"/>
              <a:t>concurrence </a:t>
            </a:r>
            <a:r>
              <a:rPr lang="fr-FR" sz="1800" dirty="0" smtClean="0"/>
              <a:t>internationale</a:t>
            </a:r>
          </a:p>
          <a:p>
            <a:pPr lvl="1" algn="just"/>
            <a:r>
              <a:rPr lang="fr-FR" sz="1800" b="1" dirty="0" smtClean="0"/>
              <a:t>Annuaire du SNITEM </a:t>
            </a:r>
          </a:p>
          <a:p>
            <a:pPr lvl="1" algn="just"/>
            <a:r>
              <a:rPr lang="fr-FR" sz="1800" b="1" dirty="0" smtClean="0"/>
              <a:t>Annuaire des pôles de compétitivité</a:t>
            </a:r>
            <a:r>
              <a:rPr lang="fr-FR" sz="1800" dirty="0" smtClean="0"/>
              <a:t> </a:t>
            </a:r>
            <a:r>
              <a:rPr lang="fr-FR" sz="1800" i="1" dirty="0" smtClean="0"/>
              <a:t>Medicen, Eurobiomed, Lyonbiopôle et Alsace Biovalley</a:t>
            </a:r>
          </a:p>
          <a:p>
            <a:pPr lvl="1" algn="just"/>
            <a:r>
              <a:rPr lang="fr-FR" sz="1800" b="1" dirty="0" smtClean="0"/>
              <a:t>Exploitation des réseaux </a:t>
            </a:r>
            <a:r>
              <a:rPr lang="fr-FR" sz="1800" i="1" dirty="0" smtClean="0"/>
              <a:t>Medic@alps, OpticsValley et Eccami</a:t>
            </a:r>
            <a:r>
              <a:rPr lang="fr-FR" sz="1800" dirty="0" smtClean="0"/>
              <a:t>, </a:t>
            </a:r>
            <a:r>
              <a:rPr lang="fr-FR" sz="1800" b="1" dirty="0" smtClean="0"/>
              <a:t>et des financeurs </a:t>
            </a:r>
            <a:r>
              <a:rPr lang="fr-FR" sz="1800" i="1" dirty="0" smtClean="0"/>
              <a:t>Sofinnova</a:t>
            </a:r>
            <a:r>
              <a:rPr lang="fr-FR" sz="1800" dirty="0" smtClean="0"/>
              <a:t> et </a:t>
            </a:r>
            <a:r>
              <a:rPr lang="fr-FR" sz="1800" i="1" dirty="0" err="1" smtClean="0"/>
              <a:t>Truffle</a:t>
            </a:r>
            <a:r>
              <a:rPr lang="fr-FR" sz="1800" i="1" dirty="0" smtClean="0"/>
              <a:t> Capital</a:t>
            </a:r>
          </a:p>
          <a:p>
            <a:pPr algn="just">
              <a:buFont typeface="+mj-lt"/>
              <a:buAutoNum type="arabicPeriod"/>
            </a:pPr>
            <a:endParaRPr lang="fr-FR" sz="600" dirty="0" smtClean="0"/>
          </a:p>
          <a:p>
            <a:pPr marL="365083" lvl="1" indent="-365083" algn="just">
              <a:buSzPct val="100000"/>
              <a:buFont typeface="Wingdings 2" pitchFamily="18" charset="2"/>
              <a:buChar char=""/>
            </a:pPr>
            <a:r>
              <a:rPr lang="fr-FR" sz="2000" b="1" dirty="0" smtClean="0">
                <a:solidFill>
                  <a:srgbClr val="0053A1"/>
                </a:solidFill>
                <a:cs typeface="+mn-cs"/>
              </a:rPr>
              <a:t>Réalisation de 10 entretiens qualitatifs :</a:t>
            </a:r>
            <a:endParaRPr lang="fr-FR" sz="2000" dirty="0" smtClean="0"/>
          </a:p>
        </p:txBody>
      </p:sp>
      <p:sp>
        <p:nvSpPr>
          <p:cNvPr id="4" name="Espace réservé du contenu 3"/>
          <p:cNvSpPr>
            <a:spLocks noGrp="1"/>
          </p:cNvSpPr>
          <p:nvPr>
            <p:ph sz="quarter" idx="11"/>
          </p:nvPr>
        </p:nvSpPr>
        <p:spPr/>
        <p:txBody>
          <a:bodyPr/>
          <a:lstStyle/>
          <a:p>
            <a:r>
              <a:rPr lang="fr-FR" sz="2000" b="0" dirty="0" smtClean="0"/>
              <a:t>Annuaires, entretiens, documentation</a:t>
            </a:r>
            <a:endParaRPr lang="fr-FR" sz="2000" b="0"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pPr/>
              <a:t>5</a:t>
            </a:fld>
            <a:endParaRPr lang="fr-FR" dirty="0"/>
          </a:p>
        </p:txBody>
      </p:sp>
      <p:sp>
        <p:nvSpPr>
          <p:cNvPr id="7" name="AutoShape 6" descr="Résultat de recherche d'images pour &quot;DGE&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e recherche d'images pour &quot;DGE&quo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2" descr="Résultat de recherche d'images pour &quot;Supersonic Imagine&quo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4" descr="Résultat de recherche d'images pour &quot;Supersonic Imagine&quot;"/>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24" descr="Résultat de recherche d'images pour &quot;Biomatech&quot;"/>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AutoShape 26" descr="Résultat de recherche d'images pour &quot;Biomatech&quot;"/>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13" name="Groupe 12"/>
          <p:cNvGrpSpPr/>
          <p:nvPr/>
        </p:nvGrpSpPr>
        <p:grpSpPr>
          <a:xfrm>
            <a:off x="390145" y="4160575"/>
            <a:ext cx="8144913" cy="1358751"/>
            <a:chOff x="214880" y="4347370"/>
            <a:chExt cx="8144913" cy="1358751"/>
          </a:xfrm>
        </p:grpSpPr>
        <p:pic>
          <p:nvPicPr>
            <p:cNvPr id="6" name="Picture 2" descr="http://www.france-biotech.org/wp-content/uploads/2011/03/truffle-logo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128837" y="5158385"/>
              <a:ext cx="1143043" cy="510593"/>
            </a:xfrm>
            <a:prstGeom prst="rect">
              <a:avLst/>
            </a:prstGeom>
            <a:noFill/>
            <a:extLst>
              <a:ext uri="{909E8E84-426E-40DD-AFC4-6F175D3DCCD1}">
                <a14:hiddenFill xmlns:a14="http://schemas.microsoft.com/office/drawing/2010/main" xmlns="">
                  <a:solidFill>
                    <a:srgbClr val="FFFFFF"/>
                  </a:solidFill>
                </a14:hiddenFill>
              </a:ext>
            </a:extLst>
          </p:spPr>
        </p:pic>
        <p:pic>
          <p:nvPicPr>
            <p:cNvPr id="2050" name="Picture 2" descr="Sofinnova"/>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86779" y="4491704"/>
              <a:ext cx="1273014" cy="407068"/>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http://upload.wikimedia.org/wikipedia/fr/e/ec/BPI_France_RVB_fd_blanc.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173883" y="5268593"/>
              <a:ext cx="1567968" cy="424358"/>
            </a:xfrm>
            <a:prstGeom prst="rect">
              <a:avLst/>
            </a:prstGeom>
            <a:noFill/>
            <a:extLst>
              <a:ext uri="{909E8E84-426E-40DD-AFC4-6F175D3DCCD1}">
                <a14:hiddenFill xmlns:a14="http://schemas.microsoft.com/office/drawing/2010/main" xmlns="">
                  <a:solidFill>
                    <a:srgbClr val="FFFFFF"/>
                  </a:solidFill>
                </a14:hiddenFill>
              </a:ext>
            </a:extLst>
          </p:spPr>
        </p:pic>
        <p:pic>
          <p:nvPicPr>
            <p:cNvPr id="2058" name="Picture 10" descr="http://www.veilleinfotourisme.fr/images/piedpage/logoDGE-RVB_2L.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502744" y="4347370"/>
              <a:ext cx="910247" cy="579775"/>
            </a:xfrm>
            <a:prstGeom prst="rect">
              <a:avLst/>
            </a:prstGeom>
            <a:noFill/>
            <a:extLst>
              <a:ext uri="{909E8E84-426E-40DD-AFC4-6F175D3DCCD1}">
                <a14:hiddenFill xmlns:a14="http://schemas.microsoft.com/office/drawing/2010/main" xmlns="">
                  <a:solidFill>
                    <a:srgbClr val="FFFFFF"/>
                  </a:solidFill>
                </a14:hiddenFill>
              </a:ext>
            </a:extLst>
          </p:spPr>
        </p:pic>
        <p:pic>
          <p:nvPicPr>
            <p:cNvPr id="2064" name="Picture 16" descr="http://www.univ-psl.fr/media/transfers_en/UPL5687119272739875199_Capture_d_____cran_2011_06_20____15.46.52.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14880" y="4469296"/>
              <a:ext cx="1267730" cy="485964"/>
            </a:xfrm>
            <a:prstGeom prst="rect">
              <a:avLst/>
            </a:prstGeom>
            <a:noFill/>
            <a:extLst>
              <a:ext uri="{909E8E84-426E-40DD-AFC4-6F175D3DCCD1}">
                <a14:hiddenFill xmlns:a14="http://schemas.microsoft.com/office/drawing/2010/main" xmlns="">
                  <a:solidFill>
                    <a:srgbClr val="FFFFFF"/>
                  </a:solidFill>
                </a14:hiddenFill>
              </a:ext>
            </a:extLst>
          </p:spPr>
        </p:pic>
        <p:pic>
          <p:nvPicPr>
            <p:cNvPr id="2066" name="Picture 18" descr="http://www.epygon.com/logo.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835431" y="5158385"/>
              <a:ext cx="1052975" cy="509007"/>
            </a:xfrm>
            <a:prstGeom prst="rect">
              <a:avLst/>
            </a:prstGeom>
            <a:noFill/>
            <a:extLst>
              <a:ext uri="{909E8E84-426E-40DD-AFC4-6F175D3DCCD1}">
                <a14:hiddenFill xmlns:a14="http://schemas.microsoft.com/office/drawing/2010/main" xmlns="">
                  <a:solidFill>
                    <a:srgbClr val="FFFFFF"/>
                  </a:solidFill>
                </a14:hiddenFill>
              </a:ext>
            </a:extLst>
          </p:spPr>
        </p:pic>
        <p:pic>
          <p:nvPicPr>
            <p:cNvPr id="2068" name="Picture 20" descr="https://encrypted-tbn3.gstatic.com/images?q=tbn:ANd9GcTu3o9Vi848g6i1WznJOIOHXUitwpeBJEVpX-5aatpInpUxnekuhiIESwQ"/>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693943" y="4530361"/>
              <a:ext cx="1335952" cy="386723"/>
            </a:xfrm>
            <a:prstGeom prst="rect">
              <a:avLst/>
            </a:prstGeom>
            <a:noFill/>
            <a:extLst>
              <a:ext uri="{909E8E84-426E-40DD-AFC4-6F175D3DCCD1}">
                <a14:hiddenFill xmlns:a14="http://schemas.microsoft.com/office/drawing/2010/main" xmlns="">
                  <a:solidFill>
                    <a:srgbClr val="FFFFFF"/>
                  </a:solidFill>
                </a14:hiddenFill>
              </a:ext>
            </a:extLst>
          </p:spPr>
        </p:pic>
        <p:pic>
          <p:nvPicPr>
            <p:cNvPr id="2070" name="Picture 22" descr="http://www.truffle.com/wp-content/uploads/2015/01/kephalios-2.pn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299166" y="5448403"/>
              <a:ext cx="1423305" cy="257718"/>
            </a:xfrm>
            <a:prstGeom prst="rect">
              <a:avLst/>
            </a:prstGeom>
            <a:noFill/>
            <a:extLst>
              <a:ext uri="{909E8E84-426E-40DD-AFC4-6F175D3DCCD1}">
                <a14:hiddenFill xmlns:a14="http://schemas.microsoft.com/office/drawing/2010/main" xmlns="">
                  <a:solidFill>
                    <a:srgbClr val="FFFFFF"/>
                  </a:solidFill>
                </a14:hiddenFill>
              </a:ext>
            </a:extLst>
          </p:spPr>
        </p:pic>
        <p:pic>
          <p:nvPicPr>
            <p:cNvPr id="2076" name="Picture 28" descr="http://www.lyonbiopole.com/eng/img/logo_adherent/141.jp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3541314" y="4530361"/>
              <a:ext cx="1181157" cy="54672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4" name="ZoneTexte 13"/>
          <p:cNvSpPr txBox="1"/>
          <p:nvPr/>
        </p:nvSpPr>
        <p:spPr>
          <a:xfrm>
            <a:off x="460375" y="5186573"/>
            <a:ext cx="1101725" cy="338554"/>
          </a:xfrm>
          <a:prstGeom prst="rect">
            <a:avLst/>
          </a:prstGeom>
          <a:noFill/>
        </p:spPr>
        <p:txBody>
          <a:bodyPr wrap="square" rtlCol="0">
            <a:spAutoFit/>
          </a:bodyPr>
          <a:lstStyle/>
          <a:p>
            <a:r>
              <a:rPr lang="fr-FR" sz="1600" b="1" dirty="0" err="1" smtClean="0"/>
              <a:t>Kardiozis</a:t>
            </a:r>
            <a:endParaRPr lang="fr-FR" sz="1600" b="1" dirty="0"/>
          </a:p>
        </p:txBody>
      </p:sp>
    </p:spTree>
    <p:extLst>
      <p:ext uri="{BB962C8B-B14F-4D97-AF65-F5344CB8AC3E}">
        <p14:creationId xmlns:p14="http://schemas.microsoft.com/office/powerpoint/2010/main" xmlns="" val="7290356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18656" y="108414"/>
            <a:ext cx="7344817" cy="504056"/>
          </a:xfrm>
        </p:spPr>
        <p:txBody>
          <a:bodyPr/>
          <a:lstStyle/>
          <a:p>
            <a:r>
              <a:rPr lang="fr-FR" sz="2200" dirty="0" smtClean="0">
                <a:effectLst/>
              </a:rPr>
              <a:t>Définitions des Dispositifs Médicaux</a:t>
            </a:r>
            <a:endParaRPr lang="fr-FR" sz="2200" dirty="0">
              <a:effectLst/>
            </a:endParaRPr>
          </a:p>
        </p:txBody>
      </p:sp>
      <p:sp>
        <p:nvSpPr>
          <p:cNvPr id="3" name="Espace réservé du contenu 2"/>
          <p:cNvSpPr>
            <a:spLocks noGrp="1"/>
          </p:cNvSpPr>
          <p:nvPr>
            <p:ph idx="1"/>
          </p:nvPr>
        </p:nvSpPr>
        <p:spPr>
          <a:xfrm>
            <a:off x="151643" y="948848"/>
            <a:ext cx="8747814" cy="3474302"/>
          </a:xfrm>
        </p:spPr>
        <p:txBody>
          <a:bodyPr/>
          <a:lstStyle/>
          <a:p>
            <a:pPr algn="just"/>
            <a:r>
              <a:rPr lang="fr-FR" sz="1500" dirty="0" smtClean="0"/>
              <a:t>Dans le droit français, les DM sont définis par les Articles L5211-1 et R5211-1 du Code de la santé publique comme “</a:t>
            </a:r>
            <a:r>
              <a:rPr lang="fr-FR" sz="1500" b="0" i="1" dirty="0" smtClean="0"/>
              <a:t>tout instrument, appareil, équipement, matière, produit, à l'exception des produits d'origine humaine, ou autre article utilisé seul ou en association, y compris les accessoires et logiciels nécessaires au bon fonctionnement de celui-ci, destiné par le fabricant à être utilisé chez l'homme à des fins médicales et dont l'action principale voulue n'est pas obtenue par des moyens pharmacologiques ou immunologiques ni par métabolisme, mais dont la fonction peut être assistée par de tels moyens</a:t>
            </a:r>
            <a:r>
              <a:rPr lang="fr-FR" sz="1500" dirty="0" smtClean="0"/>
              <a:t>” </a:t>
            </a:r>
          </a:p>
          <a:p>
            <a:pPr algn="just">
              <a:spcBef>
                <a:spcPts val="1200"/>
              </a:spcBef>
            </a:pPr>
            <a:r>
              <a:rPr lang="fr-FR" sz="1500" dirty="0" smtClean="0"/>
              <a:t>Les implants quant à eux (actifs ou non) “</a:t>
            </a:r>
            <a:r>
              <a:rPr lang="fr-FR" sz="1500" b="0" i="1" dirty="0" smtClean="0"/>
              <a:t>doivent être implantés en totalité dans le corps humain, implantables grâce à une intervention chirurgicale et demeurer en place après intervention (ou au moins 30 jours)</a:t>
            </a:r>
            <a:r>
              <a:rPr lang="fr-FR" sz="1500" dirty="0" smtClean="0"/>
              <a:t>”</a:t>
            </a:r>
          </a:p>
          <a:p>
            <a:pPr algn="just">
              <a:spcBef>
                <a:spcPts val="1200"/>
              </a:spcBef>
            </a:pPr>
            <a:r>
              <a:rPr lang="fr-FR" sz="1500" b="0" dirty="0" smtClean="0"/>
              <a:t>En particulier les </a:t>
            </a:r>
            <a:r>
              <a:rPr lang="fr-FR" sz="1500" dirty="0" smtClean="0"/>
              <a:t>DM implantables actifs “</a:t>
            </a:r>
            <a:r>
              <a:rPr lang="fr-FR" sz="1500" b="0" i="1" dirty="0" smtClean="0"/>
              <a:t>dépendent pour leur bon fonctionnement d’une source d’énergie électrique ou de toute source d’énergie autre que celle qui est générée directement par le corps humain ou la pesanteur</a:t>
            </a:r>
            <a:r>
              <a:rPr lang="fr-FR" sz="1500" dirty="0" smtClean="0"/>
              <a:t>”</a:t>
            </a:r>
            <a:r>
              <a:rPr lang="fr-FR" sz="1500" b="0" dirty="0" smtClean="0"/>
              <a:t> </a:t>
            </a:r>
            <a:endParaRPr lang="fr-FR" sz="1500"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solidFill>
                  <a:srgbClr val="A5A5A5"/>
                </a:solidFill>
              </a:rPr>
              <a:pPr/>
              <a:t>6</a:t>
            </a:fld>
            <a:endParaRPr lang="fr-FR" dirty="0">
              <a:solidFill>
                <a:srgbClr val="A5A5A5"/>
              </a:solidFill>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3960" y="4319162"/>
            <a:ext cx="6899955" cy="17212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609611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7518" y="33983"/>
            <a:ext cx="8345956" cy="504056"/>
          </a:xfrm>
        </p:spPr>
        <p:txBody>
          <a:bodyPr/>
          <a:lstStyle/>
          <a:p>
            <a:r>
              <a:rPr lang="fr-FR" sz="2200" dirty="0" smtClean="0">
                <a:effectLst/>
              </a:rPr>
              <a:t>Périmètre technico-économique </a:t>
            </a:r>
            <a:endParaRPr lang="fr-FR" sz="2200" dirty="0">
              <a:effectLst/>
            </a:endParaRPr>
          </a:p>
        </p:txBody>
      </p:sp>
      <p:sp>
        <p:nvSpPr>
          <p:cNvPr id="3" name="Espace réservé du contenu 2"/>
          <p:cNvSpPr>
            <a:spLocks noGrp="1"/>
          </p:cNvSpPr>
          <p:nvPr>
            <p:ph idx="1"/>
          </p:nvPr>
        </p:nvSpPr>
        <p:spPr>
          <a:xfrm>
            <a:off x="264561" y="945067"/>
            <a:ext cx="8205849" cy="4482790"/>
          </a:xfrm>
        </p:spPr>
        <p:txBody>
          <a:bodyPr/>
          <a:lstStyle/>
          <a:p>
            <a:pPr algn="just"/>
            <a:r>
              <a:rPr lang="fr-FR" sz="2000" dirty="0" smtClean="0"/>
              <a:t>L’étude </a:t>
            </a:r>
            <a:r>
              <a:rPr lang="fr-FR" sz="2000" u="sng" dirty="0" smtClean="0"/>
              <a:t>comprend</a:t>
            </a:r>
            <a:r>
              <a:rPr lang="fr-FR" sz="2000" dirty="0" smtClean="0"/>
              <a:t> l’analyse des DMIA, DMI et DM d’équipement </a:t>
            </a:r>
            <a:r>
              <a:rPr lang="fr-FR" sz="2000" b="0" dirty="0" smtClean="0"/>
              <a:t>(imagerie, robotique, logiciels d’analyse et de traitement d’images)</a:t>
            </a:r>
          </a:p>
          <a:p>
            <a:pPr algn="just"/>
            <a:endParaRPr lang="fr-FR" sz="1800" b="0" dirty="0" smtClean="0"/>
          </a:p>
          <a:p>
            <a:pPr algn="just"/>
            <a:endParaRPr lang="fr-FR" sz="1800" b="0" dirty="0"/>
          </a:p>
          <a:p>
            <a:pPr algn="just"/>
            <a:endParaRPr lang="fr-FR" sz="1800" b="0" dirty="0" smtClean="0"/>
          </a:p>
          <a:p>
            <a:pPr algn="just"/>
            <a:endParaRPr lang="fr-FR" sz="1800" b="0" dirty="0"/>
          </a:p>
          <a:p>
            <a:pPr algn="just"/>
            <a:endParaRPr lang="fr-FR" sz="1800" b="0" dirty="0" smtClean="0"/>
          </a:p>
          <a:p>
            <a:pPr algn="just"/>
            <a:endParaRPr lang="fr-FR" sz="1800" b="0" dirty="0"/>
          </a:p>
          <a:p>
            <a:pPr algn="just"/>
            <a:endParaRPr lang="fr-FR" sz="1800" b="0" dirty="0" smtClean="0"/>
          </a:p>
          <a:p>
            <a:pPr algn="just"/>
            <a:endParaRPr lang="fr-FR" sz="1800" b="0" dirty="0" smtClean="0"/>
          </a:p>
          <a:p>
            <a:pPr algn="just"/>
            <a:endParaRPr lang="fr-FR" sz="2000" dirty="0" smtClean="0"/>
          </a:p>
          <a:p>
            <a:pPr algn="just"/>
            <a:endParaRPr lang="fr-FR" sz="2000" dirty="0"/>
          </a:p>
          <a:p>
            <a:pPr algn="just"/>
            <a:endParaRPr lang="fr-FR" sz="1200" dirty="0" smtClean="0"/>
          </a:p>
          <a:p>
            <a:pPr algn="just"/>
            <a:endParaRPr lang="fr-FR" sz="1400" dirty="0" smtClean="0"/>
          </a:p>
          <a:p>
            <a:pPr marL="0" indent="0">
              <a:buNone/>
            </a:pPr>
            <a:r>
              <a:rPr lang="fr-FR" sz="1200" b="0" i="1" dirty="0" smtClean="0"/>
              <a:t>L’étude ne comprend pas l’analyse des </a:t>
            </a:r>
            <a:r>
              <a:rPr lang="fr-FR" sz="1200" i="1" dirty="0" smtClean="0"/>
              <a:t>DM à usage unique </a:t>
            </a:r>
            <a:r>
              <a:rPr lang="fr-FR" sz="1200" b="0" i="1" dirty="0" smtClean="0"/>
              <a:t>(de type cathéter), les </a:t>
            </a:r>
            <a:r>
              <a:rPr lang="fr-FR" sz="1200" i="1" dirty="0" smtClean="0"/>
              <a:t>DM-DIV</a:t>
            </a:r>
            <a:r>
              <a:rPr lang="fr-FR" sz="1200" b="0" i="1" dirty="0" smtClean="0"/>
              <a:t>, les </a:t>
            </a:r>
            <a:r>
              <a:rPr lang="fr-FR" sz="1200" i="1" dirty="0" smtClean="0"/>
              <a:t>DM d’aide technique</a:t>
            </a:r>
            <a:r>
              <a:rPr lang="fr-FR" sz="1200" b="0" i="1" dirty="0" smtClean="0"/>
              <a:t> (bas de contention, etc.), les </a:t>
            </a:r>
            <a:r>
              <a:rPr lang="fr-FR" sz="1200" i="1" dirty="0" smtClean="0"/>
              <a:t>logiciels de gestion </a:t>
            </a:r>
            <a:r>
              <a:rPr lang="fr-FR" sz="1200" b="0" i="1" dirty="0" smtClean="0"/>
              <a:t>et les </a:t>
            </a:r>
            <a:r>
              <a:rPr lang="fr-FR" sz="1200" i="1" dirty="0" smtClean="0"/>
              <a:t>composants des DM d’équipement </a:t>
            </a:r>
            <a:r>
              <a:rPr lang="fr-FR" sz="1200" b="0" i="1" dirty="0" smtClean="0"/>
              <a:t>(électrodes, les lasers, les sondes, etc.)</a:t>
            </a:r>
          </a:p>
        </p:txBody>
      </p:sp>
      <p:sp>
        <p:nvSpPr>
          <p:cNvPr id="4" name="Espace réservé du contenu 3"/>
          <p:cNvSpPr>
            <a:spLocks noGrp="1"/>
          </p:cNvSpPr>
          <p:nvPr>
            <p:ph sz="quarter" idx="11"/>
          </p:nvPr>
        </p:nvSpPr>
        <p:spPr>
          <a:xfrm>
            <a:off x="1567713" y="444765"/>
            <a:ext cx="7387706" cy="504825"/>
          </a:xfrm>
        </p:spPr>
        <p:txBody>
          <a:bodyPr/>
          <a:lstStyle/>
          <a:p>
            <a:r>
              <a:rPr lang="fr-FR" sz="2000" b="0" dirty="0" smtClean="0"/>
              <a:t>DMIA, DMI </a:t>
            </a:r>
            <a:r>
              <a:rPr lang="fr-FR" sz="2000" b="0" dirty="0"/>
              <a:t>et DM d’équipement</a:t>
            </a:r>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pPr/>
              <a:t>7</a:t>
            </a:fld>
            <a:endParaRPr lang="fr-FR"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70864" y="1712690"/>
            <a:ext cx="7193417" cy="35615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14305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7518" y="33983"/>
            <a:ext cx="8345956" cy="504056"/>
          </a:xfrm>
        </p:spPr>
        <p:txBody>
          <a:bodyPr/>
          <a:lstStyle/>
          <a:p>
            <a:r>
              <a:rPr lang="fr-FR" sz="2200" dirty="0" smtClean="0">
                <a:effectLst/>
              </a:rPr>
              <a:t>Périmètre technico-économique </a:t>
            </a:r>
            <a:endParaRPr lang="fr-FR" sz="2200" dirty="0">
              <a:effectLst/>
            </a:endParaRPr>
          </a:p>
        </p:txBody>
      </p:sp>
      <p:sp>
        <p:nvSpPr>
          <p:cNvPr id="3" name="Espace réservé du contenu 2"/>
          <p:cNvSpPr>
            <a:spLocks noGrp="1"/>
          </p:cNvSpPr>
          <p:nvPr>
            <p:ph idx="1"/>
          </p:nvPr>
        </p:nvSpPr>
        <p:spPr>
          <a:xfrm>
            <a:off x="264561" y="902535"/>
            <a:ext cx="8205849" cy="4482790"/>
          </a:xfrm>
        </p:spPr>
        <p:txBody>
          <a:bodyPr/>
          <a:lstStyle/>
          <a:p>
            <a:pPr algn="just"/>
            <a:endParaRPr lang="fr-FR" sz="2000" b="0" dirty="0" smtClean="0"/>
          </a:p>
          <a:p>
            <a:pPr algn="just"/>
            <a:endParaRPr lang="fr-FR" sz="1800" b="0" dirty="0" smtClean="0"/>
          </a:p>
          <a:p>
            <a:pPr algn="just"/>
            <a:endParaRPr lang="fr-FR" sz="1800" b="0" dirty="0"/>
          </a:p>
          <a:p>
            <a:pPr algn="just"/>
            <a:endParaRPr lang="fr-FR" sz="1800" b="0" dirty="0" smtClean="0"/>
          </a:p>
          <a:p>
            <a:pPr algn="just"/>
            <a:endParaRPr lang="fr-FR" sz="1800" b="0" dirty="0"/>
          </a:p>
          <a:p>
            <a:pPr algn="just"/>
            <a:endParaRPr lang="fr-FR" sz="1800" b="0" dirty="0" smtClean="0"/>
          </a:p>
          <a:p>
            <a:pPr algn="just"/>
            <a:endParaRPr lang="fr-FR" sz="1800" b="0" dirty="0"/>
          </a:p>
          <a:p>
            <a:pPr algn="just"/>
            <a:endParaRPr lang="fr-FR" sz="1800" b="0" dirty="0" smtClean="0"/>
          </a:p>
          <a:p>
            <a:pPr algn="just"/>
            <a:endParaRPr lang="fr-FR" sz="1800" b="0" dirty="0" smtClean="0"/>
          </a:p>
          <a:p>
            <a:pPr algn="just"/>
            <a:endParaRPr lang="fr-FR" sz="2000" dirty="0" smtClean="0"/>
          </a:p>
          <a:p>
            <a:pPr algn="just"/>
            <a:endParaRPr lang="fr-FR" sz="2000" dirty="0"/>
          </a:p>
          <a:p>
            <a:pPr algn="just"/>
            <a:endParaRPr lang="fr-FR" sz="1200" b="0" i="1" dirty="0" smtClean="0"/>
          </a:p>
        </p:txBody>
      </p:sp>
      <p:sp>
        <p:nvSpPr>
          <p:cNvPr id="4" name="Espace réservé du contenu 3"/>
          <p:cNvSpPr>
            <a:spLocks noGrp="1"/>
          </p:cNvSpPr>
          <p:nvPr>
            <p:ph sz="quarter" idx="11"/>
          </p:nvPr>
        </p:nvSpPr>
        <p:spPr>
          <a:xfrm>
            <a:off x="1557080" y="466031"/>
            <a:ext cx="7387706" cy="504825"/>
          </a:xfrm>
        </p:spPr>
        <p:txBody>
          <a:bodyPr/>
          <a:lstStyle/>
          <a:p>
            <a:r>
              <a:rPr lang="fr-FR" sz="2000" b="0" dirty="0" smtClean="0"/>
              <a:t>Zoom sur les DMIA et DMI</a:t>
            </a:r>
            <a:endParaRPr lang="fr-FR" sz="2000" b="0"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pPr/>
              <a:t>8</a:t>
            </a:fld>
            <a:endParaRPr lang="fr-FR" dirty="0"/>
          </a:p>
        </p:txBody>
      </p:sp>
      <p:pic>
        <p:nvPicPr>
          <p:cNvPr id="16" name="Picture 2"/>
          <p:cNvPicPr>
            <a:picLocks noChangeAspect="1" noChangeArrowheads="1"/>
          </p:cNvPicPr>
          <p:nvPr/>
        </p:nvPicPr>
        <p:blipFill rotWithShape="1">
          <a:blip r:embed="rId2" cstate="print"/>
          <a:srcRect r="51763" b="50000"/>
          <a:stretch/>
        </p:blipFill>
        <p:spPr bwMode="auto">
          <a:xfrm>
            <a:off x="196769" y="2015798"/>
            <a:ext cx="4317357" cy="2925991"/>
          </a:xfrm>
          <a:prstGeom prst="rect">
            <a:avLst/>
          </a:prstGeom>
          <a:noFill/>
          <a:ln w="9525">
            <a:noFill/>
            <a:miter lim="800000"/>
            <a:headEnd/>
            <a:tailEnd/>
          </a:ln>
          <a:effectLst/>
        </p:spPr>
      </p:pic>
      <p:pic>
        <p:nvPicPr>
          <p:cNvPr id="17" name="Picture 2"/>
          <p:cNvPicPr>
            <a:picLocks noChangeAspect="1" noChangeArrowheads="1"/>
          </p:cNvPicPr>
          <p:nvPr/>
        </p:nvPicPr>
        <p:blipFill rotWithShape="1">
          <a:blip r:embed="rId2" cstate="print"/>
          <a:srcRect t="50000" r="51880"/>
          <a:stretch/>
        </p:blipFill>
        <p:spPr bwMode="auto">
          <a:xfrm>
            <a:off x="4602232" y="2038948"/>
            <a:ext cx="4206102" cy="2857539"/>
          </a:xfrm>
          <a:prstGeom prst="rect">
            <a:avLst/>
          </a:prstGeom>
          <a:noFill/>
          <a:ln w="9525">
            <a:noFill/>
            <a:miter lim="800000"/>
            <a:headEnd/>
            <a:tailEnd/>
          </a:ln>
          <a:effectLst/>
        </p:spPr>
      </p:pic>
      <p:sp>
        <p:nvSpPr>
          <p:cNvPr id="19" name="Rectangle 18"/>
          <p:cNvSpPr/>
          <p:nvPr/>
        </p:nvSpPr>
        <p:spPr>
          <a:xfrm>
            <a:off x="256572" y="1242863"/>
            <a:ext cx="8055979" cy="400110"/>
          </a:xfrm>
          <a:prstGeom prst="rect">
            <a:avLst/>
          </a:prstGeom>
        </p:spPr>
        <p:txBody>
          <a:bodyPr wrap="square">
            <a:spAutoFit/>
          </a:bodyPr>
          <a:lstStyle/>
          <a:p>
            <a:pPr marL="0" indent="0">
              <a:buNone/>
            </a:pPr>
            <a:r>
              <a:rPr lang="fr-FR" sz="2000" b="1" i="1" dirty="0" smtClean="0">
                <a:solidFill>
                  <a:schemeClr val="accent1"/>
                </a:solidFill>
              </a:rPr>
              <a:t>Les Dispositifs Médicaux Implantables Actifs ou non</a:t>
            </a:r>
            <a:endParaRPr lang="fr-FR" sz="2000" b="1" i="1" dirty="0">
              <a:solidFill>
                <a:schemeClr val="accent1"/>
              </a:solidFill>
            </a:endParaRPr>
          </a:p>
        </p:txBody>
      </p:sp>
    </p:spTree>
    <p:extLst>
      <p:ext uri="{BB962C8B-B14F-4D97-AF65-F5344CB8AC3E}">
        <p14:creationId xmlns:p14="http://schemas.microsoft.com/office/powerpoint/2010/main" xmlns="" val="7556651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50651" y="3752519"/>
            <a:ext cx="8838167" cy="1840211"/>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3" name="Espace réservé du contenu 2"/>
          <p:cNvSpPr>
            <a:spLocks noGrp="1"/>
          </p:cNvSpPr>
          <p:nvPr>
            <p:ph idx="1"/>
          </p:nvPr>
        </p:nvSpPr>
        <p:spPr>
          <a:xfrm>
            <a:off x="832055" y="4423154"/>
            <a:ext cx="7147583" cy="1031355"/>
          </a:xfrm>
        </p:spPr>
        <p:txBody>
          <a:bodyPr/>
          <a:lstStyle/>
          <a:p>
            <a:pPr marL="266689" lvl="1" indent="-171450" algn="just">
              <a:buSzPct val="100000"/>
              <a:buFont typeface="Wingdings" panose="05000000000000000000" pitchFamily="2" charset="2"/>
              <a:buChar char="ü"/>
            </a:pPr>
            <a:r>
              <a:rPr lang="fr-FR" sz="1400" b="1" dirty="0" smtClean="0">
                <a:solidFill>
                  <a:srgbClr val="0053A1"/>
                </a:solidFill>
                <a:cs typeface="+mn-cs"/>
              </a:rPr>
              <a:t>L’imagerie </a:t>
            </a:r>
            <a:r>
              <a:rPr lang="fr-FR" sz="1400" b="1" dirty="0">
                <a:solidFill>
                  <a:srgbClr val="0053A1"/>
                </a:solidFill>
                <a:cs typeface="+mn-cs"/>
              </a:rPr>
              <a:t>de diagnostic et de suivi</a:t>
            </a:r>
          </a:p>
          <a:p>
            <a:pPr marL="266689" lvl="1" indent="-171450" algn="just">
              <a:buSzPct val="100000"/>
              <a:buFont typeface="Wingdings" panose="05000000000000000000" pitchFamily="2" charset="2"/>
              <a:buChar char="ü"/>
            </a:pPr>
            <a:endParaRPr lang="fr-FR" sz="1400" b="1" dirty="0" smtClean="0">
              <a:solidFill>
                <a:srgbClr val="0053A1"/>
              </a:solidFill>
              <a:cs typeface="+mn-cs"/>
            </a:endParaRPr>
          </a:p>
          <a:p>
            <a:pPr marL="266689" lvl="1" indent="-171450" algn="just">
              <a:buSzPct val="100000"/>
              <a:buFont typeface="Wingdings" panose="05000000000000000000" pitchFamily="2" charset="2"/>
              <a:buChar char="ü"/>
            </a:pPr>
            <a:r>
              <a:rPr lang="fr-FR" sz="1400" b="1" dirty="0" smtClean="0">
                <a:solidFill>
                  <a:srgbClr val="0053A1"/>
                </a:solidFill>
                <a:cs typeface="+mn-cs"/>
              </a:rPr>
              <a:t>L’imagerie </a:t>
            </a:r>
            <a:r>
              <a:rPr lang="fr-FR" sz="1400" b="1" dirty="0">
                <a:solidFill>
                  <a:srgbClr val="0053A1"/>
                </a:solidFill>
                <a:cs typeface="+mn-cs"/>
              </a:rPr>
              <a:t>interventionnelle : </a:t>
            </a:r>
            <a:r>
              <a:rPr lang="fr-FR" sz="1400" dirty="0">
                <a:solidFill>
                  <a:srgbClr val="0053A1"/>
                </a:solidFill>
                <a:cs typeface="+mn-cs"/>
              </a:rPr>
              <a:t>radiologie, cardiologie et chirurgie interventionnelles (assistance à la chirurgie mini-invasive, guidage et/ou ciblage</a:t>
            </a:r>
            <a:r>
              <a:rPr lang="fr-FR" sz="1400" dirty="0" smtClean="0">
                <a:solidFill>
                  <a:srgbClr val="0053A1"/>
                </a:solidFill>
                <a:cs typeface="+mn-cs"/>
              </a:rPr>
              <a:t>)</a:t>
            </a:r>
            <a:endParaRPr lang="fr-FR" sz="1400" dirty="0">
              <a:solidFill>
                <a:srgbClr val="0053A1"/>
              </a:solidFill>
              <a:cs typeface="+mn-cs"/>
            </a:endParaRPr>
          </a:p>
        </p:txBody>
      </p:sp>
      <p:sp>
        <p:nvSpPr>
          <p:cNvPr id="2" name="Titre 1"/>
          <p:cNvSpPr>
            <a:spLocks noGrp="1"/>
          </p:cNvSpPr>
          <p:nvPr>
            <p:ph type="title"/>
          </p:nvPr>
        </p:nvSpPr>
        <p:spPr/>
        <p:txBody>
          <a:bodyPr/>
          <a:lstStyle/>
          <a:p>
            <a:r>
              <a:rPr lang="fr-FR" sz="2200" dirty="0">
                <a:effectLst/>
              </a:rPr>
              <a:t>Périmètre technico-économique </a:t>
            </a:r>
          </a:p>
        </p:txBody>
      </p:sp>
      <p:sp>
        <p:nvSpPr>
          <p:cNvPr id="5" name="Espace réservé du numéro de diapositive 4"/>
          <p:cNvSpPr>
            <a:spLocks noGrp="1"/>
          </p:cNvSpPr>
          <p:nvPr>
            <p:ph type="sldNum" sz="quarter" idx="4"/>
          </p:nvPr>
        </p:nvSpPr>
        <p:spPr>
          <a:xfrm>
            <a:off x="8364209" y="5785689"/>
            <a:ext cx="623109" cy="325437"/>
          </a:xfrm>
        </p:spPr>
        <p:txBody>
          <a:bodyPr/>
          <a:lstStyle/>
          <a:p>
            <a:fld id="{CAF5A059-CC0F-49E5-9479-C0FE1E96BCE3}" type="slidenum">
              <a:rPr lang="fr-FR" smtClean="0">
                <a:solidFill>
                  <a:srgbClr val="A5A5A5"/>
                </a:solidFill>
              </a:rPr>
              <a:pPr/>
              <a:t>9</a:t>
            </a:fld>
            <a:endParaRPr lang="fr-FR" dirty="0">
              <a:solidFill>
                <a:srgbClr val="A5A5A5"/>
              </a:solidFill>
            </a:endParaRPr>
          </a:p>
        </p:txBody>
      </p:sp>
      <p:grpSp>
        <p:nvGrpSpPr>
          <p:cNvPr id="9" name="Grouper 8"/>
          <p:cNvGrpSpPr/>
          <p:nvPr/>
        </p:nvGrpSpPr>
        <p:grpSpPr>
          <a:xfrm>
            <a:off x="125739" y="1972887"/>
            <a:ext cx="8602246" cy="1647886"/>
            <a:chOff x="-21772" y="2912281"/>
            <a:chExt cx="9019722" cy="1828642"/>
          </a:xfrm>
        </p:grpSpPr>
        <p:sp>
          <p:nvSpPr>
            <p:cNvPr id="8" name="Rectangle à coins arrondis 7"/>
            <p:cNvSpPr/>
            <p:nvPr/>
          </p:nvSpPr>
          <p:spPr bwMode="auto">
            <a:xfrm>
              <a:off x="0" y="2912281"/>
              <a:ext cx="8997950" cy="1828642"/>
            </a:xfrm>
            <a:prstGeom prst="roundRect">
              <a:avLst/>
            </a:prstGeom>
            <a:solidFill>
              <a:schemeClr val="accent3">
                <a:lumMod val="40000"/>
                <a:lumOff val="6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smtClean="0">
                <a:solidFill>
                  <a:srgbClr val="002060"/>
                </a:solidFill>
              </a:endParaRPr>
            </a:p>
          </p:txBody>
        </p:sp>
        <p:pic>
          <p:nvPicPr>
            <p:cNvPr id="2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772" y="3505847"/>
              <a:ext cx="8997950" cy="7468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 name="Rectangle 36"/>
            <p:cNvSpPr>
              <a:spLocks noChangeArrowheads="1"/>
            </p:cNvSpPr>
            <p:nvPr/>
          </p:nvSpPr>
          <p:spPr bwMode="auto">
            <a:xfrm>
              <a:off x="111329" y="3042406"/>
              <a:ext cx="1162300" cy="481625"/>
            </a:xfrm>
            <a:prstGeom prst="rect">
              <a:avLst/>
            </a:prstGeom>
            <a:solidFill>
              <a:srgbClr val="002060"/>
            </a:solidFill>
            <a:ln>
              <a:noFill/>
            </a:ln>
            <a:effectLst>
              <a:outerShdw blurRad="44450" dist="27940" dir="5400000" algn="ctr">
                <a:srgbClr val="000000">
                  <a:alpha val="32000"/>
                </a:srgbClr>
              </a:outerShdw>
            </a:effectLst>
          </p:spPr>
          <p:txBody>
            <a:bodyPr wrap="none" lIns="86355" tIns="43179" rIns="86355" bIns="43179" anchor="ctr"/>
            <a:lstStyle/>
            <a:p>
              <a:pPr algn="ctr" defTabSz="863551" eaLnBrk="1" fontAlgn="auto" hangingPunct="1">
                <a:spcBef>
                  <a:spcPts val="0"/>
                </a:spcBef>
                <a:spcAft>
                  <a:spcPts val="0"/>
                </a:spcAft>
              </a:pPr>
              <a:r>
                <a:rPr lang="fr-FR" sz="1300" b="1" dirty="0" smtClean="0">
                  <a:solidFill>
                    <a:srgbClr val="F8F8F8"/>
                  </a:solidFill>
                  <a:latin typeface="Arial"/>
                  <a:ea typeface="ＭＳ Ｐゴシック"/>
                  <a:cs typeface="Arial" pitchFamily="34" charset="0"/>
                </a:rPr>
                <a:t>Molécules</a:t>
              </a:r>
              <a:endParaRPr lang="fr-FR" sz="1300" b="1" dirty="0">
                <a:solidFill>
                  <a:srgbClr val="F8F8F8"/>
                </a:solidFill>
                <a:latin typeface="Arial"/>
                <a:ea typeface="ＭＳ Ｐゴシック"/>
                <a:cs typeface="Arial" pitchFamily="34" charset="0"/>
              </a:endParaRPr>
            </a:p>
          </p:txBody>
        </p:sp>
        <p:sp>
          <p:nvSpPr>
            <p:cNvPr id="21" name="Rectangle 36"/>
            <p:cNvSpPr>
              <a:spLocks noChangeArrowheads="1"/>
            </p:cNvSpPr>
            <p:nvPr/>
          </p:nvSpPr>
          <p:spPr bwMode="auto">
            <a:xfrm>
              <a:off x="1426029" y="3042406"/>
              <a:ext cx="2710541" cy="481625"/>
            </a:xfrm>
            <a:prstGeom prst="rect">
              <a:avLst/>
            </a:prstGeom>
            <a:gradFill rotWithShape="1">
              <a:gsLst>
                <a:gs pos="85000">
                  <a:srgbClr val="0B89C1"/>
                </a:gs>
                <a:gs pos="62000">
                  <a:srgbClr val="0070C0"/>
                </a:gs>
                <a:gs pos="31000">
                  <a:srgbClr val="002060">
                    <a:lumMod val="90000"/>
                    <a:lumOff val="10000"/>
                  </a:srgbClr>
                </a:gs>
              </a:gsLst>
              <a:lin ang="0" scaled="1"/>
            </a:gradFill>
            <a:ln>
              <a:noFill/>
            </a:ln>
            <a:effectLst>
              <a:outerShdw blurRad="44450" dist="27940" dir="5400000" algn="ctr">
                <a:srgbClr val="000000">
                  <a:alpha val="32000"/>
                </a:srgbClr>
              </a:outerShdw>
            </a:effectLst>
          </p:spPr>
          <p:txBody>
            <a:bodyPr wrap="none" lIns="86355" tIns="43179" rIns="86355" bIns="43179" anchor="ctr"/>
            <a:lstStyle/>
            <a:p>
              <a:pPr algn="ctr" defTabSz="863551" eaLnBrk="1" fontAlgn="auto" hangingPunct="1">
                <a:spcBef>
                  <a:spcPts val="0"/>
                </a:spcBef>
                <a:spcAft>
                  <a:spcPts val="0"/>
                </a:spcAft>
                <a:defRPr/>
              </a:pPr>
              <a:r>
                <a:rPr lang="fr-FR" sz="1300" b="1" kern="0" dirty="0">
                  <a:solidFill>
                    <a:srgbClr val="F8F8F8"/>
                  </a:solidFill>
                  <a:latin typeface="Arial"/>
                  <a:ea typeface="ＭＳ Ｐゴシック"/>
                  <a:cs typeface="Arial" pitchFamily="34" charset="0"/>
                </a:rPr>
                <a:t>Equipement </a:t>
              </a:r>
            </a:p>
          </p:txBody>
        </p:sp>
        <p:sp>
          <p:nvSpPr>
            <p:cNvPr id="22" name="Rectangle 36"/>
            <p:cNvSpPr>
              <a:spLocks noChangeArrowheads="1"/>
            </p:cNvSpPr>
            <p:nvPr/>
          </p:nvSpPr>
          <p:spPr bwMode="auto">
            <a:xfrm>
              <a:off x="4278085" y="3042406"/>
              <a:ext cx="3058885" cy="481625"/>
            </a:xfrm>
            <a:prstGeom prst="rect">
              <a:avLst/>
            </a:prstGeom>
            <a:gradFill rotWithShape="1">
              <a:gsLst>
                <a:gs pos="85000">
                  <a:srgbClr val="93CCFF"/>
                </a:gs>
                <a:gs pos="62000">
                  <a:srgbClr val="00B0F0"/>
                </a:gs>
                <a:gs pos="31000">
                  <a:srgbClr val="15AACD"/>
                </a:gs>
              </a:gsLst>
              <a:lin ang="0" scaled="1"/>
            </a:gradFill>
            <a:ln>
              <a:noFill/>
            </a:ln>
            <a:effectLst>
              <a:outerShdw blurRad="44450" dist="27940" dir="5400000" algn="ctr">
                <a:srgbClr val="000000">
                  <a:alpha val="32000"/>
                </a:srgbClr>
              </a:outerShdw>
            </a:effectLst>
          </p:spPr>
          <p:txBody>
            <a:bodyPr wrap="none" lIns="86355" tIns="43179" rIns="86355" bIns="43179" anchor="ctr"/>
            <a:lstStyle/>
            <a:p>
              <a:pPr algn="ctr" defTabSz="377804" eaLnBrk="1" fontAlgn="auto" hangingPunct="1">
                <a:lnSpc>
                  <a:spcPct val="90000"/>
                </a:lnSpc>
                <a:spcAft>
                  <a:spcPct val="35000"/>
                </a:spcAft>
              </a:pPr>
              <a:r>
                <a:rPr lang="fr-FR" sz="1300" b="1" dirty="0">
                  <a:solidFill>
                    <a:srgbClr val="F8F8F8"/>
                  </a:solidFill>
                  <a:latin typeface="Arial"/>
                  <a:ea typeface="ＭＳ Ｐゴシック"/>
                </a:rPr>
                <a:t>Logiciels </a:t>
              </a:r>
              <a:endParaRPr lang="fr-FR" sz="1300" b="1" dirty="0" smtClean="0">
                <a:solidFill>
                  <a:srgbClr val="F8F8F8"/>
                </a:solidFill>
                <a:latin typeface="Arial"/>
                <a:ea typeface="ＭＳ Ｐゴシック"/>
              </a:endParaRPr>
            </a:p>
            <a:p>
              <a:pPr algn="ctr" defTabSz="377804" eaLnBrk="1" fontAlgn="auto" hangingPunct="1">
                <a:lnSpc>
                  <a:spcPct val="90000"/>
                </a:lnSpc>
                <a:spcAft>
                  <a:spcPct val="35000"/>
                </a:spcAft>
              </a:pPr>
              <a:r>
                <a:rPr lang="fr-FR" sz="1300" b="1" dirty="0" smtClean="0">
                  <a:solidFill>
                    <a:srgbClr val="F8F8F8"/>
                  </a:solidFill>
                  <a:latin typeface="Arial"/>
                  <a:ea typeface="ＭＳ Ｐゴシック"/>
                </a:rPr>
                <a:t>et </a:t>
              </a:r>
              <a:r>
                <a:rPr lang="fr-FR" sz="1300" b="1" dirty="0">
                  <a:solidFill>
                    <a:srgbClr val="F8F8F8"/>
                  </a:solidFill>
                  <a:latin typeface="Arial"/>
                  <a:ea typeface="ＭＳ Ｐゴシック"/>
                </a:rPr>
                <a:t>infrastructures informatiques</a:t>
              </a:r>
              <a:endParaRPr lang="fr-FR" sz="1300" dirty="0">
                <a:solidFill>
                  <a:srgbClr val="F8F8F8"/>
                </a:solidFill>
                <a:latin typeface="Arial"/>
                <a:ea typeface="ＭＳ Ｐゴシック"/>
              </a:endParaRPr>
            </a:p>
          </p:txBody>
        </p:sp>
        <p:sp>
          <p:nvSpPr>
            <p:cNvPr id="23" name="Rectangle 36"/>
            <p:cNvSpPr>
              <a:spLocks noChangeArrowheads="1"/>
            </p:cNvSpPr>
            <p:nvPr/>
          </p:nvSpPr>
          <p:spPr bwMode="auto">
            <a:xfrm>
              <a:off x="7464087" y="3042406"/>
              <a:ext cx="1487850" cy="481625"/>
            </a:xfrm>
            <a:prstGeom prst="rect">
              <a:avLst/>
            </a:prstGeom>
            <a:gradFill rotWithShape="1">
              <a:gsLst>
                <a:gs pos="85000">
                  <a:srgbClr val="93CCFF"/>
                </a:gs>
                <a:gs pos="62000">
                  <a:srgbClr val="93CCFF"/>
                </a:gs>
                <a:gs pos="31000">
                  <a:srgbClr val="93CCFF"/>
                </a:gs>
              </a:gsLst>
              <a:lin ang="0" scaled="1"/>
            </a:gradFill>
            <a:ln>
              <a:noFill/>
            </a:ln>
            <a:effectLst>
              <a:outerShdw blurRad="44450" dist="27940" dir="5400000" algn="ctr">
                <a:srgbClr val="000000">
                  <a:alpha val="32000"/>
                </a:srgbClr>
              </a:outerShdw>
            </a:effectLst>
          </p:spPr>
          <p:txBody>
            <a:bodyPr wrap="none" lIns="86355" tIns="43179" rIns="86355" bIns="43179" anchor="ctr"/>
            <a:lstStyle/>
            <a:p>
              <a:pPr algn="ctr" defTabSz="863551" eaLnBrk="1" fontAlgn="auto" hangingPunct="1">
                <a:spcBef>
                  <a:spcPts val="0"/>
                </a:spcBef>
                <a:spcAft>
                  <a:spcPts val="0"/>
                </a:spcAft>
              </a:pPr>
              <a:r>
                <a:rPr lang="fr-FR" sz="1300" b="1" dirty="0">
                  <a:solidFill>
                    <a:srgbClr val="F8F8F8"/>
                  </a:solidFill>
                  <a:latin typeface="Arial"/>
                  <a:ea typeface="ＭＳ Ｐゴシック"/>
                  <a:cs typeface="Arial" pitchFamily="34" charset="0"/>
                </a:rPr>
                <a:t>Matériel annexe</a:t>
              </a:r>
            </a:p>
          </p:txBody>
        </p:sp>
        <p:sp>
          <p:nvSpPr>
            <p:cNvPr id="7" name="Chevron 6"/>
            <p:cNvSpPr/>
            <p:nvPr/>
          </p:nvSpPr>
          <p:spPr bwMode="auto">
            <a:xfrm>
              <a:off x="2590799" y="3589559"/>
              <a:ext cx="1337733" cy="524888"/>
            </a:xfrm>
            <a:prstGeom prst="chevron">
              <a:avLst/>
            </a:prstGeom>
            <a:noFill/>
            <a:ln w="1905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smtClean="0">
                <a:solidFill>
                  <a:srgbClr val="002060"/>
                </a:solidFill>
              </a:endParaRPr>
            </a:p>
          </p:txBody>
        </p:sp>
        <p:sp>
          <p:nvSpPr>
            <p:cNvPr id="26" name="Chevron 25"/>
            <p:cNvSpPr/>
            <p:nvPr/>
          </p:nvSpPr>
          <p:spPr bwMode="auto">
            <a:xfrm>
              <a:off x="3826932" y="3589572"/>
              <a:ext cx="1337733" cy="524888"/>
            </a:xfrm>
            <a:prstGeom prst="chevron">
              <a:avLst/>
            </a:prstGeom>
            <a:noFill/>
            <a:ln w="1905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smtClean="0">
                <a:solidFill>
                  <a:srgbClr val="002060"/>
                </a:solidFill>
              </a:endParaRPr>
            </a:p>
          </p:txBody>
        </p:sp>
        <p:sp>
          <p:nvSpPr>
            <p:cNvPr id="27" name="Chevron 26"/>
            <p:cNvSpPr/>
            <p:nvPr/>
          </p:nvSpPr>
          <p:spPr bwMode="auto">
            <a:xfrm>
              <a:off x="1320799" y="3589572"/>
              <a:ext cx="1337733" cy="524888"/>
            </a:xfrm>
            <a:prstGeom prst="chevron">
              <a:avLst/>
            </a:prstGeom>
            <a:noFill/>
            <a:ln w="1905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smtClean="0">
                <a:solidFill>
                  <a:srgbClr val="002060"/>
                </a:solidFill>
              </a:endParaRPr>
            </a:p>
          </p:txBody>
        </p:sp>
        <p:sp>
          <p:nvSpPr>
            <p:cNvPr id="28" name="Chevron 27"/>
            <p:cNvSpPr/>
            <p:nvPr/>
          </p:nvSpPr>
          <p:spPr bwMode="auto">
            <a:xfrm>
              <a:off x="1354666" y="4182200"/>
              <a:ext cx="2489201" cy="457134"/>
            </a:xfrm>
            <a:prstGeom prst="chevron">
              <a:avLst/>
            </a:prstGeom>
            <a:solidFill>
              <a:schemeClr val="tx1">
                <a:lumMod val="75000"/>
                <a:lumOff val="25000"/>
              </a:schemeClr>
            </a:solidFill>
            <a:ln w="19050" cap="flat" cmpd="sng" algn="ctr">
              <a:solidFill>
                <a:srgbClr val="FF0000"/>
              </a:solid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vert="horz" wrap="square" lIns="91440" tIns="45720" rIns="91440" bIns="45720" numCol="1" rtlCol="0" anchor="ctr" anchorCtr="0" compatLnSpc="1">
              <a:prstTxWarp prst="textNoShape">
                <a:avLst/>
              </a:prstTxWarp>
            </a:bodyPr>
            <a:lstStyle/>
            <a:p>
              <a:pPr algn="ctr"/>
              <a:r>
                <a:rPr lang="fr-FR" sz="1000" b="1" dirty="0" smtClean="0">
                  <a:solidFill>
                    <a:srgbClr val="F8F8F8"/>
                  </a:solidFill>
                </a:rPr>
                <a:t>Robotique d’assistance</a:t>
              </a:r>
            </a:p>
          </p:txBody>
        </p:sp>
      </p:grpSp>
      <p:sp>
        <p:nvSpPr>
          <p:cNvPr id="16" name="Espace réservé du contenu 3"/>
          <p:cNvSpPr>
            <a:spLocks noGrp="1"/>
          </p:cNvSpPr>
          <p:nvPr>
            <p:ph sz="quarter" idx="11"/>
          </p:nvPr>
        </p:nvSpPr>
        <p:spPr>
          <a:xfrm>
            <a:off x="1567713" y="434132"/>
            <a:ext cx="7387706" cy="504825"/>
          </a:xfrm>
        </p:spPr>
        <p:txBody>
          <a:bodyPr/>
          <a:lstStyle/>
          <a:p>
            <a:r>
              <a:rPr lang="fr-FR" sz="2000" b="0" dirty="0" smtClean="0"/>
              <a:t>Les DM </a:t>
            </a:r>
            <a:r>
              <a:rPr lang="fr-FR" sz="2000" b="0" dirty="0"/>
              <a:t>d’équipement</a:t>
            </a:r>
          </a:p>
        </p:txBody>
      </p:sp>
      <p:sp>
        <p:nvSpPr>
          <p:cNvPr id="17" name="Rectangle 16"/>
          <p:cNvSpPr/>
          <p:nvPr/>
        </p:nvSpPr>
        <p:spPr>
          <a:xfrm>
            <a:off x="462756" y="957852"/>
            <a:ext cx="8117728" cy="923330"/>
          </a:xfrm>
          <a:prstGeom prst="rect">
            <a:avLst/>
          </a:prstGeom>
        </p:spPr>
        <p:txBody>
          <a:bodyPr wrap="square">
            <a:spAutoFit/>
          </a:bodyPr>
          <a:lstStyle/>
          <a:p>
            <a:pPr marL="0" indent="0" algn="ctr">
              <a:buNone/>
            </a:pPr>
            <a:r>
              <a:rPr lang="fr-FR" sz="1800" b="1" i="1" dirty="0" smtClean="0">
                <a:solidFill>
                  <a:schemeClr val="accent1"/>
                </a:solidFill>
              </a:rPr>
              <a:t>Les DM d’équipement sont composés notamment des dispositifs d’imagerie </a:t>
            </a:r>
            <a:r>
              <a:rPr lang="fr-FR" sz="1800" i="1" dirty="0" smtClean="0">
                <a:solidFill>
                  <a:schemeClr val="accent1"/>
                </a:solidFill>
              </a:rPr>
              <a:t>subdivisés en solutions de </a:t>
            </a:r>
            <a:r>
              <a:rPr lang="fr-FR" sz="1800" i="1" dirty="0">
                <a:solidFill>
                  <a:schemeClr val="accent1"/>
                </a:solidFill>
              </a:rPr>
              <a:t>diagnostic/suivi, solutions </a:t>
            </a:r>
            <a:r>
              <a:rPr lang="fr-FR" sz="1800" i="1" dirty="0" smtClean="0">
                <a:solidFill>
                  <a:schemeClr val="accent1"/>
                </a:solidFill>
              </a:rPr>
              <a:t>interventionnelles et des logiciels métiers</a:t>
            </a:r>
            <a:endParaRPr lang="fr-FR" sz="1800" i="1" dirty="0">
              <a:solidFill>
                <a:schemeClr val="accent1"/>
              </a:solidFill>
            </a:endParaRPr>
          </a:p>
        </p:txBody>
      </p:sp>
      <p:sp>
        <p:nvSpPr>
          <p:cNvPr id="4" name="Rectangle 3"/>
          <p:cNvSpPr/>
          <p:nvPr/>
        </p:nvSpPr>
        <p:spPr>
          <a:xfrm>
            <a:off x="50652" y="3752519"/>
            <a:ext cx="8707221" cy="584775"/>
          </a:xfrm>
          <a:prstGeom prst="rect">
            <a:avLst/>
          </a:prstGeom>
        </p:spPr>
        <p:txBody>
          <a:bodyPr wrap="square">
            <a:spAutoFit/>
          </a:bodyPr>
          <a:lstStyle/>
          <a:p>
            <a:pPr marL="0" indent="0" algn="ctr">
              <a:buNone/>
            </a:pPr>
            <a:r>
              <a:rPr lang="fr-FR" sz="1600" i="1" dirty="0" smtClean="0">
                <a:solidFill>
                  <a:schemeClr val="accent1"/>
                </a:solidFill>
              </a:rPr>
              <a:t>En rouge sont </a:t>
            </a:r>
            <a:r>
              <a:rPr lang="fr-FR" sz="1600" i="1" dirty="0">
                <a:solidFill>
                  <a:schemeClr val="accent1"/>
                </a:solidFill>
              </a:rPr>
              <a:t>traitées </a:t>
            </a:r>
            <a:r>
              <a:rPr lang="fr-FR" sz="1600" i="1" dirty="0" smtClean="0">
                <a:solidFill>
                  <a:schemeClr val="accent1"/>
                </a:solidFill>
              </a:rPr>
              <a:t>dans cette mission les </a:t>
            </a:r>
            <a:r>
              <a:rPr lang="fr-FR" sz="1600" i="1" dirty="0">
                <a:solidFill>
                  <a:schemeClr val="accent1"/>
                </a:solidFill>
              </a:rPr>
              <a:t>principales briques technologiques </a:t>
            </a:r>
          </a:p>
          <a:p>
            <a:pPr marL="0" indent="0" algn="ctr">
              <a:buNone/>
            </a:pPr>
            <a:r>
              <a:rPr lang="fr-FR" sz="1600" i="1" dirty="0">
                <a:solidFill>
                  <a:schemeClr val="accent1"/>
                </a:solidFill>
              </a:rPr>
              <a:t>de la chaîne de valeur générique de l’imagerie médicale </a:t>
            </a:r>
          </a:p>
        </p:txBody>
      </p:sp>
    </p:spTree>
    <p:extLst>
      <p:ext uri="{BB962C8B-B14F-4D97-AF65-F5344CB8AC3E}">
        <p14:creationId xmlns:p14="http://schemas.microsoft.com/office/powerpoint/2010/main" xmlns="" val="37733776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me 12"/>
          <p:cNvGraphicFramePr/>
          <p:nvPr>
            <p:extLst>
              <p:ext uri="{D42A27DB-BD31-4B8C-83A1-F6EECF244321}">
                <p14:modId xmlns:p14="http://schemas.microsoft.com/office/powerpoint/2010/main" xmlns="" val="472890520"/>
              </p:ext>
            </p:extLst>
          </p:nvPr>
        </p:nvGraphicFramePr>
        <p:xfrm>
          <a:off x="193371" y="1558385"/>
          <a:ext cx="8677496" cy="4189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re 1"/>
          <p:cNvSpPr>
            <a:spLocks noGrp="1"/>
          </p:cNvSpPr>
          <p:nvPr>
            <p:ph type="title"/>
          </p:nvPr>
        </p:nvSpPr>
        <p:spPr>
          <a:xfrm>
            <a:off x="1977656" y="119047"/>
            <a:ext cx="6985817" cy="504056"/>
          </a:xfrm>
        </p:spPr>
        <p:txBody>
          <a:bodyPr/>
          <a:lstStyle/>
          <a:p>
            <a:r>
              <a:rPr lang="fr-FR" sz="2200" dirty="0">
                <a:effectLst/>
              </a:rPr>
              <a:t>Périmètre des pathologies cardio-vasculaires</a:t>
            </a:r>
          </a:p>
        </p:txBody>
      </p:sp>
      <p:sp>
        <p:nvSpPr>
          <p:cNvPr id="4" name="Espace réservé du contenu 3"/>
          <p:cNvSpPr>
            <a:spLocks noGrp="1"/>
          </p:cNvSpPr>
          <p:nvPr>
            <p:ph sz="quarter" idx="11"/>
          </p:nvPr>
        </p:nvSpPr>
        <p:spPr>
          <a:xfrm>
            <a:off x="1319402" y="540464"/>
            <a:ext cx="7667915" cy="504825"/>
          </a:xfrm>
          <a:effectLst/>
        </p:spPr>
        <p:txBody>
          <a:bodyPr/>
          <a:lstStyle/>
          <a:p>
            <a:r>
              <a:rPr lang="fr-FR" sz="2000" b="0" dirty="0" smtClean="0"/>
              <a:t>6 grandes catégories de pathologies selon l’OMS</a:t>
            </a:r>
            <a:endParaRPr lang="fr-FR" sz="2000" b="0"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pPr/>
              <a:t>10</a:t>
            </a:fld>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19728" y="2613659"/>
            <a:ext cx="6198243" cy="1311275"/>
          </a:xfrm>
        </p:spPr>
        <p:txBody>
          <a:bodyPr/>
          <a:lstStyle/>
          <a:p>
            <a:pPr>
              <a:lnSpc>
                <a:spcPct val="120000"/>
              </a:lnSpc>
            </a:pPr>
            <a:r>
              <a:rPr lang="fr-FR" sz="3200" dirty="0">
                <a:effectLst/>
              </a:rPr>
              <a:t>Introduction </a:t>
            </a:r>
            <a:r>
              <a:rPr lang="fr-FR" sz="3200" dirty="0" smtClean="0">
                <a:effectLst/>
              </a:rPr>
              <a:t>médico-économique des </a:t>
            </a:r>
            <a:r>
              <a:rPr lang="fr-FR" sz="3200" dirty="0">
                <a:effectLst/>
              </a:rPr>
              <a:t>Dispositifs Médicaux Cardio-Vasculaires</a:t>
            </a:r>
          </a:p>
        </p:txBody>
      </p:sp>
      <p:sp>
        <p:nvSpPr>
          <p:cNvPr id="3" name="Espace réservé du numéro de diapositive 2"/>
          <p:cNvSpPr>
            <a:spLocks noGrp="1"/>
          </p:cNvSpPr>
          <p:nvPr>
            <p:ph type="sldNum" sz="quarter" idx="4"/>
          </p:nvPr>
        </p:nvSpPr>
        <p:spPr/>
        <p:txBody>
          <a:bodyPr/>
          <a:lstStyle/>
          <a:p>
            <a:fld id="{CAF5A059-CC0F-49E5-9479-C0FE1E96BCE3}" type="slidenum">
              <a:rPr lang="fr-FR" smtClean="0"/>
              <a:pPr/>
              <a:t>11</a:t>
            </a:fld>
            <a:endParaRPr lang="fr-FR" dirty="0"/>
          </a:p>
        </p:txBody>
      </p:sp>
    </p:spTree>
    <p:extLst>
      <p:ext uri="{BB962C8B-B14F-4D97-AF65-F5344CB8AC3E}">
        <p14:creationId xmlns:p14="http://schemas.microsoft.com/office/powerpoint/2010/main" xmlns="" val="17934961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a:off x="102508" y="925031"/>
            <a:ext cx="8765045" cy="4854419"/>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5" name="Espace réservé du numéro de diapositive 4"/>
          <p:cNvSpPr>
            <a:spLocks noGrp="1"/>
          </p:cNvSpPr>
          <p:nvPr>
            <p:ph type="sldNum" sz="quarter" idx="4"/>
          </p:nvPr>
        </p:nvSpPr>
        <p:spPr>
          <a:xfrm>
            <a:off x="8374842" y="5785689"/>
            <a:ext cx="623109" cy="325437"/>
          </a:xfrm>
        </p:spPr>
        <p:txBody>
          <a:bodyPr/>
          <a:lstStyle/>
          <a:p>
            <a:fld id="{CAF5A059-CC0F-49E5-9479-C0FE1E96BCE3}" type="slidenum">
              <a:rPr lang="fr-FR" smtClean="0"/>
              <a:pPr/>
              <a:t>12</a:t>
            </a:fld>
            <a:endParaRPr lang="fr-FR" dirty="0"/>
          </a:p>
        </p:txBody>
      </p:sp>
      <p:sp>
        <p:nvSpPr>
          <p:cNvPr id="6" name="Titre 1"/>
          <p:cNvSpPr>
            <a:spLocks noGrp="1"/>
          </p:cNvSpPr>
          <p:nvPr>
            <p:ph type="title"/>
          </p:nvPr>
        </p:nvSpPr>
        <p:spPr>
          <a:xfrm>
            <a:off x="2424222" y="5408"/>
            <a:ext cx="6495614" cy="504056"/>
          </a:xfrm>
        </p:spPr>
        <p:txBody>
          <a:bodyPr/>
          <a:lstStyle/>
          <a:p>
            <a:r>
              <a:rPr lang="fr-FR" sz="2200" dirty="0" smtClean="0">
                <a:effectLst/>
              </a:rPr>
              <a:t>Un marché </a:t>
            </a:r>
            <a:r>
              <a:rPr lang="fr-FR" sz="2200" dirty="0">
                <a:effectLst/>
              </a:rPr>
              <a:t>mondial des DM CV en croissance de près de 10% par an en moyenne</a:t>
            </a:r>
          </a:p>
        </p:txBody>
      </p:sp>
      <p:grpSp>
        <p:nvGrpSpPr>
          <p:cNvPr id="2" name="Groupe 1"/>
          <p:cNvGrpSpPr/>
          <p:nvPr/>
        </p:nvGrpSpPr>
        <p:grpSpPr>
          <a:xfrm>
            <a:off x="90157" y="999458"/>
            <a:ext cx="8652601" cy="4881823"/>
            <a:chOff x="47625" y="1052623"/>
            <a:chExt cx="8652601" cy="4881823"/>
          </a:xfrm>
        </p:grpSpPr>
        <p:sp>
          <p:nvSpPr>
            <p:cNvPr id="38" name="Rectangle à coins arrondis 37"/>
            <p:cNvSpPr/>
            <p:nvPr/>
          </p:nvSpPr>
          <p:spPr bwMode="auto">
            <a:xfrm>
              <a:off x="5847896" y="3530010"/>
              <a:ext cx="2852330" cy="2147782"/>
            </a:xfrm>
            <a:prstGeom prst="roundRect">
              <a:avLst/>
            </a:prstGeom>
            <a:noFill/>
            <a:ln w="25400" cap="flat" cmpd="sng" algn="ctr">
              <a:solidFill>
                <a:srgbClr val="92D050"/>
              </a:solidFill>
              <a:prstDash val="solid"/>
              <a:headEnd type="none" w="med" len="med"/>
              <a:tailEnd type="none" w="med" len="med"/>
            </a:ln>
            <a:effectLst/>
          </p:spPr>
          <p:txBody>
            <a:bodyPr anchor="ctr"/>
            <a:lstStyle/>
            <a:p>
              <a:pPr marL="0" marR="0" lvl="1" indent="0" algn="ctr" defTabSz="914400" eaLnBrk="1" fontAlgn="auto" latinLnBrk="0" hangingPunct="1">
                <a:lnSpc>
                  <a:spcPct val="100000"/>
                </a:lnSpc>
                <a:spcBef>
                  <a:spcPts val="0"/>
                </a:spcBef>
                <a:spcAft>
                  <a:spcPts val="300"/>
                </a:spcAft>
                <a:buClrTx/>
                <a:buSzTx/>
                <a:buFontTx/>
                <a:buNone/>
                <a:tabLst/>
                <a:defRPr/>
              </a:pPr>
              <a:r>
                <a:rPr kumimoji="0" lang="fr-FR" sz="2000" b="1" i="0" u="none" strike="noStrike" kern="0" cap="none" spc="0" normalizeH="0" baseline="0" noProof="0" dirty="0">
                  <a:ln>
                    <a:noFill/>
                  </a:ln>
                  <a:solidFill>
                    <a:srgbClr val="92D050"/>
                  </a:solidFill>
                  <a:effectLst/>
                  <a:uLnTx/>
                  <a:uFillTx/>
                  <a:latin typeface="Arial"/>
                  <a:ea typeface="+mn-ea"/>
                  <a:cs typeface="+mn-cs"/>
                </a:rPr>
                <a:t>Moteurs du </a:t>
              </a:r>
              <a:r>
                <a:rPr kumimoji="0" lang="fr-FR" sz="2000" b="1" i="0" u="none" strike="noStrike" kern="0" cap="none" spc="0" normalizeH="0" baseline="0" noProof="0" dirty="0" smtClean="0">
                  <a:ln>
                    <a:noFill/>
                  </a:ln>
                  <a:solidFill>
                    <a:srgbClr val="92D050"/>
                  </a:solidFill>
                  <a:effectLst/>
                  <a:uLnTx/>
                  <a:uFillTx/>
                  <a:latin typeface="Arial"/>
                  <a:ea typeface="+mn-ea"/>
                  <a:cs typeface="+mn-cs"/>
                </a:rPr>
                <a:t>marché</a:t>
              </a:r>
            </a:p>
            <a:p>
              <a:pPr marL="0" marR="0" lvl="1" indent="0" algn="ctr" defTabSz="914400" eaLnBrk="1" fontAlgn="auto" latinLnBrk="0" hangingPunct="1">
                <a:lnSpc>
                  <a:spcPct val="100000"/>
                </a:lnSpc>
                <a:spcBef>
                  <a:spcPts val="0"/>
                </a:spcBef>
                <a:spcAft>
                  <a:spcPts val="300"/>
                </a:spcAft>
                <a:buClrTx/>
                <a:buSzTx/>
                <a:buFontTx/>
                <a:buNone/>
                <a:tabLst/>
                <a:defRPr/>
              </a:pPr>
              <a:endParaRPr kumimoji="0" lang="fr-FR" sz="400" b="1" i="0" u="none" strike="noStrike" kern="0" cap="none" spc="0" normalizeH="0" baseline="0" noProof="0" dirty="0">
                <a:ln>
                  <a:noFill/>
                </a:ln>
                <a:solidFill>
                  <a:srgbClr val="92D050"/>
                </a:solidFill>
                <a:effectLst/>
                <a:uLnTx/>
                <a:uFillTx/>
                <a:latin typeface="Arial"/>
                <a:ea typeface="+mn-ea"/>
                <a:cs typeface="+mn-cs"/>
              </a:endParaRPr>
            </a:p>
            <a:p>
              <a:pPr marL="0" marR="0" lvl="1" defTabSz="914400" eaLnBrk="1" fontAlgn="auto" latinLnBrk="0" hangingPunct="1">
                <a:lnSpc>
                  <a:spcPct val="100000"/>
                </a:lnSpc>
                <a:spcBef>
                  <a:spcPts val="0"/>
                </a:spcBef>
                <a:spcAft>
                  <a:spcPts val="0"/>
                </a:spcAft>
                <a:buClrTx/>
                <a:buSzTx/>
                <a:tabLst/>
                <a:defRPr/>
              </a:pPr>
              <a:r>
                <a:rPr kumimoji="0" lang="fr-FR" sz="1400" i="1" u="none" strike="noStrike" kern="0" cap="none" spc="0" normalizeH="0" baseline="0" noProof="0" dirty="0">
                  <a:ln>
                    <a:noFill/>
                  </a:ln>
                  <a:solidFill>
                    <a:srgbClr val="000000"/>
                  </a:solidFill>
                  <a:effectLst/>
                  <a:uLnTx/>
                  <a:uFillTx/>
                  <a:latin typeface="Arial"/>
                  <a:ea typeface="+mn-ea"/>
                </a:rPr>
                <a:t>Vieillissement de la </a:t>
              </a:r>
              <a:r>
                <a:rPr kumimoji="0" lang="fr-FR" sz="1400" i="1" u="none" strike="noStrike" kern="0" cap="none" spc="0" normalizeH="0" baseline="0" noProof="0" dirty="0" smtClean="0">
                  <a:ln>
                    <a:noFill/>
                  </a:ln>
                  <a:solidFill>
                    <a:srgbClr val="000000"/>
                  </a:solidFill>
                  <a:effectLst/>
                  <a:uLnTx/>
                  <a:uFillTx/>
                  <a:latin typeface="Arial"/>
                  <a:ea typeface="+mn-ea"/>
                </a:rPr>
                <a:t>population</a:t>
              </a:r>
            </a:p>
            <a:p>
              <a:pPr marL="0" marR="0" lvl="1" defTabSz="914400" eaLnBrk="1" fontAlgn="auto" latinLnBrk="0" hangingPunct="1">
                <a:lnSpc>
                  <a:spcPct val="100000"/>
                </a:lnSpc>
                <a:spcBef>
                  <a:spcPts val="0"/>
                </a:spcBef>
                <a:spcAft>
                  <a:spcPts val="0"/>
                </a:spcAft>
                <a:buClrTx/>
                <a:buSzTx/>
                <a:tabLst/>
                <a:defRPr/>
              </a:pPr>
              <a:endParaRPr lang="fr-FR" sz="1400" i="1" kern="0" dirty="0" smtClean="0">
                <a:solidFill>
                  <a:srgbClr val="000000"/>
                </a:solidFill>
                <a:latin typeface="Arial"/>
                <a:ea typeface="+mn-ea"/>
              </a:endParaRPr>
            </a:p>
            <a:p>
              <a:pPr marL="0" marR="0" lvl="1" defTabSz="914400" eaLnBrk="1" fontAlgn="auto" latinLnBrk="0" hangingPunct="1">
                <a:lnSpc>
                  <a:spcPct val="100000"/>
                </a:lnSpc>
                <a:spcBef>
                  <a:spcPts val="0"/>
                </a:spcBef>
                <a:spcAft>
                  <a:spcPts val="0"/>
                </a:spcAft>
                <a:buClrTx/>
                <a:buSzTx/>
                <a:tabLst/>
                <a:defRPr/>
              </a:pPr>
              <a:r>
                <a:rPr lang="fr-FR" sz="1400" i="1" kern="0" dirty="0" smtClean="0">
                  <a:solidFill>
                    <a:srgbClr val="000000"/>
                  </a:solidFill>
                  <a:latin typeface="Arial"/>
                  <a:ea typeface="+mn-ea"/>
                </a:rPr>
                <a:t>Coût des procédures endovasculaires</a:t>
              </a:r>
              <a:endParaRPr kumimoji="0" lang="fr-FR" sz="1400" i="1" u="none" strike="noStrike" kern="0" cap="none" spc="0" normalizeH="0" baseline="0" noProof="0" dirty="0">
                <a:ln>
                  <a:noFill/>
                </a:ln>
                <a:solidFill>
                  <a:srgbClr val="000000"/>
                </a:solidFill>
                <a:effectLst/>
                <a:uLnTx/>
                <a:uFillTx/>
                <a:latin typeface="Arial"/>
                <a:ea typeface="+mn-ea"/>
              </a:endParaRPr>
            </a:p>
            <a:p>
              <a:pPr marL="0" marR="0" lvl="1" defTabSz="914400" eaLnBrk="1" fontAlgn="auto" latinLnBrk="0" hangingPunct="1">
                <a:lnSpc>
                  <a:spcPct val="100000"/>
                </a:lnSpc>
                <a:spcBef>
                  <a:spcPts val="0"/>
                </a:spcBef>
                <a:spcAft>
                  <a:spcPts val="0"/>
                </a:spcAft>
                <a:buClrTx/>
                <a:buSzTx/>
                <a:tabLst/>
                <a:defRPr/>
              </a:pPr>
              <a:endParaRPr kumimoji="0" lang="fr-FR" sz="1400" i="1" u="none" strike="noStrike" kern="0" cap="none" spc="0" normalizeH="0" baseline="0" noProof="0" dirty="0" smtClean="0">
                <a:ln>
                  <a:noFill/>
                </a:ln>
                <a:solidFill>
                  <a:srgbClr val="000000"/>
                </a:solidFill>
                <a:effectLst/>
                <a:uLnTx/>
                <a:uFillTx/>
                <a:latin typeface="Arial"/>
                <a:ea typeface="+mn-ea"/>
              </a:endParaRPr>
            </a:p>
            <a:p>
              <a:pPr marL="0" marR="0" lvl="1" defTabSz="914400" eaLnBrk="1" fontAlgn="auto" latinLnBrk="0" hangingPunct="1">
                <a:lnSpc>
                  <a:spcPct val="100000"/>
                </a:lnSpc>
                <a:spcBef>
                  <a:spcPts val="0"/>
                </a:spcBef>
                <a:spcAft>
                  <a:spcPts val="0"/>
                </a:spcAft>
                <a:buClrTx/>
                <a:buSzTx/>
                <a:tabLst/>
                <a:defRPr/>
              </a:pPr>
              <a:r>
                <a:rPr kumimoji="0" lang="fr-FR" sz="1400" i="1" u="none" strike="noStrike" kern="0" cap="none" spc="0" normalizeH="0" baseline="0" noProof="0" dirty="0" smtClean="0">
                  <a:ln>
                    <a:noFill/>
                  </a:ln>
                  <a:solidFill>
                    <a:srgbClr val="000000"/>
                  </a:solidFill>
                  <a:effectLst/>
                  <a:uLnTx/>
                  <a:uFillTx/>
                  <a:latin typeface="Arial"/>
                  <a:ea typeface="+mn-ea"/>
                </a:rPr>
                <a:t>Innovations </a:t>
              </a:r>
              <a:r>
                <a:rPr kumimoji="0" lang="fr-FR" sz="1400" i="1" u="none" strike="noStrike" kern="0" cap="none" spc="0" normalizeH="0" baseline="0" noProof="0" dirty="0">
                  <a:ln>
                    <a:noFill/>
                  </a:ln>
                  <a:solidFill>
                    <a:srgbClr val="000000"/>
                  </a:solidFill>
                  <a:effectLst/>
                  <a:uLnTx/>
                  <a:uFillTx/>
                  <a:latin typeface="Arial"/>
                  <a:ea typeface="+mn-ea"/>
                </a:rPr>
                <a:t>sur le design </a:t>
              </a:r>
              <a:r>
                <a:rPr kumimoji="0" lang="fr-FR" sz="1400" i="1" u="none" strike="noStrike" kern="0" cap="none" spc="0" normalizeH="0" baseline="0" noProof="0" dirty="0" smtClean="0">
                  <a:ln>
                    <a:noFill/>
                  </a:ln>
                  <a:solidFill>
                    <a:srgbClr val="000000"/>
                  </a:solidFill>
                  <a:effectLst/>
                  <a:uLnTx/>
                  <a:uFillTx/>
                  <a:latin typeface="Arial"/>
                  <a:ea typeface="+mn-ea"/>
                </a:rPr>
                <a:t>         et </a:t>
              </a:r>
              <a:r>
                <a:rPr kumimoji="0" lang="fr-FR" sz="1400" i="1" u="none" strike="noStrike" kern="0" cap="none" spc="0" normalizeH="0" baseline="0" noProof="0" dirty="0">
                  <a:ln>
                    <a:noFill/>
                  </a:ln>
                  <a:solidFill>
                    <a:srgbClr val="000000"/>
                  </a:solidFill>
                  <a:effectLst/>
                  <a:uLnTx/>
                  <a:uFillTx/>
                  <a:latin typeface="Arial"/>
                  <a:ea typeface="+mn-ea"/>
                </a:rPr>
                <a:t>les matériaux </a:t>
              </a:r>
              <a:r>
                <a:rPr kumimoji="0" lang="fr-FR" sz="1400" i="1" u="none" strike="noStrike" kern="0" cap="none" spc="0" normalizeH="0" baseline="0" noProof="0" dirty="0" smtClean="0">
                  <a:ln>
                    <a:noFill/>
                  </a:ln>
                  <a:solidFill>
                    <a:srgbClr val="000000"/>
                  </a:solidFill>
                  <a:effectLst/>
                  <a:uLnTx/>
                  <a:uFillTx/>
                  <a:latin typeface="Arial"/>
                  <a:ea typeface="+mn-ea"/>
                </a:rPr>
                <a:t>des DM CV</a:t>
              </a:r>
              <a:endParaRPr kumimoji="0" lang="fr-FR" sz="1600" i="1" u="none" strike="noStrike" kern="0" cap="none" spc="0" normalizeH="0" baseline="0" noProof="0" dirty="0">
                <a:ln>
                  <a:noFill/>
                </a:ln>
                <a:solidFill>
                  <a:srgbClr val="000000"/>
                </a:solidFill>
                <a:effectLst/>
                <a:uLnTx/>
                <a:uFillTx/>
                <a:latin typeface="Arial"/>
                <a:ea typeface="+mn-ea"/>
              </a:endParaRPr>
            </a:p>
          </p:txBody>
        </p:sp>
        <p:graphicFrame>
          <p:nvGraphicFramePr>
            <p:cNvPr id="8" name="Diagramme 7"/>
            <p:cNvGraphicFramePr/>
            <p:nvPr>
              <p:extLst>
                <p:ext uri="{D42A27DB-BD31-4B8C-83A1-F6EECF244321}">
                  <p14:modId xmlns:p14="http://schemas.microsoft.com/office/powerpoint/2010/main" xmlns="" val="2151881534"/>
                </p:ext>
              </p:extLst>
            </p:nvPr>
          </p:nvGraphicFramePr>
          <p:xfrm>
            <a:off x="47625" y="1052623"/>
            <a:ext cx="8490319" cy="48818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49" name="ZoneTexte 48"/>
          <p:cNvSpPr txBox="1"/>
          <p:nvPr/>
        </p:nvSpPr>
        <p:spPr bwMode="auto">
          <a:xfrm>
            <a:off x="6648" y="5832616"/>
            <a:ext cx="5343525" cy="553998"/>
          </a:xfrm>
          <a:prstGeom prst="rect">
            <a:avLst/>
          </a:prstGeom>
          <a:noFill/>
        </p:spPr>
        <p:txBody>
          <a:bodyPr wrap="square">
            <a:spAutoFit/>
          </a:bodyPr>
          <a:lstStyle>
            <a:defPPr>
              <a:defRPr lang="fr-FR"/>
            </a:defPPr>
            <a:lvl1pPr eaLnBrk="1" fontAlgn="auto" hangingPunct="1">
              <a:spcBef>
                <a:spcPts val="0"/>
              </a:spcBef>
              <a:spcAft>
                <a:spcPts val="0"/>
              </a:spcAft>
              <a:defRPr kumimoji="0" sz="1000" b="0" i="1" u="none" strike="noStrike" kern="0" cap="none" spc="0" normalizeH="0" baseline="0">
                <a:ln>
                  <a:noFill/>
                </a:ln>
                <a:solidFill>
                  <a:schemeClr val="accent3"/>
                </a:solidFill>
                <a:effectLst/>
                <a:uLnTx/>
                <a:uFillTx/>
                <a:latin typeface="Arial"/>
                <a:ea typeface="+mn-ea"/>
                <a:cs typeface="Times New Roman" pitchFamily="18" charset="0"/>
              </a:defRPr>
            </a:lvl1pPr>
          </a:lstStyle>
          <a:p>
            <a:r>
              <a:rPr lang="fr-FR" dirty="0" smtClean="0"/>
              <a:t>Source : </a:t>
            </a:r>
            <a:r>
              <a:rPr lang="fr-FR" dirty="0"/>
              <a:t>Medical </a:t>
            </a:r>
            <a:r>
              <a:rPr lang="fr-FR" dirty="0" err="1"/>
              <a:t>Buyer</a:t>
            </a:r>
            <a:r>
              <a:rPr lang="fr-FR" dirty="0"/>
              <a:t>, Medical Device and Diagnostic Industry, Medicen</a:t>
            </a:r>
          </a:p>
          <a:p>
            <a:endParaRPr lang="fr-FR" dirty="0"/>
          </a:p>
          <a:p>
            <a:endParaRPr lang="fr-FR" dirty="0"/>
          </a:p>
        </p:txBody>
      </p:sp>
    </p:spTree>
    <p:extLst>
      <p:ext uri="{BB962C8B-B14F-4D97-AF65-F5344CB8AC3E}">
        <p14:creationId xmlns:p14="http://schemas.microsoft.com/office/powerpoint/2010/main" xmlns="" val="23622001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4"/>
          </p:nvPr>
        </p:nvSpPr>
        <p:spPr>
          <a:xfrm>
            <a:off x="8374842" y="5775056"/>
            <a:ext cx="623109" cy="325437"/>
          </a:xfrm>
        </p:spPr>
        <p:txBody>
          <a:bodyPr/>
          <a:lstStyle/>
          <a:p>
            <a:fld id="{CAF5A059-CC0F-49E5-9479-C0FE1E96BCE3}" type="slidenum">
              <a:rPr lang="fr-FR" smtClean="0"/>
              <a:pPr/>
              <a:t>13</a:t>
            </a:fld>
            <a:endParaRPr lang="fr-FR" dirty="0"/>
          </a:p>
        </p:txBody>
      </p:sp>
      <p:sp>
        <p:nvSpPr>
          <p:cNvPr id="6" name="Titre 1"/>
          <p:cNvSpPr>
            <a:spLocks noGrp="1"/>
          </p:cNvSpPr>
          <p:nvPr>
            <p:ph type="title"/>
          </p:nvPr>
        </p:nvSpPr>
        <p:spPr>
          <a:xfrm>
            <a:off x="925034" y="37307"/>
            <a:ext cx="8047968" cy="504056"/>
          </a:xfrm>
        </p:spPr>
        <p:txBody>
          <a:bodyPr/>
          <a:lstStyle/>
          <a:p>
            <a:r>
              <a:rPr lang="fr-FR" sz="2200" dirty="0" smtClean="0">
                <a:effectLst/>
              </a:rPr>
              <a:t>Un marché </a:t>
            </a:r>
            <a:r>
              <a:rPr lang="fr-FR" sz="2200" dirty="0">
                <a:effectLst/>
              </a:rPr>
              <a:t>mondial des </a:t>
            </a:r>
            <a:r>
              <a:rPr lang="fr-FR" sz="2200" dirty="0" smtClean="0">
                <a:effectLst/>
              </a:rPr>
              <a:t>DM dit d’équipement </a:t>
            </a:r>
            <a:br>
              <a:rPr lang="fr-FR" sz="2200" dirty="0" smtClean="0">
                <a:effectLst/>
              </a:rPr>
            </a:br>
            <a:r>
              <a:rPr lang="fr-FR" sz="2200" dirty="0" smtClean="0">
                <a:effectLst/>
              </a:rPr>
              <a:t>en croissance de 5% par an en moyenne</a:t>
            </a:r>
            <a:endParaRPr lang="fr-FR" sz="2200" dirty="0">
              <a:effectLst/>
            </a:endParaRPr>
          </a:p>
        </p:txBody>
      </p:sp>
      <p:sp>
        <p:nvSpPr>
          <p:cNvPr id="49" name="ZoneTexte 48"/>
          <p:cNvSpPr txBox="1"/>
          <p:nvPr/>
        </p:nvSpPr>
        <p:spPr bwMode="auto">
          <a:xfrm>
            <a:off x="-57150" y="5821983"/>
            <a:ext cx="5343525" cy="553998"/>
          </a:xfrm>
          <a:prstGeom prst="rect">
            <a:avLst/>
          </a:prstGeom>
          <a:noFill/>
        </p:spPr>
        <p:txBody>
          <a:bodyPr wrap="square">
            <a:spAutoFit/>
          </a:bodyPr>
          <a:lstStyle/>
          <a:p>
            <a:pPr eaLnBrk="1" fontAlgn="auto" hangingPunct="1">
              <a:spcBef>
                <a:spcPts val="0"/>
              </a:spcBef>
              <a:spcAft>
                <a:spcPts val="0"/>
              </a:spcAft>
              <a:defRPr/>
            </a:pPr>
            <a:r>
              <a:rPr kumimoji="0" lang="fr-FR" sz="1000" b="0" i="1" u="none" strike="noStrike" kern="0" cap="none" spc="0" normalizeH="0" baseline="0" noProof="0" dirty="0">
                <a:ln>
                  <a:noFill/>
                </a:ln>
                <a:solidFill>
                  <a:schemeClr val="accent3"/>
                </a:solidFill>
                <a:effectLst/>
                <a:uLnTx/>
                <a:uFillTx/>
                <a:latin typeface="Arial"/>
                <a:ea typeface="+mn-ea"/>
                <a:cs typeface="Times New Roman" pitchFamily="18" charset="0"/>
              </a:rPr>
              <a:t>Source : </a:t>
            </a:r>
            <a:r>
              <a:rPr lang="fr-FR" sz="1000" i="1" kern="0" dirty="0">
                <a:solidFill>
                  <a:schemeClr val="accent3"/>
                </a:solidFill>
                <a:latin typeface="Arial"/>
                <a:ea typeface="+mn-ea"/>
                <a:cs typeface="Times New Roman" pitchFamily="18" charset="0"/>
              </a:rPr>
              <a:t>MnM </a:t>
            </a:r>
            <a:r>
              <a:rPr lang="fr-FR" sz="1000" i="1" kern="0" dirty="0" smtClean="0">
                <a:solidFill>
                  <a:schemeClr val="accent3"/>
                </a:solidFill>
                <a:latin typeface="Arial"/>
                <a:ea typeface="+mn-ea"/>
                <a:cs typeface="Times New Roman" pitchFamily="18" charset="0"/>
              </a:rPr>
              <a:t>Analysis,</a:t>
            </a:r>
            <a:r>
              <a:rPr lang="fr-FR" sz="1000" i="1" dirty="0" smtClean="0">
                <a:solidFill>
                  <a:srgbClr val="A5A5A5"/>
                </a:solidFill>
              </a:rPr>
              <a:t> </a:t>
            </a:r>
            <a:r>
              <a:rPr lang="fr-FR" sz="1000" i="1" dirty="0">
                <a:solidFill>
                  <a:srgbClr val="A5A5A5"/>
                </a:solidFill>
              </a:rPr>
              <a:t>Medical Device and Diagnostic </a:t>
            </a:r>
            <a:r>
              <a:rPr lang="fr-FR" sz="1000" i="1" dirty="0" smtClean="0">
                <a:solidFill>
                  <a:srgbClr val="A5A5A5"/>
                </a:solidFill>
              </a:rPr>
              <a:t>Industry, Medicen, D&amp;Consultants</a:t>
            </a:r>
            <a:endParaRPr lang="fr-FR" sz="1000" i="1" dirty="0">
              <a:solidFill>
                <a:srgbClr val="A5A5A5"/>
              </a:solidFill>
            </a:endParaRPr>
          </a:p>
          <a:p>
            <a:pPr eaLnBrk="1" fontAlgn="auto" hangingPunct="1">
              <a:spcBef>
                <a:spcPts val="0"/>
              </a:spcBef>
              <a:spcAft>
                <a:spcPts val="0"/>
              </a:spcAft>
              <a:defRPr/>
            </a:pPr>
            <a:endParaRPr lang="fr-FR" sz="1000" i="1" dirty="0">
              <a:solidFill>
                <a:srgbClr val="A5A5A5"/>
              </a:solidFil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000" b="0" i="1" u="none" strike="noStrike" kern="0" cap="none" spc="0" normalizeH="0" baseline="0" noProof="0" dirty="0">
              <a:ln>
                <a:noFill/>
              </a:ln>
              <a:solidFill>
                <a:schemeClr val="accent3"/>
              </a:solidFill>
              <a:effectLst/>
              <a:uLnTx/>
              <a:uFillTx/>
              <a:latin typeface="Arial"/>
              <a:ea typeface="+mn-ea"/>
              <a:cs typeface="Times New Roman" pitchFamily="18" charset="0"/>
            </a:endParaRPr>
          </a:p>
        </p:txBody>
      </p:sp>
      <p:graphicFrame>
        <p:nvGraphicFramePr>
          <p:cNvPr id="10" name="Diagramme 9"/>
          <p:cNvGraphicFramePr/>
          <p:nvPr>
            <p:extLst>
              <p:ext uri="{D42A27DB-BD31-4B8C-83A1-F6EECF244321}">
                <p14:modId xmlns:p14="http://schemas.microsoft.com/office/powerpoint/2010/main" xmlns="" val="538992338"/>
              </p:ext>
            </p:extLst>
          </p:nvPr>
        </p:nvGraphicFramePr>
        <p:xfrm>
          <a:off x="-12200" y="1036581"/>
          <a:ext cx="8231151" cy="46199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Rectangle à coins arrondis 22"/>
          <p:cNvSpPr/>
          <p:nvPr/>
        </p:nvSpPr>
        <p:spPr bwMode="auto">
          <a:xfrm>
            <a:off x="6060749" y="3125975"/>
            <a:ext cx="2796171" cy="2541182"/>
          </a:xfrm>
          <a:prstGeom prst="roundRect">
            <a:avLst/>
          </a:prstGeom>
          <a:noFill/>
          <a:ln w="25400" cap="flat" cmpd="sng" algn="ctr">
            <a:solidFill>
              <a:srgbClr val="92D050"/>
            </a:solidFill>
            <a:prstDash val="solid"/>
            <a:headEnd type="none" w="med" len="med"/>
            <a:tailEnd type="none" w="med" len="med"/>
          </a:ln>
          <a:effectLst/>
        </p:spPr>
        <p:txBody>
          <a:bodyPr anchor="ctr"/>
          <a:lstStyle/>
          <a:p>
            <a:pPr marL="0" marR="0" lvl="1" indent="0" algn="ctr" defTabSz="914400" eaLnBrk="1" fontAlgn="auto" latinLnBrk="0" hangingPunct="1">
              <a:lnSpc>
                <a:spcPct val="100000"/>
              </a:lnSpc>
              <a:spcBef>
                <a:spcPts val="0"/>
              </a:spcBef>
              <a:spcAft>
                <a:spcPts val="300"/>
              </a:spcAft>
              <a:buClrTx/>
              <a:buSzTx/>
              <a:buFontTx/>
              <a:buNone/>
              <a:tabLst/>
              <a:defRPr/>
            </a:pPr>
            <a:r>
              <a:rPr kumimoji="0" lang="fr-FR" sz="2000" b="1" i="0" u="none" strike="noStrike" kern="0" cap="none" spc="0" normalizeH="0" baseline="0" noProof="0" dirty="0">
                <a:ln>
                  <a:noFill/>
                </a:ln>
                <a:solidFill>
                  <a:srgbClr val="92D050"/>
                </a:solidFill>
                <a:effectLst/>
                <a:uLnTx/>
                <a:uFillTx/>
                <a:latin typeface="Arial"/>
                <a:ea typeface="+mn-ea"/>
                <a:cs typeface="+mn-cs"/>
              </a:rPr>
              <a:t>Moteurs du marché</a:t>
            </a:r>
          </a:p>
          <a:p>
            <a:pPr marL="0" marR="0" lvl="1" defTabSz="914400" eaLnBrk="1" fontAlgn="auto" latinLnBrk="0" hangingPunct="1">
              <a:lnSpc>
                <a:spcPct val="100000"/>
              </a:lnSpc>
              <a:spcBef>
                <a:spcPts val="0"/>
              </a:spcBef>
              <a:spcAft>
                <a:spcPts val="0"/>
              </a:spcAft>
              <a:buClrTx/>
              <a:buSzTx/>
              <a:tabLst/>
              <a:defRPr/>
            </a:pPr>
            <a:endParaRPr lang="fr-FR" sz="400" i="1" kern="0" dirty="0" smtClean="0">
              <a:solidFill>
                <a:srgbClr val="000000"/>
              </a:solidFill>
              <a:latin typeface="Arial"/>
              <a:ea typeface="+mn-ea"/>
            </a:endParaRPr>
          </a:p>
          <a:p>
            <a:pPr indent="-457148" eaLnBrk="1" fontAlgn="auto" hangingPunct="1">
              <a:spcBef>
                <a:spcPts val="0"/>
              </a:spcBef>
              <a:spcAft>
                <a:spcPts val="0"/>
              </a:spcAft>
              <a:defRPr/>
            </a:pPr>
            <a:r>
              <a:rPr lang="fr-FR" sz="1400" i="1" kern="0" dirty="0" smtClean="0">
                <a:solidFill>
                  <a:srgbClr val="000000"/>
                </a:solidFill>
                <a:latin typeface="Arial"/>
                <a:ea typeface="+mn-ea"/>
              </a:rPr>
              <a:t>Croissance de </a:t>
            </a:r>
            <a:r>
              <a:rPr lang="fr-FR" sz="1400" i="1" kern="0" dirty="0">
                <a:solidFill>
                  <a:srgbClr val="000000"/>
                </a:solidFill>
                <a:latin typeface="Arial"/>
                <a:ea typeface="+mn-ea"/>
              </a:rPr>
              <a:t>l’informatique médicale </a:t>
            </a:r>
            <a:endParaRPr lang="fr-FR" sz="1400" i="1" kern="0" dirty="0" smtClean="0">
              <a:solidFill>
                <a:srgbClr val="000000"/>
              </a:solidFill>
              <a:latin typeface="Arial"/>
              <a:ea typeface="+mn-ea"/>
            </a:endParaRPr>
          </a:p>
          <a:p>
            <a:pPr indent="-457148" algn="just" eaLnBrk="1" fontAlgn="auto" hangingPunct="1">
              <a:spcBef>
                <a:spcPts val="0"/>
              </a:spcBef>
              <a:spcAft>
                <a:spcPts val="0"/>
              </a:spcAft>
              <a:defRPr/>
            </a:pPr>
            <a:endParaRPr lang="fr-FR" sz="400" i="1" kern="0" dirty="0" smtClean="0">
              <a:solidFill>
                <a:srgbClr val="000000"/>
              </a:solidFill>
              <a:latin typeface="Arial"/>
              <a:ea typeface="+mn-ea"/>
            </a:endParaRPr>
          </a:p>
          <a:p>
            <a:pPr indent="-457148" algn="just" eaLnBrk="1" fontAlgn="auto" hangingPunct="1">
              <a:spcBef>
                <a:spcPts val="0"/>
              </a:spcBef>
              <a:spcAft>
                <a:spcPts val="0"/>
              </a:spcAft>
              <a:defRPr/>
            </a:pPr>
            <a:r>
              <a:rPr lang="fr-FR" sz="1400" i="1" kern="0" dirty="0" smtClean="0">
                <a:solidFill>
                  <a:srgbClr val="000000"/>
                </a:solidFill>
                <a:latin typeface="Arial"/>
                <a:ea typeface="+mn-ea"/>
              </a:rPr>
              <a:t>Evolution </a:t>
            </a:r>
            <a:r>
              <a:rPr lang="fr-FR" sz="1400" i="1" kern="0" dirty="0">
                <a:solidFill>
                  <a:srgbClr val="000000"/>
                </a:solidFill>
                <a:latin typeface="Arial"/>
                <a:ea typeface="+mn-ea"/>
              </a:rPr>
              <a:t>de l’état de santé </a:t>
            </a:r>
            <a:r>
              <a:rPr lang="fr-FR" sz="1400" i="1" kern="0" dirty="0" smtClean="0">
                <a:solidFill>
                  <a:srgbClr val="000000"/>
                </a:solidFill>
                <a:latin typeface="Arial"/>
                <a:ea typeface="+mn-ea"/>
              </a:rPr>
              <a:t>        de </a:t>
            </a:r>
            <a:r>
              <a:rPr lang="fr-FR" sz="1400" i="1" kern="0" dirty="0">
                <a:solidFill>
                  <a:srgbClr val="000000"/>
                </a:solidFill>
                <a:latin typeface="Arial"/>
                <a:ea typeface="+mn-ea"/>
              </a:rPr>
              <a:t>la population </a:t>
            </a:r>
            <a:r>
              <a:rPr lang="fr-FR" sz="1400" i="1" kern="0" dirty="0" smtClean="0">
                <a:solidFill>
                  <a:srgbClr val="000000"/>
                </a:solidFill>
                <a:latin typeface="Arial"/>
                <a:ea typeface="+mn-ea"/>
              </a:rPr>
              <a:t>mondiale</a:t>
            </a:r>
          </a:p>
          <a:p>
            <a:pPr indent="-457148" algn="just" eaLnBrk="1" fontAlgn="auto" hangingPunct="1">
              <a:spcBef>
                <a:spcPts val="0"/>
              </a:spcBef>
              <a:spcAft>
                <a:spcPts val="0"/>
              </a:spcAft>
              <a:defRPr/>
            </a:pPr>
            <a:endParaRPr lang="fr-FR" sz="400" i="1" kern="0" dirty="0" smtClean="0">
              <a:solidFill>
                <a:srgbClr val="000000"/>
              </a:solidFill>
              <a:latin typeface="Arial"/>
              <a:ea typeface="+mn-ea"/>
            </a:endParaRPr>
          </a:p>
          <a:p>
            <a:pPr indent="-457148" algn="just" eaLnBrk="1" fontAlgn="auto" hangingPunct="1">
              <a:spcBef>
                <a:spcPts val="0"/>
              </a:spcBef>
              <a:spcAft>
                <a:spcPts val="0"/>
              </a:spcAft>
              <a:defRPr/>
            </a:pPr>
            <a:r>
              <a:rPr lang="fr-FR" sz="1400" i="1" kern="0" dirty="0" smtClean="0">
                <a:solidFill>
                  <a:srgbClr val="000000"/>
                </a:solidFill>
                <a:latin typeface="Arial"/>
                <a:ea typeface="+mn-ea"/>
              </a:rPr>
              <a:t>Multi-modalités</a:t>
            </a:r>
          </a:p>
          <a:p>
            <a:pPr indent="-457148" algn="just" eaLnBrk="1" fontAlgn="auto" hangingPunct="1">
              <a:spcBef>
                <a:spcPts val="0"/>
              </a:spcBef>
              <a:spcAft>
                <a:spcPts val="0"/>
              </a:spcAft>
              <a:defRPr/>
            </a:pPr>
            <a:endParaRPr lang="fr-FR" sz="400" i="1" kern="0" dirty="0" smtClean="0">
              <a:solidFill>
                <a:srgbClr val="000000"/>
              </a:solidFill>
              <a:latin typeface="Arial"/>
              <a:ea typeface="+mn-ea"/>
            </a:endParaRPr>
          </a:p>
          <a:p>
            <a:pPr indent="-457148" eaLnBrk="1" fontAlgn="auto" hangingPunct="1">
              <a:spcBef>
                <a:spcPts val="0"/>
              </a:spcBef>
              <a:spcAft>
                <a:spcPts val="0"/>
              </a:spcAft>
              <a:defRPr/>
            </a:pPr>
            <a:r>
              <a:rPr lang="fr-FR" sz="1400" i="1" kern="0" dirty="0" smtClean="0">
                <a:solidFill>
                  <a:srgbClr val="000000"/>
                </a:solidFill>
                <a:latin typeface="Arial"/>
                <a:ea typeface="+mn-ea"/>
              </a:rPr>
              <a:t>Développement </a:t>
            </a:r>
            <a:r>
              <a:rPr lang="fr-FR" sz="1400" i="1" kern="0" dirty="0">
                <a:solidFill>
                  <a:srgbClr val="000000"/>
                </a:solidFill>
                <a:latin typeface="Arial"/>
                <a:ea typeface="+mn-ea"/>
              </a:rPr>
              <a:t>des opérations de chirurgie </a:t>
            </a:r>
            <a:r>
              <a:rPr lang="fr-FR" sz="1400" i="1" kern="0" dirty="0" smtClean="0">
                <a:solidFill>
                  <a:srgbClr val="000000"/>
                </a:solidFill>
                <a:latin typeface="Arial"/>
                <a:ea typeface="+mn-ea"/>
              </a:rPr>
              <a:t>          mini-invasive</a:t>
            </a:r>
            <a:endParaRPr lang="fr-FR" sz="1400" i="1" kern="0" dirty="0">
              <a:solidFill>
                <a:srgbClr val="000000"/>
              </a:solidFill>
              <a:latin typeface="Arial"/>
              <a:ea typeface="+mn-ea"/>
            </a:endParaRPr>
          </a:p>
        </p:txBody>
      </p:sp>
      <p:sp>
        <p:nvSpPr>
          <p:cNvPr id="9" name="Rectangle 8"/>
          <p:cNvSpPr/>
          <p:nvPr/>
        </p:nvSpPr>
        <p:spPr bwMode="auto">
          <a:xfrm>
            <a:off x="38710" y="925031"/>
            <a:ext cx="8895442" cy="4854419"/>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Tree>
    <p:extLst>
      <p:ext uri="{BB962C8B-B14F-4D97-AF65-F5344CB8AC3E}">
        <p14:creationId xmlns:p14="http://schemas.microsoft.com/office/powerpoint/2010/main" xmlns="" val="8847466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73619" y="86389"/>
            <a:ext cx="7331980" cy="504056"/>
          </a:xfrm>
        </p:spPr>
        <p:txBody>
          <a:bodyPr/>
          <a:lstStyle/>
          <a:p>
            <a:r>
              <a:rPr lang="fr-FR" sz="2200" dirty="0" smtClean="0">
                <a:effectLst/>
              </a:rPr>
              <a:t>1</a:t>
            </a:r>
            <a:r>
              <a:rPr lang="fr-FR" sz="2200" baseline="30000" dirty="0" smtClean="0">
                <a:effectLst/>
              </a:rPr>
              <a:t>ère</a:t>
            </a:r>
            <a:r>
              <a:rPr lang="fr-FR" sz="2200" dirty="0" smtClean="0">
                <a:effectLst/>
              </a:rPr>
              <a:t> cause </a:t>
            </a:r>
            <a:r>
              <a:rPr lang="fr-FR" sz="2200" dirty="0">
                <a:effectLst/>
              </a:rPr>
              <a:t>de mortalité dans le monde selon l’OMS</a:t>
            </a:r>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pPr/>
              <a:t>14</a:t>
            </a:fld>
            <a:endParaRPr lang="fr-FR" dirty="0"/>
          </a:p>
        </p:txBody>
      </p:sp>
      <p:sp>
        <p:nvSpPr>
          <p:cNvPr id="9" name="Rectangle à coins arrondis 8"/>
          <p:cNvSpPr/>
          <p:nvPr/>
        </p:nvSpPr>
        <p:spPr bwMode="auto">
          <a:xfrm>
            <a:off x="59976" y="967561"/>
            <a:ext cx="8847116" cy="713294"/>
          </a:xfrm>
          <a:prstGeom prst="roundRect">
            <a:avLst/>
          </a:prstGeom>
          <a:solidFill>
            <a:schemeClr val="accent1"/>
          </a:solidFill>
          <a:ln w="9525" cap="flat" cmpd="sng" algn="ctr">
            <a:solidFill>
              <a:schemeClr val="tx1"/>
            </a:solidFill>
            <a:prstDash val="solid"/>
            <a:round/>
            <a:headEnd type="none" w="med" len="med"/>
            <a:tailEnd type="none" w="med" len="med"/>
          </a:ln>
          <a:effectLst>
            <a:softEdge rad="3175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2"/>
                </a:solidFill>
                <a:effectLst/>
              </a:rPr>
              <a:t>17,5 millions de décès imputables aux maladies cardio-vasculaires</a:t>
            </a:r>
            <a:r>
              <a:rPr kumimoji="0" lang="fr-FR" sz="1600" b="1" i="0" u="none" strike="noStrike" cap="none" normalizeH="0" dirty="0" smtClean="0">
                <a:ln>
                  <a:noFill/>
                </a:ln>
                <a:solidFill>
                  <a:schemeClr val="tx2"/>
                </a:solidFill>
                <a:effectLst/>
              </a:rPr>
              <a:t> – 150 000 décès / an</a:t>
            </a:r>
          </a:p>
          <a:p>
            <a:pPr marL="0" marR="0" indent="0" algn="ctr" defTabSz="914400" rtl="0" eaLnBrk="0" fontAlgn="base" latinLnBrk="0" hangingPunct="0">
              <a:lnSpc>
                <a:spcPct val="100000"/>
              </a:lnSpc>
              <a:spcBef>
                <a:spcPct val="0"/>
              </a:spcBef>
              <a:spcAft>
                <a:spcPct val="0"/>
              </a:spcAft>
              <a:buClrTx/>
              <a:buSzTx/>
              <a:buFontTx/>
              <a:buNone/>
              <a:tabLst/>
            </a:pPr>
            <a:r>
              <a:rPr lang="fr-FR" sz="1600" i="1" baseline="0" dirty="0" smtClean="0">
                <a:solidFill>
                  <a:schemeClr val="tx2"/>
                </a:solidFill>
              </a:rPr>
              <a:t>Projection de la Fondation Recherche Cardio-Vasculaire à 23,4 millions de décès en 2028</a:t>
            </a:r>
            <a:endParaRPr kumimoji="0" lang="fr-FR" sz="1600" i="1" u="none" strike="noStrike" cap="none" normalizeH="0" baseline="0" dirty="0" smtClean="0">
              <a:ln>
                <a:noFill/>
              </a:ln>
              <a:solidFill>
                <a:schemeClr val="tx2"/>
              </a:solidFill>
              <a:effectLst/>
            </a:endParaRPr>
          </a:p>
        </p:txBody>
      </p:sp>
      <p:pic>
        <p:nvPicPr>
          <p:cNvPr id="4098" name="Picture 2"/>
          <p:cNvPicPr>
            <a:picLocks noChangeAspect="1" noChangeArrowheads="1"/>
          </p:cNvPicPr>
          <p:nvPr/>
        </p:nvPicPr>
        <p:blipFill>
          <a:blip r:embed="rId3" cstate="print"/>
          <a:srcRect l="4776" t="29236" b="9177"/>
          <a:stretch>
            <a:fillRect/>
          </a:stretch>
        </p:blipFill>
        <p:spPr bwMode="auto">
          <a:xfrm>
            <a:off x="4831367" y="3021371"/>
            <a:ext cx="4011927" cy="1560726"/>
          </a:xfrm>
          <a:prstGeom prst="rect">
            <a:avLst/>
          </a:prstGeom>
          <a:noFill/>
          <a:ln w="9525">
            <a:noFill/>
            <a:miter lim="800000"/>
            <a:headEnd/>
            <a:tailEnd/>
          </a:ln>
          <a:effectLst/>
        </p:spPr>
      </p:pic>
      <p:sp>
        <p:nvSpPr>
          <p:cNvPr id="10" name="Espace réservé du contenu 2"/>
          <p:cNvSpPr txBox="1">
            <a:spLocks/>
          </p:cNvSpPr>
          <p:nvPr/>
        </p:nvSpPr>
        <p:spPr>
          <a:xfrm>
            <a:off x="357702" y="1834985"/>
            <a:ext cx="3927232" cy="918600"/>
          </a:xfrm>
          <a:prstGeom prst="rect">
            <a:avLst/>
          </a:prstGeom>
        </p:spPr>
        <p:txBody>
          <a:bodyPr lIns="91429" tIns="45715" rIns="91429" bIns="45715" anchor="t"/>
          <a:lstStyle/>
          <a:p>
            <a:pPr marR="0" lvl="0" algn="ctr" defTabSz="863501" rtl="0" eaLnBrk="1" fontAlgn="base" latinLnBrk="0" hangingPunct="1">
              <a:lnSpc>
                <a:spcPct val="100000"/>
              </a:lnSpc>
              <a:spcBef>
                <a:spcPct val="20000"/>
              </a:spcBef>
              <a:spcAft>
                <a:spcPct val="0"/>
              </a:spcAft>
              <a:buClrTx/>
              <a:buSzPct val="100000"/>
              <a:tabLst/>
              <a:defRPr/>
            </a:pPr>
            <a:r>
              <a:rPr kumimoji="0" lang="fr-FR" sz="1600" b="1" i="0" u="none" strike="noStrike" kern="0" cap="none" spc="0" normalizeH="0" baseline="0" noProof="0" dirty="0" smtClean="0">
                <a:ln>
                  <a:noFill/>
                </a:ln>
                <a:solidFill>
                  <a:srgbClr val="0053A1"/>
                </a:solidFill>
                <a:effectLst/>
                <a:uLnTx/>
                <a:uFillTx/>
                <a:latin typeface="+mn-lt"/>
                <a:ea typeface="+mn-ea"/>
              </a:rPr>
              <a:t>Une répartition inégale des pathologies cardiovasculaires </a:t>
            </a:r>
            <a:r>
              <a:rPr kumimoji="0" lang="fr-FR" sz="1600" i="0" u="none" strike="noStrike" kern="0" cap="none" spc="0" normalizeH="0" baseline="0" noProof="0" dirty="0" smtClean="0">
                <a:ln>
                  <a:noFill/>
                </a:ln>
                <a:solidFill>
                  <a:srgbClr val="0053A1"/>
                </a:solidFill>
                <a:effectLst/>
                <a:uLnTx/>
                <a:uFillTx/>
                <a:latin typeface="+mn-lt"/>
                <a:ea typeface="+mn-ea"/>
              </a:rPr>
              <a:t>avec f</a:t>
            </a:r>
            <a:r>
              <a:rPr lang="fr-FR" sz="1600" kern="0" dirty="0" err="1" smtClean="0">
                <a:solidFill>
                  <a:srgbClr val="0053A1"/>
                </a:solidFill>
                <a:latin typeface="+mn-lt"/>
                <a:ea typeface="+mn-ea"/>
              </a:rPr>
              <a:t>orte</a:t>
            </a:r>
            <a:r>
              <a:rPr lang="fr-FR" sz="1600" kern="0" dirty="0" smtClean="0">
                <a:solidFill>
                  <a:srgbClr val="0053A1"/>
                </a:solidFill>
                <a:latin typeface="+mn-lt"/>
                <a:ea typeface="+mn-ea"/>
              </a:rPr>
              <a:t> prévalence </a:t>
            </a:r>
            <a:r>
              <a:rPr lang="fr-FR" sz="1600" kern="0" dirty="0">
                <a:solidFill>
                  <a:srgbClr val="0053A1"/>
                </a:solidFill>
                <a:latin typeface="+mn-lt"/>
                <a:ea typeface="+mn-ea"/>
              </a:rPr>
              <a:t>au Moyen-Orient</a:t>
            </a:r>
          </a:p>
        </p:txBody>
      </p:sp>
      <p:pic>
        <p:nvPicPr>
          <p:cNvPr id="11"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3396" y="2651106"/>
            <a:ext cx="4418229" cy="24851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ZoneTexte 11"/>
          <p:cNvSpPr txBox="1"/>
          <p:nvPr/>
        </p:nvSpPr>
        <p:spPr>
          <a:xfrm>
            <a:off x="706046" y="5149091"/>
            <a:ext cx="3438524" cy="400105"/>
          </a:xfrm>
          <a:prstGeom prst="rect">
            <a:avLst/>
          </a:prstGeom>
          <a:noFill/>
        </p:spPr>
        <p:txBody>
          <a:bodyPr wrap="square" lIns="91419" tIns="45711" rIns="91419" bIns="45711" rtlCol="0">
            <a:spAutoFit/>
          </a:bodyPr>
          <a:lstStyle/>
          <a:p>
            <a:pPr algn="ctr"/>
            <a:r>
              <a:rPr lang="fr-FR" sz="1000" b="1" dirty="0">
                <a:solidFill>
                  <a:srgbClr val="000000"/>
                </a:solidFill>
              </a:rPr>
              <a:t>Prévalence des pathologies </a:t>
            </a:r>
            <a:r>
              <a:rPr lang="fr-FR" sz="1000" b="1" dirty="0" smtClean="0">
                <a:solidFill>
                  <a:srgbClr val="000000"/>
                </a:solidFill>
              </a:rPr>
              <a:t>cardiovasculaires </a:t>
            </a:r>
          </a:p>
          <a:p>
            <a:pPr algn="ctr"/>
            <a:r>
              <a:rPr lang="fr-FR" sz="1000" b="1" dirty="0" smtClean="0">
                <a:solidFill>
                  <a:srgbClr val="000000"/>
                </a:solidFill>
              </a:rPr>
              <a:t>dans </a:t>
            </a:r>
            <a:r>
              <a:rPr lang="fr-FR" sz="1000" b="1" dirty="0">
                <a:solidFill>
                  <a:srgbClr val="000000"/>
                </a:solidFill>
              </a:rPr>
              <a:t>le monde (pour 100 000 habitants)</a:t>
            </a:r>
          </a:p>
        </p:txBody>
      </p:sp>
      <p:sp>
        <p:nvSpPr>
          <p:cNvPr id="15" name="Espace réservé du contenu 2"/>
          <p:cNvSpPr txBox="1">
            <a:spLocks/>
          </p:cNvSpPr>
          <p:nvPr/>
        </p:nvSpPr>
        <p:spPr>
          <a:xfrm>
            <a:off x="4540092" y="1947555"/>
            <a:ext cx="4568613" cy="667801"/>
          </a:xfrm>
          <a:prstGeom prst="rect">
            <a:avLst/>
          </a:prstGeom>
        </p:spPr>
        <p:txBody>
          <a:bodyPr lIns="91429" tIns="45715" rIns="91429" bIns="45715" anchor="t"/>
          <a:lstStyle/>
          <a:p>
            <a:pPr marR="0" lvl="0" algn="ctr" defTabSz="863501" rtl="0" eaLnBrk="1" fontAlgn="base" latinLnBrk="0" hangingPunct="1">
              <a:lnSpc>
                <a:spcPct val="100000"/>
              </a:lnSpc>
              <a:spcBef>
                <a:spcPct val="20000"/>
              </a:spcBef>
              <a:spcAft>
                <a:spcPct val="0"/>
              </a:spcAft>
              <a:buClrTx/>
              <a:buSzPct val="100000"/>
              <a:tabLst/>
              <a:defRPr/>
            </a:pPr>
            <a:r>
              <a:rPr kumimoji="0" lang="fr-FR" sz="1600" b="1" i="0" u="none" strike="noStrike" kern="0" cap="none" spc="0" normalizeH="0" baseline="0" noProof="0" dirty="0" smtClean="0">
                <a:ln>
                  <a:noFill/>
                </a:ln>
                <a:solidFill>
                  <a:srgbClr val="0053A1"/>
                </a:solidFill>
                <a:effectLst/>
                <a:uLnTx/>
                <a:uFillTx/>
                <a:latin typeface="+mn-lt"/>
                <a:ea typeface="+mn-ea"/>
              </a:rPr>
              <a:t>Une prédominance des cardiopathies coronariennes avec 43% des décès</a:t>
            </a:r>
            <a:endParaRPr lang="fr-FR" sz="1600" b="1" kern="0" dirty="0">
              <a:solidFill>
                <a:srgbClr val="0053A1"/>
              </a:solidFill>
              <a:latin typeface="+mn-lt"/>
              <a:ea typeface="+mn-ea"/>
            </a:endParaRPr>
          </a:p>
        </p:txBody>
      </p:sp>
      <p:sp>
        <p:nvSpPr>
          <p:cNvPr id="14" name="Rectangle 13"/>
          <p:cNvSpPr/>
          <p:nvPr/>
        </p:nvSpPr>
        <p:spPr>
          <a:xfrm>
            <a:off x="714" y="5806060"/>
            <a:ext cx="6304394" cy="253916"/>
          </a:xfrm>
          <a:prstGeom prst="rect">
            <a:avLst/>
          </a:prstGeom>
        </p:spPr>
        <p:txBody>
          <a:bodyPr wrap="square">
            <a:spAutoFit/>
          </a:bodyPr>
          <a:lstStyle/>
          <a:p>
            <a:r>
              <a:rPr lang="fr-FR" sz="1050" i="1" dirty="0" smtClean="0">
                <a:solidFill>
                  <a:schemeClr val="accent3"/>
                </a:solidFill>
              </a:rPr>
              <a:t>Sources : OMS, IAE Franche Comté</a:t>
            </a:r>
            <a:endParaRPr lang="fr-FR" sz="1050" i="1" dirty="0">
              <a:solidFill>
                <a:schemeClr val="accent3"/>
              </a:solidFill>
            </a:endParaRPr>
          </a:p>
        </p:txBody>
      </p:sp>
      <p:sp>
        <p:nvSpPr>
          <p:cNvPr id="4" name="Rectangle 3"/>
          <p:cNvSpPr/>
          <p:nvPr/>
        </p:nvSpPr>
        <p:spPr bwMode="auto">
          <a:xfrm>
            <a:off x="102508" y="1834985"/>
            <a:ext cx="4597079" cy="3747782"/>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16" name="Rectangle 15"/>
          <p:cNvSpPr/>
          <p:nvPr/>
        </p:nvSpPr>
        <p:spPr bwMode="auto">
          <a:xfrm>
            <a:off x="4756293" y="1845618"/>
            <a:ext cx="4150800" cy="3747782"/>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67563" y="107655"/>
            <a:ext cx="7938036" cy="504056"/>
          </a:xfrm>
        </p:spPr>
        <p:txBody>
          <a:bodyPr/>
          <a:lstStyle/>
          <a:p>
            <a:r>
              <a:rPr lang="fr-FR" sz="2200" dirty="0">
                <a:effectLst/>
              </a:rPr>
              <a:t>1</a:t>
            </a:r>
            <a:r>
              <a:rPr lang="fr-FR" sz="2200" baseline="30000" dirty="0">
                <a:effectLst/>
              </a:rPr>
              <a:t>ère</a:t>
            </a:r>
            <a:r>
              <a:rPr lang="fr-FR" sz="2200" dirty="0">
                <a:effectLst/>
              </a:rPr>
              <a:t> cause de mortalité dans le monde selon l’OMS</a:t>
            </a:r>
          </a:p>
        </p:txBody>
      </p:sp>
      <p:sp>
        <p:nvSpPr>
          <p:cNvPr id="5" name="Espace réservé du numéro de diapositive 4"/>
          <p:cNvSpPr>
            <a:spLocks noGrp="1"/>
          </p:cNvSpPr>
          <p:nvPr>
            <p:ph type="sldNum" sz="quarter" idx="4"/>
          </p:nvPr>
        </p:nvSpPr>
        <p:spPr>
          <a:xfrm>
            <a:off x="8332310" y="5764423"/>
            <a:ext cx="623109" cy="325437"/>
          </a:xfrm>
        </p:spPr>
        <p:txBody>
          <a:bodyPr/>
          <a:lstStyle/>
          <a:p>
            <a:fld id="{CAF5A059-CC0F-49E5-9479-C0FE1E96BCE3}" type="slidenum">
              <a:rPr lang="fr-FR" smtClean="0"/>
              <a:pPr/>
              <a:t>15</a:t>
            </a:fld>
            <a:endParaRPr lang="fr-FR" dirty="0"/>
          </a:p>
        </p:txBody>
      </p:sp>
      <p:sp>
        <p:nvSpPr>
          <p:cNvPr id="9" name="Rectangle à coins arrondis 8"/>
          <p:cNvSpPr/>
          <p:nvPr/>
        </p:nvSpPr>
        <p:spPr bwMode="auto">
          <a:xfrm>
            <a:off x="59976" y="1030120"/>
            <a:ext cx="8847116" cy="671094"/>
          </a:xfrm>
          <a:prstGeom prst="roundRect">
            <a:avLst/>
          </a:prstGeom>
          <a:solidFill>
            <a:schemeClr val="accent1"/>
          </a:solidFill>
          <a:ln w="9525" cap="flat" cmpd="sng" algn="ctr">
            <a:solidFill>
              <a:schemeClr val="tx1"/>
            </a:solidFill>
            <a:prstDash val="solid"/>
            <a:round/>
            <a:headEnd type="none" w="med" len="med"/>
            <a:tailEnd type="none" w="med" len="med"/>
          </a:ln>
          <a:effectLst>
            <a:softEdge rad="3175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fr-FR" sz="1600" b="1" dirty="0">
                <a:solidFill>
                  <a:schemeClr val="tx2"/>
                </a:solidFill>
              </a:rPr>
              <a:t>Un besoin clinique plus prégnant pour certaines </a:t>
            </a:r>
            <a:r>
              <a:rPr lang="fr-FR" sz="1600" b="1" dirty="0" smtClean="0">
                <a:solidFill>
                  <a:schemeClr val="tx2"/>
                </a:solidFill>
              </a:rPr>
              <a:t>pathologies*</a:t>
            </a:r>
            <a:endParaRPr lang="fr-FR" sz="1600" b="1" dirty="0">
              <a:solidFill>
                <a:schemeClr val="tx2"/>
              </a:solidFill>
            </a:endParaRPr>
          </a:p>
        </p:txBody>
      </p:sp>
      <p:sp>
        <p:nvSpPr>
          <p:cNvPr id="13" name="Espace réservé du contenu 2"/>
          <p:cNvSpPr>
            <a:spLocks noGrp="1"/>
          </p:cNvSpPr>
          <p:nvPr>
            <p:ph idx="1"/>
          </p:nvPr>
        </p:nvSpPr>
        <p:spPr>
          <a:xfrm>
            <a:off x="133431" y="1903241"/>
            <a:ext cx="8542735" cy="2721924"/>
          </a:xfrm>
        </p:spPr>
        <p:txBody>
          <a:bodyPr/>
          <a:lstStyle/>
          <a:p>
            <a:pPr>
              <a:spcBef>
                <a:spcPts val="600"/>
              </a:spcBef>
              <a:spcAft>
                <a:spcPts val="0"/>
              </a:spcAft>
            </a:pPr>
            <a:r>
              <a:rPr lang="fr-FR" sz="1800" dirty="0" smtClean="0"/>
              <a:t>Arythmies </a:t>
            </a:r>
            <a:r>
              <a:rPr lang="fr-FR" sz="1800" dirty="0" smtClean="0">
                <a:sym typeface="Wingdings" pitchFamily="2" charset="2"/>
              </a:rPr>
              <a:t> </a:t>
            </a:r>
            <a:r>
              <a:rPr lang="fr-FR" sz="1800" b="0" i="1" dirty="0" smtClean="0">
                <a:sym typeface="Wingdings" pitchFamily="2" charset="2"/>
              </a:rPr>
              <a:t>défibrillateurs implantables, pacemakers, resynchronisateurs</a:t>
            </a:r>
          </a:p>
          <a:p>
            <a:pPr>
              <a:spcBef>
                <a:spcPts val="600"/>
              </a:spcBef>
              <a:spcAft>
                <a:spcPts val="0"/>
              </a:spcAft>
            </a:pPr>
            <a:endParaRPr lang="fr-FR" sz="1050" dirty="0" smtClean="0"/>
          </a:p>
          <a:p>
            <a:pPr>
              <a:spcBef>
                <a:spcPts val="600"/>
              </a:spcBef>
              <a:spcAft>
                <a:spcPts val="0"/>
              </a:spcAft>
            </a:pPr>
            <a:r>
              <a:rPr lang="fr-FR" sz="1800" dirty="0" smtClean="0"/>
              <a:t>Insuffisance </a:t>
            </a:r>
            <a:r>
              <a:rPr lang="fr-FR" sz="1800" dirty="0"/>
              <a:t>mitrale </a:t>
            </a:r>
            <a:r>
              <a:rPr lang="fr-FR" sz="1800" dirty="0">
                <a:sym typeface="Wingdings" pitchFamily="2" charset="2"/>
              </a:rPr>
              <a:t> </a:t>
            </a:r>
            <a:r>
              <a:rPr lang="fr-FR" sz="1800" b="0" i="1" dirty="0">
                <a:sym typeface="Wingdings" pitchFamily="2" charset="2"/>
              </a:rPr>
              <a:t>réparation ou remplacement de la valve mitrale</a:t>
            </a:r>
          </a:p>
          <a:p>
            <a:pPr>
              <a:spcBef>
                <a:spcPts val="600"/>
              </a:spcBef>
              <a:spcAft>
                <a:spcPts val="0"/>
              </a:spcAft>
            </a:pPr>
            <a:endParaRPr lang="fr-FR" sz="1100" dirty="0" smtClean="0">
              <a:sym typeface="Wingdings" pitchFamily="2" charset="2"/>
            </a:endParaRPr>
          </a:p>
          <a:p>
            <a:pPr>
              <a:spcBef>
                <a:spcPts val="600"/>
              </a:spcBef>
              <a:spcAft>
                <a:spcPts val="0"/>
              </a:spcAft>
            </a:pPr>
            <a:r>
              <a:rPr lang="fr-FR" sz="1800" dirty="0" smtClean="0">
                <a:sym typeface="Wingdings" pitchFamily="2" charset="2"/>
              </a:rPr>
              <a:t>Anévrisme</a:t>
            </a:r>
            <a:r>
              <a:rPr lang="fr-FR" sz="1800" dirty="0">
                <a:sym typeface="Wingdings" pitchFamily="2" charset="2"/>
              </a:rPr>
              <a:t>, dissection aortique et infarctus du myocarde  </a:t>
            </a:r>
            <a:r>
              <a:rPr lang="fr-FR" sz="1800" b="0" i="1" dirty="0">
                <a:sym typeface="Wingdings" pitchFamily="2" charset="2"/>
              </a:rPr>
              <a:t>stents </a:t>
            </a:r>
            <a:r>
              <a:rPr lang="fr-FR" sz="1800" b="0" i="1" dirty="0" smtClean="0">
                <a:sym typeface="Wingdings" pitchFamily="2" charset="2"/>
              </a:rPr>
              <a:t>aortiques</a:t>
            </a:r>
            <a:endParaRPr lang="fr-FR" sz="1800" b="0" i="1" dirty="0">
              <a:sym typeface="Wingdings" pitchFamily="2" charset="2"/>
            </a:endParaRPr>
          </a:p>
          <a:p>
            <a:pPr>
              <a:spcBef>
                <a:spcPts val="600"/>
              </a:spcBef>
              <a:spcAft>
                <a:spcPts val="0"/>
              </a:spcAft>
            </a:pPr>
            <a:endParaRPr lang="fr-FR" sz="1000" dirty="0" smtClean="0">
              <a:sym typeface="Wingdings" pitchFamily="2" charset="2"/>
            </a:endParaRPr>
          </a:p>
          <a:p>
            <a:pPr>
              <a:spcBef>
                <a:spcPts val="600"/>
              </a:spcBef>
              <a:spcAft>
                <a:spcPts val="0"/>
              </a:spcAft>
            </a:pPr>
            <a:r>
              <a:rPr lang="fr-FR" sz="1800" dirty="0" smtClean="0">
                <a:sym typeface="Wingdings" pitchFamily="2" charset="2"/>
              </a:rPr>
              <a:t>Pathologies </a:t>
            </a:r>
            <a:r>
              <a:rPr lang="fr-FR" sz="1800" dirty="0">
                <a:sym typeface="Wingdings" pitchFamily="2" charset="2"/>
              </a:rPr>
              <a:t>veineuses de type thrombose veineuse profonde et compressions veineuses  </a:t>
            </a:r>
            <a:r>
              <a:rPr lang="fr-FR" sz="1800" b="0" i="1" dirty="0">
                <a:sym typeface="Wingdings" pitchFamily="2" charset="2"/>
              </a:rPr>
              <a:t>stents veineux</a:t>
            </a:r>
            <a:endParaRPr lang="fr-FR" sz="1800" b="0" i="1" dirty="0"/>
          </a:p>
        </p:txBody>
      </p:sp>
      <p:sp>
        <p:nvSpPr>
          <p:cNvPr id="14" name="Rectangle 13"/>
          <p:cNvSpPr/>
          <p:nvPr/>
        </p:nvSpPr>
        <p:spPr>
          <a:xfrm>
            <a:off x="714" y="5593400"/>
            <a:ext cx="6049212" cy="415498"/>
          </a:xfrm>
          <a:prstGeom prst="rect">
            <a:avLst/>
          </a:prstGeom>
        </p:spPr>
        <p:txBody>
          <a:bodyPr wrap="square">
            <a:spAutoFit/>
          </a:bodyPr>
          <a:lstStyle/>
          <a:p>
            <a:r>
              <a:rPr lang="fr-FR" sz="1050" i="1" dirty="0" smtClean="0">
                <a:solidFill>
                  <a:schemeClr val="accent3"/>
                </a:solidFill>
              </a:rPr>
              <a:t>* Sources : entretiens, rapports, axes des start-up et tendances des principaux projets structurants  observés en France sur les 12 derniers mois- Données complémentaires en annexe</a:t>
            </a:r>
            <a:endParaRPr lang="fr-FR" sz="1050" i="1" dirty="0">
              <a:solidFill>
                <a:schemeClr val="accent3"/>
              </a:solidFill>
            </a:endParaRPr>
          </a:p>
        </p:txBody>
      </p:sp>
    </p:spTree>
    <p:extLst>
      <p:ext uri="{BB962C8B-B14F-4D97-AF65-F5344CB8AC3E}">
        <p14:creationId xmlns:p14="http://schemas.microsoft.com/office/powerpoint/2010/main" xmlns="" val="8549310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64999" y="57410"/>
            <a:ext cx="7083708" cy="504056"/>
          </a:xfrm>
        </p:spPr>
        <p:txBody>
          <a:bodyPr/>
          <a:lstStyle/>
          <a:p>
            <a:r>
              <a:rPr lang="fr-FR" sz="2200" dirty="0" smtClean="0">
                <a:effectLst/>
              </a:rPr>
              <a:t>Les pathologies cardio-vasculaires : des enjeux forts pour le patient, le praticien et le financeur</a:t>
            </a:r>
            <a:endParaRPr lang="fr-FR" sz="2200" dirty="0">
              <a:effectLst/>
            </a:endParaRPr>
          </a:p>
        </p:txBody>
      </p:sp>
      <p:sp>
        <p:nvSpPr>
          <p:cNvPr id="5" name="Espace réservé du numéro de diapositive 4"/>
          <p:cNvSpPr>
            <a:spLocks noGrp="1"/>
          </p:cNvSpPr>
          <p:nvPr>
            <p:ph type="sldNum" sz="quarter" idx="4"/>
          </p:nvPr>
        </p:nvSpPr>
        <p:spPr>
          <a:xfrm>
            <a:off x="8311356" y="5768051"/>
            <a:ext cx="623109" cy="325437"/>
          </a:xfrm>
        </p:spPr>
        <p:txBody>
          <a:bodyPr/>
          <a:lstStyle/>
          <a:p>
            <a:fld id="{CAF5A059-CC0F-49E5-9479-C0FE1E96BCE3}" type="slidenum">
              <a:rPr lang="fr-FR" smtClean="0"/>
              <a:pPr/>
              <a:t>16</a:t>
            </a:fld>
            <a:endParaRPr lang="fr-FR" dirty="0"/>
          </a:p>
        </p:txBody>
      </p:sp>
      <p:sp>
        <p:nvSpPr>
          <p:cNvPr id="1028" name="AutoShape 4" descr="Résultat de recherche d'images pour &quot;patient bonhomm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grpSp>
        <p:nvGrpSpPr>
          <p:cNvPr id="17" name="Groupe 16"/>
          <p:cNvGrpSpPr/>
          <p:nvPr/>
        </p:nvGrpSpPr>
        <p:grpSpPr>
          <a:xfrm>
            <a:off x="145511" y="1044262"/>
            <a:ext cx="8625271" cy="4350954"/>
            <a:chOff x="110786" y="1474937"/>
            <a:chExt cx="8625271" cy="4350954"/>
          </a:xfrm>
        </p:grpSpPr>
        <p:sp>
          <p:nvSpPr>
            <p:cNvPr id="10" name="Rectangle à coins arrondis 9"/>
            <p:cNvSpPr/>
            <p:nvPr/>
          </p:nvSpPr>
          <p:spPr bwMode="auto">
            <a:xfrm>
              <a:off x="110786" y="2441891"/>
              <a:ext cx="2700000" cy="3384000"/>
            </a:xfrm>
            <a:prstGeom prst="roundRect">
              <a:avLst/>
            </a:prstGeom>
            <a:solidFill>
              <a:schemeClr val="tx2">
                <a:lumMod val="9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ctr">
                <a:spcAft>
                  <a:spcPts val="600"/>
                </a:spcAft>
              </a:pPr>
              <a:r>
                <a:rPr lang="fr-FR" sz="1400" dirty="0" smtClean="0"/>
                <a:t> </a:t>
              </a:r>
              <a:r>
                <a:rPr lang="fr-FR" sz="1600" b="1" dirty="0" smtClean="0"/>
                <a:t>Améliorer la qualité  de vie du patient </a:t>
              </a:r>
            </a:p>
            <a:p>
              <a:pPr algn="ctr">
                <a:spcAft>
                  <a:spcPts val="600"/>
                </a:spcAft>
              </a:pPr>
              <a:endParaRPr lang="fr-FR" sz="900" b="1" dirty="0" smtClean="0"/>
            </a:p>
            <a:p>
              <a:pPr algn="ctr">
                <a:spcAft>
                  <a:spcPts val="600"/>
                </a:spcAft>
              </a:pPr>
              <a:r>
                <a:rPr lang="fr-FR" sz="1600" b="1" dirty="0" smtClean="0"/>
                <a:t>Diminuer les doses d’irradiation</a:t>
              </a:r>
            </a:p>
            <a:p>
              <a:pPr algn="ctr">
                <a:spcAft>
                  <a:spcPts val="600"/>
                </a:spcAft>
              </a:pPr>
              <a:endParaRPr lang="fr-FR" sz="1000" b="1" dirty="0" smtClean="0"/>
            </a:p>
            <a:p>
              <a:pPr algn="ctr">
                <a:spcAft>
                  <a:spcPts val="600"/>
                </a:spcAft>
              </a:pPr>
              <a:r>
                <a:rPr lang="fr-FR" sz="1600" b="1" dirty="0" smtClean="0"/>
                <a:t>Diminuer les complications sur                            le long terme</a:t>
              </a:r>
            </a:p>
            <a:p>
              <a:pPr algn="ctr">
                <a:spcAft>
                  <a:spcPts val="600"/>
                </a:spcAft>
              </a:pPr>
              <a:endParaRPr lang="fr-FR" sz="1050" b="1" dirty="0" smtClean="0"/>
            </a:p>
            <a:p>
              <a:pPr algn="ctr">
                <a:spcAft>
                  <a:spcPts val="600"/>
                </a:spcAft>
              </a:pPr>
              <a:r>
                <a:rPr lang="fr-FR" sz="1600" b="1" dirty="0" smtClean="0"/>
                <a:t>Diminuer la durée            de l’opération</a:t>
              </a:r>
            </a:p>
            <a:p>
              <a:pPr algn="just">
                <a:spcAft>
                  <a:spcPts val="600"/>
                </a:spcAft>
              </a:pPr>
              <a:endParaRPr lang="fr-FR" sz="1400" b="1" dirty="0" smtClean="0"/>
            </a:p>
            <a:p>
              <a:pPr marL="0" marR="0" indent="0" algn="just" defTabSz="914400" latinLnBrk="0">
                <a:lnSpc>
                  <a:spcPct val="100000"/>
                </a:lnSpc>
                <a:spcAft>
                  <a:spcPts val="600"/>
                </a:spcAft>
                <a:buClrTx/>
                <a:buSzTx/>
                <a:tabLst/>
              </a:pPr>
              <a:endParaRPr lang="fr-FR" sz="1400" b="1" dirty="0" smtClean="0"/>
            </a:p>
          </p:txBody>
        </p:sp>
        <p:sp>
          <p:nvSpPr>
            <p:cNvPr id="11" name="Rectangle à coins arrondis 10"/>
            <p:cNvSpPr/>
            <p:nvPr/>
          </p:nvSpPr>
          <p:spPr bwMode="auto">
            <a:xfrm>
              <a:off x="6036057" y="2441891"/>
              <a:ext cx="2700000" cy="3384000"/>
            </a:xfrm>
            <a:prstGeom prst="roundRect">
              <a:avLst/>
            </a:prstGeom>
            <a:solidFill>
              <a:schemeClr val="tx2">
                <a:lumMod val="9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ctr">
                <a:spcAft>
                  <a:spcPts val="600"/>
                </a:spcAft>
              </a:pPr>
              <a:r>
                <a:rPr lang="fr-FR" sz="1400" dirty="0" smtClean="0"/>
                <a:t> </a:t>
              </a:r>
              <a:r>
                <a:rPr lang="fr-FR" sz="1600" b="1" dirty="0"/>
                <a:t>Réduire les coûts </a:t>
              </a:r>
              <a:r>
                <a:rPr lang="fr-FR" sz="1600" b="1" dirty="0" smtClean="0"/>
                <a:t>d’hospitalisation </a:t>
              </a:r>
            </a:p>
            <a:p>
              <a:pPr algn="ctr">
                <a:spcAft>
                  <a:spcPts val="600"/>
                </a:spcAft>
              </a:pPr>
              <a:r>
                <a:rPr lang="fr-FR" sz="1200" b="1" dirty="0" smtClean="0"/>
                <a:t>(Les pathologies cardio-vasculaires représentent les premières dépenses de santé, hors prévention, avec 12,6%)</a:t>
              </a:r>
            </a:p>
            <a:p>
              <a:pPr algn="ctr">
                <a:spcAft>
                  <a:spcPts val="600"/>
                </a:spcAft>
              </a:pPr>
              <a:endParaRPr lang="fr-FR" sz="1600" b="1" dirty="0"/>
            </a:p>
            <a:p>
              <a:pPr marL="182563" lvl="1" algn="just">
                <a:spcAft>
                  <a:spcPts val="600"/>
                </a:spcAft>
                <a:buFont typeface="Wingdings" pitchFamily="2" charset="2"/>
                <a:buChar char="ü"/>
              </a:pPr>
              <a:r>
                <a:rPr lang="fr-FR" sz="1400" dirty="0" smtClean="0"/>
                <a:t> </a:t>
              </a:r>
              <a:r>
                <a:rPr lang="fr-FR" sz="1600" dirty="0" smtClean="0"/>
                <a:t>suivi</a:t>
              </a:r>
            </a:p>
            <a:p>
              <a:pPr marL="182563" lvl="1" algn="just">
                <a:spcAft>
                  <a:spcPts val="600"/>
                </a:spcAft>
                <a:buFont typeface="Wingdings" pitchFamily="2" charset="2"/>
                <a:buChar char="ü"/>
              </a:pPr>
              <a:r>
                <a:rPr lang="fr-FR" sz="1600" dirty="0" smtClean="0"/>
                <a:t> surveillance</a:t>
              </a:r>
            </a:p>
            <a:p>
              <a:pPr marL="182563" lvl="1" algn="just">
                <a:spcAft>
                  <a:spcPts val="600"/>
                </a:spcAft>
                <a:buFont typeface="Wingdings" pitchFamily="2" charset="2"/>
                <a:buChar char="ü"/>
              </a:pPr>
              <a:r>
                <a:rPr lang="fr-FR" sz="1600" dirty="0" smtClean="0"/>
                <a:t> ré-intervention </a:t>
              </a:r>
            </a:p>
            <a:p>
              <a:pPr marL="182563" lvl="1" algn="just">
                <a:spcAft>
                  <a:spcPts val="600"/>
                </a:spcAft>
                <a:buFont typeface="Wingdings" pitchFamily="2" charset="2"/>
                <a:buChar char="ü"/>
              </a:pPr>
              <a:r>
                <a:rPr lang="fr-FR" sz="1600" dirty="0" smtClean="0"/>
                <a:t> durée du séjour </a:t>
              </a:r>
            </a:p>
            <a:p>
              <a:pPr algn="just">
                <a:spcAft>
                  <a:spcPts val="600"/>
                </a:spcAft>
                <a:buFont typeface="Arial" pitchFamily="34" charset="0"/>
                <a:buChar char="•"/>
              </a:pPr>
              <a:endParaRPr lang="fr-FR" sz="1400" dirty="0" smtClean="0"/>
            </a:p>
            <a:p>
              <a:pPr algn="just">
                <a:spcAft>
                  <a:spcPts val="600"/>
                </a:spcAft>
                <a:buFont typeface="Arial" pitchFamily="34" charset="0"/>
                <a:buChar char="•"/>
              </a:pPr>
              <a:endParaRPr lang="fr-FR" sz="1400" dirty="0" smtClean="0"/>
            </a:p>
          </p:txBody>
        </p:sp>
        <p:sp>
          <p:nvSpPr>
            <p:cNvPr id="12" name="Rectangle à coins arrondis 11"/>
            <p:cNvSpPr/>
            <p:nvPr/>
          </p:nvSpPr>
          <p:spPr bwMode="auto">
            <a:xfrm>
              <a:off x="3074724" y="2441891"/>
              <a:ext cx="2700000" cy="3384000"/>
            </a:xfrm>
            <a:prstGeom prst="roundRect">
              <a:avLst/>
            </a:prstGeom>
            <a:solidFill>
              <a:schemeClr val="tx2">
                <a:lumMod val="9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ctr">
                <a:spcAft>
                  <a:spcPts val="600"/>
                </a:spcAft>
              </a:pPr>
              <a:r>
                <a:rPr lang="fr-FR" sz="1400" dirty="0" smtClean="0"/>
                <a:t> </a:t>
              </a:r>
              <a:r>
                <a:rPr lang="fr-FR" sz="1600" b="1" dirty="0"/>
                <a:t>Corriger de manière non/mini-invasive les troubles associés aux pathologies cardio-vasculaires</a:t>
              </a:r>
            </a:p>
            <a:p>
              <a:pPr algn="ctr">
                <a:spcAft>
                  <a:spcPts val="600"/>
                </a:spcAft>
              </a:pPr>
              <a:endParaRPr lang="fr-FR" sz="500" b="1" dirty="0" smtClean="0"/>
            </a:p>
            <a:p>
              <a:pPr algn="ctr">
                <a:spcAft>
                  <a:spcPts val="600"/>
                </a:spcAft>
              </a:pPr>
              <a:r>
                <a:rPr lang="fr-FR" sz="500" b="1" dirty="0" smtClean="0"/>
                <a:t> </a:t>
              </a:r>
              <a:endParaRPr lang="fr-FR" sz="1600" b="1" dirty="0" smtClean="0"/>
            </a:p>
            <a:p>
              <a:pPr algn="ctr">
                <a:spcAft>
                  <a:spcPts val="600"/>
                </a:spcAft>
              </a:pPr>
              <a:r>
                <a:rPr lang="fr-FR" sz="1600" b="1" dirty="0" smtClean="0"/>
                <a:t>Éviter </a:t>
              </a:r>
              <a:r>
                <a:rPr lang="fr-FR" sz="1600" b="1" dirty="0"/>
                <a:t>les ré-interventions</a:t>
              </a:r>
            </a:p>
            <a:p>
              <a:pPr algn="ctr">
                <a:spcAft>
                  <a:spcPts val="600"/>
                </a:spcAft>
              </a:pPr>
              <a:endParaRPr lang="fr-FR" sz="400" b="1" dirty="0" smtClean="0"/>
            </a:p>
            <a:p>
              <a:pPr algn="ctr">
                <a:spcAft>
                  <a:spcPts val="600"/>
                </a:spcAft>
              </a:pPr>
              <a:r>
                <a:rPr lang="fr-FR" sz="400" b="1" dirty="0" smtClean="0"/>
                <a:t> </a:t>
              </a:r>
              <a:endParaRPr lang="fr-FR" sz="1600" b="1" dirty="0" smtClean="0"/>
            </a:p>
            <a:p>
              <a:pPr algn="ctr">
                <a:spcAft>
                  <a:spcPts val="600"/>
                </a:spcAft>
              </a:pPr>
              <a:r>
                <a:rPr lang="fr-FR" sz="1600" b="1" dirty="0" smtClean="0"/>
                <a:t>Faciliter </a:t>
              </a:r>
              <a:r>
                <a:rPr lang="fr-FR" sz="1600" b="1" dirty="0"/>
                <a:t>l’opération pour le </a:t>
              </a:r>
              <a:r>
                <a:rPr lang="fr-FR" sz="1600" b="1" dirty="0" smtClean="0"/>
                <a:t>praticien*</a:t>
              </a:r>
              <a:endParaRPr lang="fr-FR" sz="1600" b="1" dirty="0"/>
            </a:p>
          </p:txBody>
        </p:sp>
        <p:pic>
          <p:nvPicPr>
            <p:cNvPr id="1026" name="Picture 2"/>
            <p:cNvPicPr>
              <a:picLocks noChangeAspect="1" noChangeArrowheads="1"/>
            </p:cNvPicPr>
            <p:nvPr/>
          </p:nvPicPr>
          <p:blipFill>
            <a:blip r:embed="rId3" cstate="print"/>
            <a:srcRect l="20161" t="8124" r="19995" b="10058"/>
            <a:stretch>
              <a:fillRect/>
            </a:stretch>
          </p:blipFill>
          <p:spPr bwMode="auto">
            <a:xfrm>
              <a:off x="7669658" y="1525922"/>
              <a:ext cx="617518" cy="840510"/>
            </a:xfrm>
            <a:prstGeom prst="rect">
              <a:avLst/>
            </a:prstGeom>
            <a:noFill/>
            <a:ln w="9525">
              <a:noFill/>
              <a:miter lim="800000"/>
              <a:headEnd/>
              <a:tailEnd/>
            </a:ln>
          </p:spPr>
        </p:pic>
        <p:pic>
          <p:nvPicPr>
            <p:cNvPr id="1029" name="Picture 5"/>
            <p:cNvPicPr>
              <a:picLocks noChangeAspect="1" noChangeArrowheads="1"/>
            </p:cNvPicPr>
            <p:nvPr/>
          </p:nvPicPr>
          <p:blipFill>
            <a:blip r:embed="rId4" cstate="print"/>
            <a:srcRect/>
            <a:stretch>
              <a:fillRect/>
            </a:stretch>
          </p:blipFill>
          <p:spPr bwMode="auto">
            <a:xfrm>
              <a:off x="4937145" y="1474937"/>
              <a:ext cx="421594" cy="891495"/>
            </a:xfrm>
            <a:prstGeom prst="rect">
              <a:avLst/>
            </a:prstGeom>
            <a:noFill/>
            <a:ln w="9525">
              <a:noFill/>
              <a:miter lim="800000"/>
              <a:headEnd/>
              <a:tailEnd/>
            </a:ln>
          </p:spPr>
        </p:pic>
        <p:pic>
          <p:nvPicPr>
            <p:cNvPr id="1030" name="Picture 6"/>
            <p:cNvPicPr>
              <a:picLocks noChangeAspect="1" noChangeArrowheads="1"/>
            </p:cNvPicPr>
            <p:nvPr/>
          </p:nvPicPr>
          <p:blipFill>
            <a:blip r:embed="rId5" cstate="print"/>
            <a:srcRect t="20372" b="13134"/>
            <a:stretch>
              <a:fillRect/>
            </a:stretch>
          </p:blipFill>
          <p:spPr bwMode="auto">
            <a:xfrm>
              <a:off x="1665655" y="1689539"/>
              <a:ext cx="1017984" cy="676893"/>
            </a:xfrm>
            <a:prstGeom prst="rect">
              <a:avLst/>
            </a:prstGeom>
            <a:noFill/>
            <a:ln w="9525">
              <a:noFill/>
              <a:miter lim="800000"/>
              <a:headEnd/>
              <a:tailEnd/>
            </a:ln>
          </p:spPr>
        </p:pic>
        <p:sp>
          <p:nvSpPr>
            <p:cNvPr id="14" name="ZoneTexte 13"/>
            <p:cNvSpPr txBox="1"/>
            <p:nvPr/>
          </p:nvSpPr>
          <p:spPr>
            <a:xfrm>
              <a:off x="628197" y="1854176"/>
              <a:ext cx="1039067" cy="400110"/>
            </a:xfrm>
            <a:prstGeom prst="rect">
              <a:avLst/>
            </a:prstGeom>
            <a:noFill/>
          </p:spPr>
          <p:txBody>
            <a:bodyPr wrap="none" rtlCol="0">
              <a:spAutoFit/>
            </a:bodyPr>
            <a:lstStyle/>
            <a:p>
              <a:r>
                <a:rPr lang="fr-FR" sz="2000" b="1" dirty="0" smtClean="0">
                  <a:solidFill>
                    <a:schemeClr val="accent1"/>
                  </a:solidFill>
                </a:rPr>
                <a:t>Patient</a:t>
              </a:r>
              <a:endParaRPr lang="fr-FR" sz="2000" b="1" dirty="0">
                <a:solidFill>
                  <a:schemeClr val="accent1"/>
                </a:solidFill>
              </a:endParaRPr>
            </a:p>
          </p:txBody>
        </p:sp>
        <p:sp>
          <p:nvSpPr>
            <p:cNvPr id="15" name="ZoneTexte 14"/>
            <p:cNvSpPr txBox="1"/>
            <p:nvPr/>
          </p:nvSpPr>
          <p:spPr>
            <a:xfrm>
              <a:off x="3618797" y="1854176"/>
              <a:ext cx="1266693" cy="400110"/>
            </a:xfrm>
            <a:prstGeom prst="rect">
              <a:avLst/>
            </a:prstGeom>
            <a:noFill/>
          </p:spPr>
          <p:txBody>
            <a:bodyPr wrap="none" rtlCol="0">
              <a:spAutoFit/>
            </a:bodyPr>
            <a:lstStyle/>
            <a:p>
              <a:r>
                <a:rPr lang="fr-FR" sz="2000" b="1" dirty="0" smtClean="0">
                  <a:solidFill>
                    <a:schemeClr val="accent1"/>
                  </a:solidFill>
                </a:rPr>
                <a:t>Praticien</a:t>
              </a:r>
              <a:endParaRPr lang="fr-FR" sz="2000" b="1" dirty="0">
                <a:solidFill>
                  <a:schemeClr val="accent1"/>
                </a:solidFill>
              </a:endParaRPr>
            </a:p>
          </p:txBody>
        </p:sp>
        <p:sp>
          <p:nvSpPr>
            <p:cNvPr id="16" name="ZoneTexte 15"/>
            <p:cNvSpPr txBox="1"/>
            <p:nvPr/>
          </p:nvSpPr>
          <p:spPr>
            <a:xfrm>
              <a:off x="6313897" y="1854176"/>
              <a:ext cx="1410964" cy="400110"/>
            </a:xfrm>
            <a:prstGeom prst="rect">
              <a:avLst/>
            </a:prstGeom>
            <a:noFill/>
          </p:spPr>
          <p:txBody>
            <a:bodyPr wrap="none" rtlCol="0">
              <a:spAutoFit/>
            </a:bodyPr>
            <a:lstStyle/>
            <a:p>
              <a:r>
                <a:rPr lang="fr-FR" sz="2000" b="1" dirty="0" smtClean="0">
                  <a:solidFill>
                    <a:schemeClr val="accent1"/>
                  </a:solidFill>
                </a:rPr>
                <a:t>Financeur</a:t>
              </a:r>
              <a:endParaRPr lang="fr-FR" sz="2000" b="1" dirty="0">
                <a:solidFill>
                  <a:schemeClr val="accent1"/>
                </a:solidFill>
              </a:endParaRPr>
            </a:p>
          </p:txBody>
        </p:sp>
      </p:grpSp>
      <p:sp>
        <p:nvSpPr>
          <p:cNvPr id="7" name="Rectangle 6"/>
          <p:cNvSpPr/>
          <p:nvPr/>
        </p:nvSpPr>
        <p:spPr>
          <a:xfrm>
            <a:off x="0" y="5824250"/>
            <a:ext cx="6879265" cy="292388"/>
          </a:xfrm>
          <a:prstGeom prst="rect">
            <a:avLst/>
          </a:prstGeom>
        </p:spPr>
        <p:txBody>
          <a:bodyPr wrap="square">
            <a:spAutoFit/>
          </a:bodyPr>
          <a:lstStyle/>
          <a:p>
            <a:pPr>
              <a:spcAft>
                <a:spcPts val="600"/>
              </a:spcAft>
            </a:pPr>
            <a:r>
              <a:rPr lang="fr-FR" sz="1300" i="1" dirty="0" smtClean="0"/>
              <a:t>* Assistance du geste </a:t>
            </a:r>
            <a:r>
              <a:rPr lang="fr-FR" sz="1300" i="1" dirty="0"/>
              <a:t>par robotique et/ou imagerie et </a:t>
            </a:r>
            <a:r>
              <a:rPr lang="fr-FR" sz="1300" i="1" dirty="0" smtClean="0"/>
              <a:t>diminution de </a:t>
            </a:r>
            <a:r>
              <a:rPr lang="fr-FR" sz="1300" i="1" dirty="0"/>
              <a:t>la durée de l’opération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48749" y="2360335"/>
            <a:ext cx="7108173" cy="2042556"/>
          </a:xfrm>
        </p:spPr>
        <p:txBody>
          <a:bodyPr/>
          <a:lstStyle/>
          <a:p>
            <a:pPr>
              <a:lnSpc>
                <a:spcPct val="120000"/>
              </a:lnSpc>
            </a:pPr>
            <a:r>
              <a:rPr lang="fr-FR" sz="3200" dirty="0">
                <a:effectLst/>
              </a:rPr>
              <a:t>Etat des lieux de l’industrie française des </a:t>
            </a:r>
            <a:r>
              <a:rPr lang="fr-FR" sz="3200" dirty="0" smtClean="0">
                <a:effectLst/>
              </a:rPr>
              <a:t>DM CV</a:t>
            </a:r>
            <a:endParaRPr lang="fr-FR" sz="3200" dirty="0">
              <a:effectLst/>
            </a:endParaRPr>
          </a:p>
        </p:txBody>
      </p:sp>
      <p:sp>
        <p:nvSpPr>
          <p:cNvPr id="3" name="Espace réservé du numéro de diapositive 2"/>
          <p:cNvSpPr>
            <a:spLocks noGrp="1"/>
          </p:cNvSpPr>
          <p:nvPr>
            <p:ph type="sldNum" sz="quarter" idx="4"/>
          </p:nvPr>
        </p:nvSpPr>
        <p:spPr/>
        <p:txBody>
          <a:bodyPr/>
          <a:lstStyle/>
          <a:p>
            <a:fld id="{CAF5A059-CC0F-49E5-9479-C0FE1E96BCE3}" type="slidenum">
              <a:rPr lang="fr-FR" smtClean="0">
                <a:solidFill>
                  <a:srgbClr val="A5A5A5"/>
                </a:solidFill>
              </a:rPr>
              <a:pPr/>
              <a:t>17</a:t>
            </a:fld>
            <a:endParaRPr lang="fr-FR" dirty="0">
              <a:solidFill>
                <a:srgbClr val="A5A5A5"/>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58406" y="44616"/>
            <a:ext cx="6751901" cy="504056"/>
          </a:xfrm>
        </p:spPr>
        <p:txBody>
          <a:bodyPr/>
          <a:lstStyle/>
          <a:p>
            <a:r>
              <a:rPr lang="fr-FR" sz="2200" dirty="0">
                <a:effectLst/>
              </a:rPr>
              <a:t>Une recherche clinique reconnue en </a:t>
            </a:r>
            <a:r>
              <a:rPr lang="fr-FR" sz="2200" dirty="0" smtClean="0">
                <a:effectLst/>
              </a:rPr>
              <a:t>France avec des </a:t>
            </a:r>
            <a:r>
              <a:rPr lang="fr-FR" sz="2200" dirty="0">
                <a:effectLst/>
              </a:rPr>
              <a:t>chirurgiens et cardiologues </a:t>
            </a:r>
            <a:r>
              <a:rPr lang="fr-FR" sz="2200" dirty="0" smtClean="0">
                <a:effectLst/>
              </a:rPr>
              <a:t>forces </a:t>
            </a:r>
            <a:r>
              <a:rPr lang="fr-FR" sz="2200" dirty="0">
                <a:effectLst/>
              </a:rPr>
              <a:t>de proposition de nouvelles thérapies innovantes</a:t>
            </a:r>
            <a:br>
              <a:rPr lang="fr-FR" sz="2200" dirty="0">
                <a:effectLst/>
              </a:rPr>
            </a:br>
            <a:endParaRPr lang="fr-FR" sz="2200" dirty="0">
              <a:effectLst/>
            </a:endParaRPr>
          </a:p>
        </p:txBody>
      </p:sp>
      <p:sp>
        <p:nvSpPr>
          <p:cNvPr id="3" name="Espace réservé du contenu 2"/>
          <p:cNvSpPr>
            <a:spLocks noGrp="1"/>
          </p:cNvSpPr>
          <p:nvPr>
            <p:ph idx="1"/>
          </p:nvPr>
        </p:nvSpPr>
        <p:spPr>
          <a:xfrm>
            <a:off x="403760" y="1213034"/>
            <a:ext cx="8170223" cy="4322618"/>
          </a:xfrm>
        </p:spPr>
        <p:txBody>
          <a:bodyPr/>
          <a:lstStyle/>
          <a:p>
            <a:pPr algn="just">
              <a:spcBef>
                <a:spcPts val="600"/>
              </a:spcBef>
              <a:spcAft>
                <a:spcPts val="0"/>
              </a:spcAft>
            </a:pPr>
            <a:r>
              <a:rPr lang="fr-FR" sz="1800" dirty="0" smtClean="0"/>
              <a:t>La France représente une place de 1</a:t>
            </a:r>
            <a:r>
              <a:rPr lang="fr-FR" sz="1800" baseline="30000" dirty="0" smtClean="0"/>
              <a:t>er</a:t>
            </a:r>
            <a:r>
              <a:rPr lang="fr-FR" sz="1800" dirty="0" smtClean="0"/>
              <a:t> rang en matière de recherche fondamentale et clinique sur les maladies cardio-vasculaires</a:t>
            </a:r>
          </a:p>
          <a:p>
            <a:pPr lvl="1" algn="just">
              <a:spcBef>
                <a:spcPts val="300"/>
              </a:spcBef>
              <a:spcAft>
                <a:spcPts val="0"/>
              </a:spcAft>
            </a:pPr>
            <a:r>
              <a:rPr lang="fr-FR" sz="1600" dirty="0" smtClean="0"/>
              <a:t>Traitements pharmacologiques</a:t>
            </a:r>
          </a:p>
          <a:p>
            <a:pPr lvl="1" algn="just">
              <a:spcBef>
                <a:spcPts val="300"/>
              </a:spcBef>
              <a:spcAft>
                <a:spcPts val="0"/>
              </a:spcAft>
            </a:pPr>
            <a:r>
              <a:rPr lang="fr-FR" sz="1600" dirty="0" smtClean="0"/>
              <a:t>Approches chirurgicales</a:t>
            </a:r>
            <a:endParaRPr lang="fr-FR" sz="500" dirty="0" smtClean="0"/>
          </a:p>
          <a:p>
            <a:pPr algn="just">
              <a:spcBef>
                <a:spcPts val="600"/>
              </a:spcBef>
              <a:spcAft>
                <a:spcPts val="0"/>
              </a:spcAft>
            </a:pPr>
            <a:r>
              <a:rPr lang="fr-FR" sz="1800" dirty="0" smtClean="0"/>
              <a:t>Place prépondérante des praticiens français dans le paysage des innovations et des premières mondiales</a:t>
            </a:r>
          </a:p>
          <a:p>
            <a:pPr lvl="1" algn="just">
              <a:spcBef>
                <a:spcPts val="300"/>
              </a:spcBef>
              <a:spcAft>
                <a:spcPts val="0"/>
              </a:spcAft>
            </a:pPr>
            <a:r>
              <a:rPr lang="fr-FR" sz="1600" b="1" dirty="0" smtClean="0"/>
              <a:t>1969</a:t>
            </a:r>
            <a:r>
              <a:rPr lang="fr-FR" sz="1600" dirty="0" smtClean="0"/>
              <a:t> : 1</a:t>
            </a:r>
            <a:r>
              <a:rPr lang="fr-FR" sz="1600" baseline="30000" dirty="0" smtClean="0"/>
              <a:t>ère</a:t>
            </a:r>
            <a:r>
              <a:rPr lang="fr-FR" sz="1600" dirty="0" smtClean="0"/>
              <a:t> mise en place d’une bioprothèse pour le remplacement de la valve mitrale (Pr Carpentier)</a:t>
            </a:r>
          </a:p>
          <a:p>
            <a:pPr lvl="1" algn="just">
              <a:spcBef>
                <a:spcPts val="300"/>
              </a:spcBef>
              <a:spcAft>
                <a:spcPts val="0"/>
              </a:spcAft>
            </a:pPr>
            <a:r>
              <a:rPr lang="fr-FR" sz="1600" b="1" dirty="0" smtClean="0"/>
              <a:t>1990</a:t>
            </a:r>
            <a:r>
              <a:rPr lang="fr-FR" sz="1600" dirty="0" smtClean="0"/>
              <a:t> : 1</a:t>
            </a:r>
            <a:r>
              <a:rPr lang="fr-FR" sz="1600" baseline="30000" dirty="0" smtClean="0"/>
              <a:t>er</a:t>
            </a:r>
            <a:r>
              <a:rPr lang="fr-FR" sz="1600" dirty="0" smtClean="0"/>
              <a:t> stent carotidien posé (Pr Théron)</a:t>
            </a:r>
          </a:p>
          <a:p>
            <a:pPr lvl="1" algn="just">
              <a:spcBef>
                <a:spcPts val="300"/>
              </a:spcBef>
              <a:spcAft>
                <a:spcPts val="0"/>
              </a:spcAft>
            </a:pPr>
            <a:r>
              <a:rPr lang="fr-FR" sz="1600" b="1" dirty="0" smtClean="0"/>
              <a:t>1994</a:t>
            </a:r>
            <a:r>
              <a:rPr lang="fr-FR" sz="1600" dirty="0" smtClean="0"/>
              <a:t> : 1</a:t>
            </a:r>
            <a:r>
              <a:rPr lang="fr-FR" sz="1600" baseline="30000" dirty="0" smtClean="0"/>
              <a:t>er</a:t>
            </a:r>
            <a:r>
              <a:rPr lang="fr-FR" sz="1600" dirty="0" smtClean="0"/>
              <a:t> essai de resynchronisation de l’insuffisance cardiaque (S. </a:t>
            </a:r>
            <a:r>
              <a:rPr lang="fr-FR" sz="1600" dirty="0" err="1" smtClean="0"/>
              <a:t>Cazeau</a:t>
            </a:r>
            <a:r>
              <a:rPr lang="fr-FR" sz="1600" dirty="0" smtClean="0"/>
              <a:t>)</a:t>
            </a:r>
          </a:p>
          <a:p>
            <a:pPr lvl="1" algn="just">
              <a:spcBef>
                <a:spcPts val="300"/>
              </a:spcBef>
              <a:spcAft>
                <a:spcPts val="0"/>
              </a:spcAft>
            </a:pPr>
            <a:r>
              <a:rPr lang="fr-FR" sz="1600" b="1" dirty="0" smtClean="0"/>
              <a:t>1999</a:t>
            </a:r>
            <a:r>
              <a:rPr lang="fr-FR" sz="1600" dirty="0" smtClean="0"/>
              <a:t> : 1</a:t>
            </a:r>
            <a:r>
              <a:rPr lang="fr-FR" sz="1600" baseline="30000" dirty="0" smtClean="0"/>
              <a:t>ère</a:t>
            </a:r>
            <a:r>
              <a:rPr lang="fr-FR" sz="1600" dirty="0" smtClean="0"/>
              <a:t> opération à cœur ouvert assistée par ordinateur (Pr Carpentier)</a:t>
            </a:r>
          </a:p>
          <a:p>
            <a:pPr lvl="1" algn="just">
              <a:spcBef>
                <a:spcPts val="300"/>
              </a:spcBef>
              <a:spcAft>
                <a:spcPts val="0"/>
              </a:spcAft>
            </a:pPr>
            <a:r>
              <a:rPr lang="fr-FR" sz="1600" b="1" dirty="0" smtClean="0"/>
              <a:t>2000</a:t>
            </a:r>
            <a:r>
              <a:rPr lang="fr-FR" sz="1600" dirty="0" smtClean="0"/>
              <a:t> : 1</a:t>
            </a:r>
            <a:r>
              <a:rPr lang="fr-FR" sz="1600" baseline="30000" dirty="0" smtClean="0"/>
              <a:t>ère</a:t>
            </a:r>
            <a:r>
              <a:rPr lang="fr-FR" sz="1600" dirty="0" smtClean="0"/>
              <a:t> pose par voie percutanée d’une valve aortique chez l’enfant (Pr Kachaner et Bonhoeffer)</a:t>
            </a:r>
          </a:p>
          <a:p>
            <a:pPr lvl="1" algn="just">
              <a:spcBef>
                <a:spcPts val="300"/>
              </a:spcBef>
              <a:spcAft>
                <a:spcPts val="0"/>
              </a:spcAft>
            </a:pPr>
            <a:r>
              <a:rPr lang="fr-FR" sz="1600" b="1" dirty="0" smtClean="0"/>
              <a:t>2013</a:t>
            </a:r>
            <a:r>
              <a:rPr lang="fr-FR" sz="1600" dirty="0" smtClean="0"/>
              <a:t> : développement du 1</a:t>
            </a:r>
            <a:r>
              <a:rPr lang="fr-FR" sz="1600" baseline="30000" dirty="0" smtClean="0"/>
              <a:t>er</a:t>
            </a:r>
            <a:r>
              <a:rPr lang="fr-FR" sz="1600" dirty="0" smtClean="0"/>
              <a:t> cœur artificiel bioprothétique (Pr Carpentier)</a:t>
            </a:r>
            <a:endParaRPr lang="fr-FR" sz="500" dirty="0" smtClean="0"/>
          </a:p>
          <a:p>
            <a:pPr marL="0" indent="0" algn="ctr">
              <a:spcBef>
                <a:spcPts val="600"/>
              </a:spcBef>
              <a:spcAft>
                <a:spcPts val="0"/>
              </a:spcAft>
              <a:buNone/>
            </a:pPr>
            <a:r>
              <a:rPr lang="fr-FR" sz="1800" dirty="0" smtClean="0">
                <a:sym typeface="Wingdings" panose="05000000000000000000" pitchFamily="2" charset="2"/>
              </a:rPr>
              <a:t> </a:t>
            </a:r>
            <a:r>
              <a:rPr lang="fr-FR" sz="1800" dirty="0" smtClean="0"/>
              <a:t>La France fait néanmoins face à un retard en matière de développement industriel </a:t>
            </a:r>
            <a:r>
              <a:rPr lang="fr-FR" sz="1800" dirty="0" smtClean="0">
                <a:sym typeface="Wingdings" pitchFamily="2" charset="2"/>
              </a:rPr>
              <a:t></a:t>
            </a:r>
            <a:r>
              <a:rPr lang="fr-FR" sz="1800" dirty="0" smtClean="0"/>
              <a:t> Quelle est la situation française ? </a:t>
            </a:r>
          </a:p>
        </p:txBody>
      </p:sp>
      <p:sp>
        <p:nvSpPr>
          <p:cNvPr id="5" name="Espace réservé du numéro de diapositive 4"/>
          <p:cNvSpPr>
            <a:spLocks noGrp="1"/>
          </p:cNvSpPr>
          <p:nvPr>
            <p:ph type="sldNum" sz="quarter" idx="4"/>
          </p:nvPr>
        </p:nvSpPr>
        <p:spPr>
          <a:xfrm>
            <a:off x="8364209" y="5785689"/>
            <a:ext cx="623109" cy="325437"/>
          </a:xfrm>
        </p:spPr>
        <p:txBody>
          <a:bodyPr/>
          <a:lstStyle/>
          <a:p>
            <a:fld id="{CAF5A059-CC0F-49E5-9479-C0FE1E96BCE3}" type="slidenum">
              <a:rPr lang="fr-FR" smtClean="0"/>
              <a:pPr/>
              <a:t>18</a:t>
            </a:fld>
            <a:endParaRPr lang="fr-FR" dirty="0"/>
          </a:p>
        </p:txBody>
      </p:sp>
      <p:sp>
        <p:nvSpPr>
          <p:cNvPr id="6" name="Rectangle 5"/>
          <p:cNvSpPr/>
          <p:nvPr/>
        </p:nvSpPr>
        <p:spPr bwMode="auto">
          <a:xfrm flipV="1">
            <a:off x="463138" y="5248892"/>
            <a:ext cx="8075220" cy="549573"/>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27987" y="55249"/>
            <a:ext cx="5539788" cy="504056"/>
          </a:xfrm>
        </p:spPr>
        <p:txBody>
          <a:bodyPr/>
          <a:lstStyle/>
          <a:p>
            <a:r>
              <a:rPr lang="fr-FR" sz="2200" dirty="0">
                <a:effectLst/>
              </a:rPr>
              <a:t>Une volonté nationale de structurer la filière des Dispositifs Médicaux</a:t>
            </a:r>
          </a:p>
        </p:txBody>
      </p:sp>
      <p:sp>
        <p:nvSpPr>
          <p:cNvPr id="3" name="Espace réservé du contenu 2"/>
          <p:cNvSpPr>
            <a:spLocks noGrp="1"/>
          </p:cNvSpPr>
          <p:nvPr>
            <p:ph idx="1"/>
          </p:nvPr>
        </p:nvSpPr>
        <p:spPr>
          <a:xfrm>
            <a:off x="255177" y="1010083"/>
            <a:ext cx="8623008" cy="4731498"/>
          </a:xfrm>
        </p:spPr>
        <p:txBody>
          <a:bodyPr/>
          <a:lstStyle/>
          <a:p>
            <a:pPr algn="just">
              <a:spcBef>
                <a:spcPts val="600"/>
              </a:spcBef>
            </a:pPr>
            <a:r>
              <a:rPr lang="fr-FR" sz="1800" dirty="0" smtClean="0"/>
              <a:t>Une filière encore en construction du fait de l’absence de leaders internationaux </a:t>
            </a:r>
            <a:r>
              <a:rPr lang="fr-FR" sz="1800" dirty="0" smtClean="0">
                <a:sym typeface="Wingdings" pitchFamily="2" charset="2"/>
              </a:rPr>
              <a:t>qui pourraient avoir un effet d’entraînement</a:t>
            </a:r>
            <a:endParaRPr lang="fr-FR" sz="1800" dirty="0" smtClean="0"/>
          </a:p>
          <a:p>
            <a:pPr algn="just">
              <a:spcBef>
                <a:spcPts val="600"/>
              </a:spcBef>
            </a:pPr>
            <a:endParaRPr lang="fr-FR" sz="600" dirty="0" smtClean="0"/>
          </a:p>
          <a:p>
            <a:pPr algn="just">
              <a:spcBef>
                <a:spcPts val="600"/>
              </a:spcBef>
            </a:pPr>
            <a:r>
              <a:rPr lang="fr-FR" sz="1800" dirty="0" smtClean="0"/>
              <a:t>Un </a:t>
            </a:r>
            <a:r>
              <a:rPr lang="fr-FR" sz="1800" dirty="0"/>
              <a:t>plan industriel du Comité </a:t>
            </a:r>
            <a:r>
              <a:rPr lang="fr-FR" sz="1800" dirty="0" smtClean="0"/>
              <a:t>Stratégique de Filière, </a:t>
            </a:r>
            <a:r>
              <a:rPr lang="fr-FR" sz="1800" b="0" dirty="0"/>
              <a:t>porté par Bpifrance, le CGI </a:t>
            </a:r>
            <a:r>
              <a:rPr lang="fr-FR" sz="1800" b="0" dirty="0" smtClean="0"/>
              <a:t>et </a:t>
            </a:r>
            <a:r>
              <a:rPr lang="fr-FR" sz="1800" b="0" dirty="0"/>
              <a:t>la </a:t>
            </a:r>
            <a:r>
              <a:rPr lang="fr-FR" sz="1800" b="0" dirty="0" smtClean="0"/>
              <a:t>DGE, </a:t>
            </a:r>
            <a:r>
              <a:rPr lang="fr-FR" sz="1800" dirty="0" smtClean="0"/>
              <a:t>pour structurer la filière des entreprises de DM :</a:t>
            </a:r>
            <a:endParaRPr lang="fr-FR" sz="1800" dirty="0"/>
          </a:p>
          <a:p>
            <a:pPr lvl="1" algn="just">
              <a:spcBef>
                <a:spcPts val="600"/>
              </a:spcBef>
            </a:pPr>
            <a:r>
              <a:rPr lang="fr-FR" sz="1600" b="1" dirty="0" smtClean="0"/>
              <a:t>Un plan industriel pour pallier au manque de visibilité de ces entreprises : </a:t>
            </a:r>
            <a:r>
              <a:rPr lang="fr-FR" sz="1600" i="1" dirty="0" smtClean="0"/>
              <a:t>diversité des activités et des localisations géographiques, pas de leader français</a:t>
            </a:r>
          </a:p>
          <a:p>
            <a:pPr lvl="1" algn="just">
              <a:spcBef>
                <a:spcPts val="600"/>
              </a:spcBef>
            </a:pPr>
            <a:r>
              <a:rPr lang="fr-FR" sz="1600" b="1" dirty="0" smtClean="0"/>
              <a:t>Atouts reconnus en imagerie </a:t>
            </a:r>
            <a:r>
              <a:rPr lang="fr-FR" sz="1600" dirty="0" smtClean="0"/>
              <a:t>(dont le traitement d’image), </a:t>
            </a:r>
            <a:r>
              <a:rPr lang="fr-FR" sz="1600" b="1" dirty="0" smtClean="0"/>
              <a:t>cardiovasculaire</a:t>
            </a:r>
            <a:r>
              <a:rPr lang="fr-FR" sz="1600" dirty="0" smtClean="0"/>
              <a:t> et </a:t>
            </a:r>
            <a:r>
              <a:rPr lang="fr-FR" sz="1600" b="1" dirty="0" smtClean="0"/>
              <a:t>sur des segments transversaux : électronique, informatique </a:t>
            </a:r>
            <a:r>
              <a:rPr lang="fr-FR" sz="1600" dirty="0" smtClean="0"/>
              <a:t>(technologies peu invasives), </a:t>
            </a:r>
            <a:r>
              <a:rPr lang="fr-FR" sz="1600" b="1" dirty="0" smtClean="0"/>
              <a:t>robotique</a:t>
            </a:r>
            <a:r>
              <a:rPr lang="fr-FR" sz="1600" dirty="0" smtClean="0"/>
              <a:t> (à partir des technologies spatiales et de défense), le </a:t>
            </a:r>
            <a:r>
              <a:rPr lang="fr-FR" sz="1600" b="1" dirty="0" smtClean="0"/>
              <a:t>big data</a:t>
            </a:r>
          </a:p>
          <a:p>
            <a:pPr algn="just">
              <a:spcBef>
                <a:spcPts val="600"/>
              </a:spcBef>
            </a:pPr>
            <a:endParaRPr lang="fr-FR" sz="300" dirty="0" smtClean="0"/>
          </a:p>
          <a:p>
            <a:pPr algn="just">
              <a:spcBef>
                <a:spcPts val="600"/>
              </a:spcBef>
            </a:pPr>
            <a:r>
              <a:rPr lang="fr-FR" sz="1800" dirty="0" smtClean="0"/>
              <a:t>Des difficultés de </a:t>
            </a:r>
            <a:r>
              <a:rPr lang="fr-FR" sz="1800" dirty="0"/>
              <a:t>financements </a:t>
            </a:r>
            <a:r>
              <a:rPr lang="fr-FR" sz="1800" dirty="0" smtClean="0"/>
              <a:t>ressenties par les industriels pendant les phases aval de développement </a:t>
            </a:r>
          </a:p>
          <a:p>
            <a:pPr lvl="1" algn="just">
              <a:spcBef>
                <a:spcPts val="600"/>
              </a:spcBef>
            </a:pPr>
            <a:r>
              <a:rPr lang="fr-FR" sz="1600" b="0" dirty="0" smtClean="0"/>
              <a:t>Financements possibles par Bpifrance* et des investisseurs privés</a:t>
            </a:r>
          </a:p>
          <a:p>
            <a:pPr algn="just">
              <a:spcBef>
                <a:spcPts val="600"/>
              </a:spcBef>
            </a:pPr>
            <a:endParaRPr lang="fr-FR" sz="400" b="0" dirty="0" smtClean="0"/>
          </a:p>
          <a:p>
            <a:pPr marL="0" indent="0" algn="ctr">
              <a:spcBef>
                <a:spcPts val="600"/>
              </a:spcBef>
              <a:buNone/>
            </a:pPr>
            <a:r>
              <a:rPr lang="fr-FR" sz="1800" dirty="0" smtClean="0">
                <a:sym typeface="Wingdings" panose="05000000000000000000" pitchFamily="2" charset="2"/>
              </a:rPr>
              <a:t> L’entrée en bourse est la solution privilégiée </a:t>
            </a:r>
            <a:r>
              <a:rPr lang="fr-FR" sz="1800" dirty="0" smtClean="0"/>
              <a:t>pour </a:t>
            </a:r>
            <a:r>
              <a:rPr lang="fr-FR" sz="1800" dirty="0"/>
              <a:t>obtenir les fonds nécessaires à la poursuite de leur </a:t>
            </a:r>
            <a:r>
              <a:rPr lang="fr-FR" sz="1800" dirty="0" smtClean="0"/>
              <a:t>activité </a:t>
            </a:r>
            <a:r>
              <a:rPr lang="fr-FR" sz="1800" b="0" dirty="0" smtClean="0"/>
              <a:t>: Quid de la structuration de la filière ?</a:t>
            </a:r>
            <a:endParaRPr lang="fr-FR" sz="1800" b="0" dirty="0"/>
          </a:p>
          <a:p>
            <a:pPr algn="just">
              <a:spcBef>
                <a:spcPts val="600"/>
              </a:spcBef>
            </a:pPr>
            <a:endParaRPr lang="fr-FR" sz="2000" dirty="0" smtClean="0"/>
          </a:p>
          <a:p>
            <a:pPr algn="just"/>
            <a:endParaRPr lang="fr-FR" sz="1600" dirty="0" smtClean="0"/>
          </a:p>
        </p:txBody>
      </p:sp>
      <p:sp>
        <p:nvSpPr>
          <p:cNvPr id="5" name="Espace réservé du numéro de diapositive 4"/>
          <p:cNvSpPr>
            <a:spLocks noGrp="1"/>
          </p:cNvSpPr>
          <p:nvPr>
            <p:ph type="sldNum" sz="quarter" idx="4"/>
          </p:nvPr>
        </p:nvSpPr>
        <p:spPr>
          <a:xfrm>
            <a:off x="8374842" y="5764423"/>
            <a:ext cx="623109" cy="325437"/>
          </a:xfrm>
        </p:spPr>
        <p:txBody>
          <a:bodyPr/>
          <a:lstStyle/>
          <a:p>
            <a:fld id="{CAF5A059-CC0F-49E5-9479-C0FE1E96BCE3}" type="slidenum">
              <a:rPr lang="fr-FR" smtClean="0"/>
              <a:pPr/>
              <a:t>19</a:t>
            </a:fld>
            <a:endParaRPr lang="fr-FR" dirty="0"/>
          </a:p>
        </p:txBody>
      </p:sp>
      <p:sp>
        <p:nvSpPr>
          <p:cNvPr id="6" name="Rectangle 5"/>
          <p:cNvSpPr/>
          <p:nvPr/>
        </p:nvSpPr>
        <p:spPr bwMode="auto">
          <a:xfrm flipV="1">
            <a:off x="145040" y="4997296"/>
            <a:ext cx="8733148" cy="648584"/>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7" name="Rectangle 6"/>
          <p:cNvSpPr/>
          <p:nvPr/>
        </p:nvSpPr>
        <p:spPr>
          <a:xfrm>
            <a:off x="42532" y="5675388"/>
            <a:ext cx="5762847" cy="477054"/>
          </a:xfrm>
          <a:prstGeom prst="rect">
            <a:avLst/>
          </a:prstGeom>
        </p:spPr>
        <p:txBody>
          <a:bodyPr wrap="square">
            <a:spAutoFit/>
          </a:bodyPr>
          <a:lstStyle/>
          <a:p>
            <a:pPr marL="0" lvl="2">
              <a:spcAft>
                <a:spcPts val="600"/>
              </a:spcAft>
            </a:pPr>
            <a:r>
              <a:rPr lang="fr-FR" sz="1300" i="1" dirty="0" smtClean="0"/>
              <a:t>* </a:t>
            </a:r>
            <a:r>
              <a:rPr lang="fr-FR" sz="1200" dirty="0"/>
              <a:t>Bpifrance finance très peu de structures dans ce domaine </a:t>
            </a:r>
            <a:r>
              <a:rPr lang="fr-FR" sz="1200" dirty="0" smtClean="0"/>
              <a:t>et </a:t>
            </a:r>
            <a:r>
              <a:rPr lang="fr-FR" sz="1200" dirty="0"/>
              <a:t>souvent </a:t>
            </a:r>
            <a:r>
              <a:rPr lang="fr-FR" sz="1200" dirty="0" smtClean="0"/>
              <a:t>pour </a:t>
            </a:r>
            <a:r>
              <a:rPr lang="fr-FR" sz="1200" dirty="0" smtClean="0">
                <a:sym typeface="Wingdings" pitchFamily="2" charset="2"/>
              </a:rPr>
              <a:t>des </a:t>
            </a:r>
            <a:r>
              <a:rPr lang="fr-FR" sz="1200" dirty="0">
                <a:sym typeface="Wingdings" pitchFamily="2" charset="2"/>
              </a:rPr>
              <a:t>phases très amont dans le développement de </a:t>
            </a:r>
            <a:r>
              <a:rPr lang="fr-FR" sz="1200" dirty="0" smtClean="0">
                <a:sym typeface="Wingdings" pitchFamily="2" charset="2"/>
              </a:rPr>
              <a:t>l’entreprise</a:t>
            </a:r>
            <a:endParaRPr lang="fr-FR" sz="1300" i="1" dirty="0"/>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113141" y="1339703"/>
            <a:ext cx="8733148" cy="2585724"/>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3" name="Espace réservé du contenu 2"/>
          <p:cNvSpPr>
            <a:spLocks noGrp="1"/>
          </p:cNvSpPr>
          <p:nvPr>
            <p:ph idx="1"/>
          </p:nvPr>
        </p:nvSpPr>
        <p:spPr>
          <a:xfrm>
            <a:off x="368766" y="946299"/>
            <a:ext cx="8134597" cy="733646"/>
          </a:xfrm>
          <a:solidFill>
            <a:schemeClr val="accent1"/>
          </a:solidFill>
          <a:ln w="9525" cap="flat" cmpd="sng" algn="ctr">
            <a:solidFill>
              <a:schemeClr val="tx1"/>
            </a:solidFill>
            <a:prstDash val="solid"/>
            <a:round/>
            <a:headEnd type="none" w="med" len="med"/>
            <a:tailEnd type="none" w="med" len="med"/>
          </a:ln>
          <a:effectLst>
            <a:softEdge rad="3175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indent="0" algn="ctr" eaLnBrk="0" hangingPunct="0">
              <a:spcBef>
                <a:spcPct val="0"/>
              </a:spcBef>
              <a:buNone/>
            </a:pPr>
            <a:r>
              <a:rPr lang="fr-FR" sz="1600" kern="1200" dirty="0">
                <a:solidFill>
                  <a:schemeClr val="tx2"/>
                </a:solidFill>
                <a:latin typeface="Arial" charset="0"/>
                <a:ea typeface="ＭＳ Ｐゴシック" pitchFamily="-32" charset="-128"/>
              </a:rPr>
              <a:t>117 entreprises recensées sur les trois segments </a:t>
            </a:r>
            <a:r>
              <a:rPr lang="fr-FR" sz="1600" kern="1200" dirty="0" smtClean="0">
                <a:solidFill>
                  <a:schemeClr val="tx2"/>
                </a:solidFill>
                <a:latin typeface="Arial" charset="0"/>
                <a:ea typeface="ＭＳ Ｐゴシック" pitchFamily="-32" charset="-128"/>
              </a:rPr>
              <a:t>étudiés</a:t>
            </a:r>
          </a:p>
          <a:p>
            <a:pPr marL="0" indent="0" algn="ctr" eaLnBrk="0" hangingPunct="0">
              <a:spcBef>
                <a:spcPct val="0"/>
              </a:spcBef>
              <a:buNone/>
            </a:pPr>
            <a:r>
              <a:rPr lang="fr-FR" sz="1600" kern="1200" dirty="0" smtClean="0">
                <a:solidFill>
                  <a:schemeClr val="tx2"/>
                </a:solidFill>
                <a:latin typeface="Arial" charset="0"/>
                <a:ea typeface="ＭＳ Ｐゴシック" pitchFamily="-32" charset="-128"/>
              </a:rPr>
              <a:t>avec </a:t>
            </a:r>
            <a:r>
              <a:rPr lang="fr-FR" sz="1600" kern="1200" dirty="0">
                <a:solidFill>
                  <a:schemeClr val="tx2"/>
                </a:solidFill>
                <a:latin typeface="Arial" charset="0"/>
                <a:ea typeface="ＭＳ Ｐゴシック" pitchFamily="-32" charset="-128"/>
              </a:rPr>
              <a:t>près de 50% d’entreprises françaises (97% de PME)</a:t>
            </a:r>
          </a:p>
        </p:txBody>
      </p:sp>
      <p:sp>
        <p:nvSpPr>
          <p:cNvPr id="2" name="Titre 1"/>
          <p:cNvSpPr>
            <a:spLocks noGrp="1"/>
          </p:cNvSpPr>
          <p:nvPr>
            <p:ph type="title"/>
          </p:nvPr>
        </p:nvSpPr>
        <p:spPr>
          <a:xfrm>
            <a:off x="1318435" y="54237"/>
            <a:ext cx="7623772" cy="504056"/>
          </a:xfrm>
        </p:spPr>
        <p:txBody>
          <a:bodyPr/>
          <a:lstStyle/>
          <a:p>
            <a:r>
              <a:rPr lang="fr-FR" sz="2200" dirty="0" smtClean="0">
                <a:effectLst/>
              </a:rPr>
              <a:t>Une industrie française peu visible, composée majoritairement de PME, à l’image de l’industrie DM</a:t>
            </a:r>
            <a:endParaRPr lang="fr-FR" sz="2200" dirty="0">
              <a:effectLst/>
            </a:endParaRPr>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pPr/>
              <a:t>20</a:t>
            </a:fld>
            <a:endParaRPr lang="fr-FR" dirty="0"/>
          </a:p>
        </p:txBody>
      </p:sp>
      <p:sp>
        <p:nvSpPr>
          <p:cNvPr id="16" name="Rectangle 15"/>
          <p:cNvSpPr/>
          <p:nvPr/>
        </p:nvSpPr>
        <p:spPr>
          <a:xfrm>
            <a:off x="85056" y="4255033"/>
            <a:ext cx="5038872" cy="1538883"/>
          </a:xfrm>
          <a:prstGeom prst="rect">
            <a:avLst/>
          </a:prstGeom>
        </p:spPr>
        <p:txBody>
          <a:bodyPr wrap="square">
            <a:spAutoFit/>
          </a:bodyPr>
          <a:lstStyle/>
          <a:p>
            <a:pPr lvl="0" defTabSz="863501" eaLnBrk="1" hangingPunct="1">
              <a:spcBef>
                <a:spcPts val="600"/>
              </a:spcBef>
              <a:spcAft>
                <a:spcPts val="0"/>
              </a:spcAft>
              <a:buSzPct val="100000"/>
            </a:pPr>
            <a:r>
              <a:rPr lang="fr-FR" sz="1800" dirty="0">
                <a:solidFill>
                  <a:srgbClr val="0053A1"/>
                </a:solidFill>
                <a:sym typeface="Wingdings" panose="05000000000000000000" pitchFamily="2" charset="2"/>
              </a:rPr>
              <a:t></a:t>
            </a:r>
            <a:r>
              <a:rPr lang="fr-FR" sz="1800" dirty="0">
                <a:sym typeface="Wingdings" panose="05000000000000000000" pitchFamily="2" charset="2"/>
              </a:rPr>
              <a:t> </a:t>
            </a:r>
            <a:r>
              <a:rPr lang="fr-FR" sz="1800" b="1" kern="0" dirty="0" smtClean="0">
                <a:solidFill>
                  <a:srgbClr val="0053A1"/>
                </a:solidFill>
                <a:latin typeface="Arial"/>
                <a:ea typeface="ＭＳ Ｐゴシック"/>
              </a:rPr>
              <a:t>Des Grands Groupes présents en France mais d’origine étrangère</a:t>
            </a:r>
          </a:p>
          <a:p>
            <a:pPr marL="365083" indent="-365083" defTabSz="863501" eaLnBrk="1" hangingPunct="1">
              <a:spcBef>
                <a:spcPts val="600"/>
              </a:spcBef>
              <a:spcAft>
                <a:spcPts val="0"/>
              </a:spcAft>
              <a:buSzPct val="60000"/>
              <a:buFont typeface="Wingdings" panose="05000000000000000000" pitchFamily="2" charset="2"/>
              <a:buChar char="q"/>
            </a:pPr>
            <a:r>
              <a:rPr lang="fr-FR" sz="1200" b="1" kern="0" dirty="0" smtClean="0">
                <a:solidFill>
                  <a:schemeClr val="accent2"/>
                </a:solidFill>
                <a:latin typeface="Arial"/>
                <a:ea typeface="ＭＳ Ｐゴシック"/>
              </a:rPr>
              <a:t>Près de la moitié sont Nord-Américains, </a:t>
            </a:r>
            <a:r>
              <a:rPr lang="fr-FR" sz="1200" kern="0" dirty="0" smtClean="0">
                <a:solidFill>
                  <a:schemeClr val="accent2"/>
                </a:solidFill>
                <a:latin typeface="Arial"/>
                <a:ea typeface="ＭＳ Ｐゴシック"/>
              </a:rPr>
              <a:t>suivi par l’Allemagne, le Japon et la Suède</a:t>
            </a:r>
          </a:p>
          <a:p>
            <a:pPr marL="365083" indent="-365083" defTabSz="863501" eaLnBrk="1" hangingPunct="1">
              <a:spcBef>
                <a:spcPts val="600"/>
              </a:spcBef>
              <a:spcAft>
                <a:spcPts val="0"/>
              </a:spcAft>
              <a:buSzPct val="60000"/>
              <a:buFont typeface="Wingdings" panose="05000000000000000000" pitchFamily="2" charset="2"/>
              <a:buChar char="q"/>
            </a:pPr>
            <a:r>
              <a:rPr lang="fr-FR" sz="1200" b="1" kern="0" dirty="0" smtClean="0">
                <a:solidFill>
                  <a:schemeClr val="accent2"/>
                </a:solidFill>
                <a:latin typeface="Arial"/>
                <a:ea typeface="ＭＳ Ｐゴシック"/>
              </a:rPr>
              <a:t>Une présence à titre commercial et de formation pour la moitié d’entre eux</a:t>
            </a:r>
          </a:p>
        </p:txBody>
      </p:sp>
      <p:grpSp>
        <p:nvGrpSpPr>
          <p:cNvPr id="18" name="Groupe 17"/>
          <p:cNvGrpSpPr/>
          <p:nvPr/>
        </p:nvGrpSpPr>
        <p:grpSpPr>
          <a:xfrm>
            <a:off x="570005" y="1836253"/>
            <a:ext cx="8027729" cy="1947553"/>
            <a:chOff x="534380" y="1900051"/>
            <a:chExt cx="8027729" cy="1947553"/>
          </a:xfrm>
        </p:grpSpPr>
        <p:grpSp>
          <p:nvGrpSpPr>
            <p:cNvPr id="17" name="Groupe 16"/>
            <p:cNvGrpSpPr/>
            <p:nvPr/>
          </p:nvGrpSpPr>
          <p:grpSpPr>
            <a:xfrm>
              <a:off x="4191979" y="2399669"/>
              <a:ext cx="961908" cy="1162539"/>
              <a:chOff x="3835729" y="2493818"/>
              <a:chExt cx="961908" cy="1162539"/>
            </a:xfrm>
          </p:grpSpPr>
          <p:sp>
            <p:nvSpPr>
              <p:cNvPr id="8" name="Accolade fermante 7"/>
              <p:cNvSpPr/>
              <p:nvPr/>
            </p:nvSpPr>
            <p:spPr bwMode="auto">
              <a:xfrm>
                <a:off x="3835729" y="3218214"/>
                <a:ext cx="59377" cy="308757"/>
              </a:xfrm>
              <a:prstGeom prst="rightBrace">
                <a:avLst/>
              </a:pr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cxnSp>
            <p:nvCxnSpPr>
              <p:cNvPr id="10" name="Connecteur droit 9"/>
              <p:cNvCxnSpPr/>
              <p:nvPr/>
            </p:nvCxnSpPr>
            <p:spPr bwMode="auto">
              <a:xfrm flipV="1">
                <a:off x="3942608" y="2493818"/>
                <a:ext cx="819403" cy="878775"/>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2" name="Connecteur droit 11"/>
              <p:cNvCxnSpPr/>
              <p:nvPr/>
            </p:nvCxnSpPr>
            <p:spPr bwMode="auto">
              <a:xfrm>
                <a:off x="3942608" y="3371350"/>
                <a:ext cx="855029" cy="2850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pic>
          <p:nvPicPr>
            <p:cNvPr id="1027" name="Picture 3"/>
            <p:cNvPicPr>
              <a:picLocks noChangeAspect="1" noChangeArrowheads="1"/>
            </p:cNvPicPr>
            <p:nvPr/>
          </p:nvPicPr>
          <p:blipFill>
            <a:blip r:embed="rId2" cstate="print"/>
            <a:srcRect l="4629" t="6200" r="2213" b="9064"/>
            <a:stretch>
              <a:fillRect/>
            </a:stretch>
          </p:blipFill>
          <p:spPr bwMode="auto">
            <a:xfrm>
              <a:off x="534380" y="1900051"/>
              <a:ext cx="3823855" cy="1947553"/>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srcRect l="4804" t="15402" r="7416" b="10391"/>
            <a:stretch>
              <a:fillRect/>
            </a:stretch>
          </p:blipFill>
          <p:spPr bwMode="auto">
            <a:xfrm>
              <a:off x="5035137" y="1947553"/>
              <a:ext cx="3526972" cy="1769423"/>
            </a:xfrm>
            <a:prstGeom prst="rect">
              <a:avLst/>
            </a:prstGeom>
            <a:noFill/>
            <a:ln w="9525">
              <a:noFill/>
              <a:miter lim="800000"/>
              <a:headEnd/>
              <a:tailEnd/>
            </a:ln>
            <a:effectLst/>
          </p:spPr>
        </p:pic>
      </p:grpSp>
      <p:pic>
        <p:nvPicPr>
          <p:cNvPr id="15" name="Picture 2"/>
          <p:cNvPicPr>
            <a:picLocks noChangeAspect="1" noChangeArrowheads="1"/>
          </p:cNvPicPr>
          <p:nvPr/>
        </p:nvPicPr>
        <p:blipFill>
          <a:blip r:embed="rId4" cstate="print"/>
          <a:srcRect/>
          <a:stretch>
            <a:fillRect/>
          </a:stretch>
        </p:blipFill>
        <p:spPr bwMode="auto">
          <a:xfrm>
            <a:off x="5296492" y="3988867"/>
            <a:ext cx="3065262" cy="1816182"/>
          </a:xfrm>
          <a:prstGeom prst="rect">
            <a:avLst/>
          </a:prstGeom>
          <a:noFill/>
          <a:ln w="9525">
            <a:noFill/>
            <a:miter lim="800000"/>
            <a:headEnd/>
            <a:tailEnd/>
          </a:ln>
          <a:effectLst/>
        </p:spPr>
      </p:pic>
      <p:sp>
        <p:nvSpPr>
          <p:cNvPr id="4" name="Rectangle 3"/>
          <p:cNvSpPr/>
          <p:nvPr/>
        </p:nvSpPr>
        <p:spPr bwMode="auto">
          <a:xfrm>
            <a:off x="5858540" y="4412511"/>
            <a:ext cx="404037" cy="1488558"/>
          </a:xfrm>
          <a:prstGeom prst="rect">
            <a:avLst/>
          </a:prstGeom>
          <a:noFill/>
          <a:ln w="19050" cap="flat" cmpd="sng" algn="ctr">
            <a:solidFill>
              <a:srgbClr val="FF6600"/>
            </a:solidFill>
            <a:prstDash val="sys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97390" y="65882"/>
            <a:ext cx="7344817" cy="504056"/>
          </a:xfrm>
        </p:spPr>
        <p:txBody>
          <a:bodyPr/>
          <a:lstStyle/>
          <a:p>
            <a:r>
              <a:rPr lang="fr-FR" sz="2200" dirty="0" smtClean="0">
                <a:effectLst/>
              </a:rPr>
              <a:t>Activités des Grands Groupes en France</a:t>
            </a:r>
            <a:endParaRPr lang="fr-FR" sz="2200" dirty="0">
              <a:effectLst/>
            </a:endParaRPr>
          </a:p>
        </p:txBody>
      </p:sp>
      <p:sp>
        <p:nvSpPr>
          <p:cNvPr id="3" name="Espace réservé du contenu 2"/>
          <p:cNvSpPr>
            <a:spLocks noGrp="1"/>
          </p:cNvSpPr>
          <p:nvPr>
            <p:ph idx="1"/>
          </p:nvPr>
        </p:nvSpPr>
        <p:spPr>
          <a:xfrm>
            <a:off x="308344" y="1235251"/>
            <a:ext cx="8133907" cy="4516961"/>
          </a:xfrm>
        </p:spPr>
        <p:txBody>
          <a:bodyPr/>
          <a:lstStyle/>
          <a:p>
            <a:pPr algn="just">
              <a:spcBef>
                <a:spcPts val="1200"/>
              </a:spcBef>
            </a:pPr>
            <a:r>
              <a:rPr lang="fr-FR" sz="1800" dirty="0" smtClean="0"/>
              <a:t>Les Grands Groupes sont principalement présents en France dans le cadre d’une activité commerciale, du fait des contraintes réglementaires, et plus rarement de R&amp;D et de production</a:t>
            </a:r>
          </a:p>
          <a:p>
            <a:pPr lvl="1" algn="just">
              <a:spcBef>
                <a:spcPts val="600"/>
              </a:spcBef>
            </a:pPr>
            <a:r>
              <a:rPr lang="fr-FR" sz="1600" dirty="0" smtClean="0"/>
              <a:t>Les entreprises américaines sont souvent contraintes de renouveler leurs essais cliniques pour répondre aux exigences réglementaires européennes</a:t>
            </a:r>
          </a:p>
          <a:p>
            <a:pPr algn="just">
              <a:spcBef>
                <a:spcPts val="1200"/>
              </a:spcBef>
            </a:pPr>
            <a:endParaRPr lang="fr-FR" sz="400" dirty="0" smtClean="0"/>
          </a:p>
          <a:p>
            <a:pPr algn="just">
              <a:spcBef>
                <a:spcPts val="1200"/>
              </a:spcBef>
            </a:pPr>
            <a:r>
              <a:rPr lang="fr-FR" sz="1800" dirty="0" smtClean="0"/>
              <a:t>Leur présence est également nécessaire pour la formation des praticiens à leurs dispositifs médicaux</a:t>
            </a:r>
          </a:p>
          <a:p>
            <a:pPr algn="just">
              <a:spcBef>
                <a:spcPts val="1200"/>
              </a:spcBef>
            </a:pPr>
            <a:endParaRPr lang="fr-FR" sz="500" dirty="0" smtClean="0"/>
          </a:p>
          <a:p>
            <a:pPr algn="just">
              <a:spcBef>
                <a:spcPts val="1200"/>
              </a:spcBef>
            </a:pPr>
            <a:r>
              <a:rPr lang="fr-FR" sz="1800" dirty="0" smtClean="0"/>
              <a:t>Utilisation de simulateurs en interne pour former leurs collaborateurs chirurgiens et plus rarement en externe </a:t>
            </a:r>
            <a:r>
              <a:rPr lang="fr-FR" sz="1800" b="0" dirty="0" smtClean="0"/>
              <a:t>(ex : Ecole de chirurgie de </a:t>
            </a:r>
            <a:r>
              <a:rPr lang="fr-FR" sz="1800" b="0" dirty="0"/>
              <a:t>N</a:t>
            </a:r>
            <a:r>
              <a:rPr lang="fr-FR" sz="1800" b="0" dirty="0" smtClean="0"/>
              <a:t>ancy et IRCAD)</a:t>
            </a:r>
          </a:p>
          <a:p>
            <a:pPr algn="just">
              <a:spcBef>
                <a:spcPts val="1200"/>
              </a:spcBef>
            </a:pPr>
            <a:endParaRPr lang="fr-FR" sz="400" dirty="0" smtClean="0"/>
          </a:p>
          <a:p>
            <a:pPr algn="just">
              <a:spcBef>
                <a:spcPts val="1200"/>
              </a:spcBef>
            </a:pPr>
            <a:r>
              <a:rPr lang="fr-FR" sz="1800" dirty="0" smtClean="0"/>
              <a:t>A l’échelle mondiale, les praticiens toutes spécialités confondues doivent en effet participer à la formation médicale continue </a:t>
            </a:r>
          </a:p>
          <a:p>
            <a:pPr lvl="1" algn="just">
              <a:spcBef>
                <a:spcPts val="1200"/>
              </a:spcBef>
            </a:pPr>
            <a:endParaRPr lang="fr-FR" sz="1800" dirty="0" smtClean="0"/>
          </a:p>
        </p:txBody>
      </p:sp>
      <p:sp>
        <p:nvSpPr>
          <p:cNvPr id="4" name="Espace réservé du contenu 3"/>
          <p:cNvSpPr>
            <a:spLocks noGrp="1"/>
          </p:cNvSpPr>
          <p:nvPr>
            <p:ph sz="quarter" idx="11"/>
          </p:nvPr>
        </p:nvSpPr>
        <p:spPr>
          <a:xfrm>
            <a:off x="2785728" y="476664"/>
            <a:ext cx="6159058" cy="735448"/>
          </a:xfrm>
        </p:spPr>
        <p:txBody>
          <a:bodyPr/>
          <a:lstStyle/>
          <a:p>
            <a:r>
              <a:rPr lang="fr-FR" sz="2000" b="0" dirty="0" smtClean="0"/>
              <a:t>Les industriels, acteurs clés de la formation des chirurgiens par leurs propres structures internes</a:t>
            </a:r>
            <a:endParaRPr lang="fr-FR" sz="2000" b="0"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pPr/>
              <a:t>21</a:t>
            </a:fld>
            <a:endParaRPr lang="fr-FR" dirty="0"/>
          </a:p>
        </p:txBody>
      </p:sp>
    </p:spTree>
    <p:extLst>
      <p:ext uri="{BB962C8B-B14F-4D97-AF65-F5344CB8AC3E}">
        <p14:creationId xmlns:p14="http://schemas.microsoft.com/office/powerpoint/2010/main" xmlns="" val="30470570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bwMode="auto">
          <a:xfrm>
            <a:off x="329609" y="1329071"/>
            <a:ext cx="8516680" cy="4072270"/>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3" name="Espace réservé du contenu 2"/>
          <p:cNvSpPr>
            <a:spLocks noGrp="1"/>
          </p:cNvSpPr>
          <p:nvPr>
            <p:ph idx="1"/>
          </p:nvPr>
        </p:nvSpPr>
        <p:spPr>
          <a:xfrm>
            <a:off x="375598" y="2069808"/>
            <a:ext cx="3909329" cy="2768007"/>
          </a:xfrm>
        </p:spPr>
        <p:txBody>
          <a:bodyPr/>
          <a:lstStyle/>
          <a:p>
            <a:pPr marL="0" indent="0">
              <a:spcBef>
                <a:spcPts val="600"/>
              </a:spcBef>
              <a:spcAft>
                <a:spcPts val="0"/>
              </a:spcAft>
              <a:buNone/>
            </a:pPr>
            <a:r>
              <a:rPr lang="fr-FR" sz="1800" dirty="0">
                <a:sym typeface="Wingdings" panose="05000000000000000000" pitchFamily="2" charset="2"/>
              </a:rPr>
              <a:t> </a:t>
            </a:r>
            <a:r>
              <a:rPr lang="fr-FR" sz="1800" dirty="0" smtClean="0"/>
              <a:t>Les Grands Groupes ciblent principalement l’Ile-de-France pour l’activité commerciale</a:t>
            </a:r>
          </a:p>
          <a:p>
            <a:pPr algn="just">
              <a:spcBef>
                <a:spcPts val="600"/>
              </a:spcBef>
              <a:spcAft>
                <a:spcPts val="0"/>
              </a:spcAft>
            </a:pPr>
            <a:endParaRPr lang="fr-FR" sz="1800" dirty="0" smtClean="0"/>
          </a:p>
          <a:p>
            <a:pPr marL="0" indent="0">
              <a:spcBef>
                <a:spcPts val="600"/>
              </a:spcBef>
              <a:spcAft>
                <a:spcPts val="0"/>
              </a:spcAft>
              <a:buNone/>
            </a:pPr>
            <a:r>
              <a:rPr lang="fr-FR" sz="1800" dirty="0">
                <a:sym typeface="Wingdings" panose="05000000000000000000" pitchFamily="2" charset="2"/>
              </a:rPr>
              <a:t> </a:t>
            </a:r>
            <a:r>
              <a:rPr lang="fr-FR" sz="1800" dirty="0" smtClean="0"/>
              <a:t>La répartition, sans les acteurs n’ayant qu’une activité commerciale en France, est similaire </a:t>
            </a:r>
            <a:r>
              <a:rPr lang="fr-FR" sz="1800" b="0" dirty="0" smtClean="0"/>
              <a:t>(-10% en IdF)</a:t>
            </a:r>
          </a:p>
        </p:txBody>
      </p:sp>
      <p:sp>
        <p:nvSpPr>
          <p:cNvPr id="2" name="Titre 1"/>
          <p:cNvSpPr>
            <a:spLocks noGrp="1"/>
          </p:cNvSpPr>
          <p:nvPr>
            <p:ph type="title"/>
          </p:nvPr>
        </p:nvSpPr>
        <p:spPr>
          <a:xfrm>
            <a:off x="3487479" y="33983"/>
            <a:ext cx="5433462" cy="504056"/>
          </a:xfrm>
        </p:spPr>
        <p:txBody>
          <a:bodyPr/>
          <a:lstStyle/>
          <a:p>
            <a:r>
              <a:rPr lang="fr-FR" sz="2200" dirty="0">
                <a:effectLst/>
              </a:rPr>
              <a:t>Une présence au niveau national concentrée sur  </a:t>
            </a:r>
            <a:r>
              <a:rPr lang="fr-FR" sz="2200" dirty="0" smtClean="0">
                <a:effectLst/>
              </a:rPr>
              <a:t>deux </a:t>
            </a:r>
            <a:r>
              <a:rPr lang="fr-FR" sz="2200" dirty="0">
                <a:effectLst/>
              </a:rPr>
              <a:t>grandes régions</a:t>
            </a:r>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pPr/>
              <a:t>22</a:t>
            </a:fld>
            <a:endParaRPr lang="fr-FR" dirty="0"/>
          </a:p>
        </p:txBody>
      </p:sp>
      <p:sp>
        <p:nvSpPr>
          <p:cNvPr id="32" name="Rectangle 31"/>
          <p:cNvSpPr/>
          <p:nvPr/>
        </p:nvSpPr>
        <p:spPr bwMode="auto">
          <a:xfrm>
            <a:off x="7509477" y="4652398"/>
            <a:ext cx="223283" cy="542261"/>
          </a:xfrm>
          <a:prstGeom prst="rect">
            <a:avLst/>
          </a:prstGeom>
          <a:solidFill>
            <a:srgbClr val="FFFFFF"/>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20" name="Rectangle 19"/>
          <p:cNvSpPr/>
          <p:nvPr/>
        </p:nvSpPr>
        <p:spPr bwMode="auto">
          <a:xfrm>
            <a:off x="4348716" y="4582633"/>
            <a:ext cx="287079" cy="606055"/>
          </a:xfrm>
          <a:prstGeom prst="rect">
            <a:avLst/>
          </a:prstGeom>
          <a:solidFill>
            <a:srgbClr val="FFFFFF"/>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grpSp>
        <p:nvGrpSpPr>
          <p:cNvPr id="18" name="Groupe 17"/>
          <p:cNvGrpSpPr/>
          <p:nvPr/>
        </p:nvGrpSpPr>
        <p:grpSpPr>
          <a:xfrm>
            <a:off x="4485477" y="1768222"/>
            <a:ext cx="4162857" cy="3482424"/>
            <a:chOff x="4485477" y="1576828"/>
            <a:chExt cx="4162857" cy="3482424"/>
          </a:xfrm>
        </p:grpSpPr>
        <p:grpSp>
          <p:nvGrpSpPr>
            <p:cNvPr id="28" name="Groupe 27"/>
            <p:cNvGrpSpPr/>
            <p:nvPr/>
          </p:nvGrpSpPr>
          <p:grpSpPr>
            <a:xfrm>
              <a:off x="4485477" y="1988288"/>
              <a:ext cx="4162857" cy="3070964"/>
              <a:chOff x="4517375" y="1860698"/>
              <a:chExt cx="4162857" cy="3070964"/>
            </a:xfrm>
          </p:grpSpPr>
          <p:grpSp>
            <p:nvGrpSpPr>
              <p:cNvPr id="35" name="Groupe 34"/>
              <p:cNvGrpSpPr/>
              <p:nvPr/>
            </p:nvGrpSpPr>
            <p:grpSpPr>
              <a:xfrm>
                <a:off x="7807188" y="2967846"/>
                <a:ext cx="873044" cy="1015663"/>
                <a:chOff x="7538483" y="2094615"/>
                <a:chExt cx="873044" cy="1015663"/>
              </a:xfrm>
            </p:grpSpPr>
            <p:grpSp>
              <p:nvGrpSpPr>
                <p:cNvPr id="27" name="Groupe 26"/>
                <p:cNvGrpSpPr/>
                <p:nvPr/>
              </p:nvGrpSpPr>
              <p:grpSpPr>
                <a:xfrm>
                  <a:off x="7538483" y="2190307"/>
                  <a:ext cx="108000" cy="816837"/>
                  <a:chOff x="5624623" y="2849525"/>
                  <a:chExt cx="108000" cy="816837"/>
                </a:xfrm>
              </p:grpSpPr>
              <p:sp>
                <p:nvSpPr>
                  <p:cNvPr id="22" name="Rectangle 21"/>
                  <p:cNvSpPr/>
                  <p:nvPr/>
                </p:nvSpPr>
                <p:spPr bwMode="auto">
                  <a:xfrm>
                    <a:off x="5624623" y="2849525"/>
                    <a:ext cx="108000" cy="108000"/>
                  </a:xfrm>
                  <a:prstGeom prst="rect">
                    <a:avLst/>
                  </a:prstGeom>
                  <a:solidFill>
                    <a:schemeClr val="tx1">
                      <a:lumMod val="90000"/>
                      <a:lumOff val="1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23" name="Rectangle 22"/>
                  <p:cNvSpPr/>
                  <p:nvPr/>
                </p:nvSpPr>
                <p:spPr bwMode="auto">
                  <a:xfrm>
                    <a:off x="5624623" y="3026734"/>
                    <a:ext cx="108000" cy="108000"/>
                  </a:xfrm>
                  <a:prstGeom prst="rect">
                    <a:avLst/>
                  </a:prstGeom>
                  <a:solidFill>
                    <a:schemeClr val="tx1">
                      <a:lumMod val="75000"/>
                      <a:lumOff val="25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24" name="Rectangle 23"/>
                  <p:cNvSpPr/>
                  <p:nvPr/>
                </p:nvSpPr>
                <p:spPr bwMode="auto">
                  <a:xfrm>
                    <a:off x="5624623" y="3203943"/>
                    <a:ext cx="108000" cy="108000"/>
                  </a:xfrm>
                  <a:prstGeom prst="rect">
                    <a:avLst/>
                  </a:prstGeom>
                  <a:solidFill>
                    <a:schemeClr val="tx1">
                      <a:lumMod val="50000"/>
                      <a:lumOff val="5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25" name="Rectangle 24"/>
                  <p:cNvSpPr/>
                  <p:nvPr/>
                </p:nvSpPr>
                <p:spPr bwMode="auto">
                  <a:xfrm>
                    <a:off x="5624623" y="3381152"/>
                    <a:ext cx="108000" cy="108000"/>
                  </a:xfrm>
                  <a:prstGeom prst="rect">
                    <a:avLst/>
                  </a:prstGeom>
                  <a:solidFill>
                    <a:schemeClr val="accent2"/>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26" name="Rectangle 25"/>
                  <p:cNvSpPr/>
                  <p:nvPr/>
                </p:nvSpPr>
                <p:spPr bwMode="auto">
                  <a:xfrm>
                    <a:off x="5624623" y="3558362"/>
                    <a:ext cx="108000" cy="108000"/>
                  </a:xfrm>
                  <a:prstGeom prst="rect">
                    <a:avLst/>
                  </a:prstGeom>
                  <a:solidFill>
                    <a:schemeClr val="accent3">
                      <a:lumMod val="40000"/>
                      <a:lumOff val="6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grpSp>
            <p:sp>
              <p:nvSpPr>
                <p:cNvPr id="34" name="ZoneTexte 33"/>
                <p:cNvSpPr txBox="1"/>
                <p:nvPr/>
              </p:nvSpPr>
              <p:spPr>
                <a:xfrm>
                  <a:off x="7612910" y="2094615"/>
                  <a:ext cx="798617" cy="1015663"/>
                </a:xfrm>
                <a:prstGeom prst="rect">
                  <a:avLst/>
                </a:prstGeom>
                <a:noFill/>
              </p:spPr>
              <p:txBody>
                <a:bodyPr wrap="none" rtlCol="0">
                  <a:spAutoFit/>
                </a:bodyPr>
                <a:lstStyle/>
                <a:p>
                  <a:r>
                    <a:rPr lang="fr-FR" sz="1200" dirty="0" smtClean="0">
                      <a:solidFill>
                        <a:schemeClr val="bg1"/>
                      </a:solidFill>
                    </a:rPr>
                    <a:t>&gt; 50%</a:t>
                  </a:r>
                </a:p>
                <a:p>
                  <a:r>
                    <a:rPr lang="fr-FR" sz="1200" dirty="0" smtClean="0">
                      <a:solidFill>
                        <a:schemeClr val="bg1"/>
                      </a:solidFill>
                    </a:rPr>
                    <a:t>10 - 50%</a:t>
                  </a:r>
                </a:p>
                <a:p>
                  <a:r>
                    <a:rPr lang="fr-FR" sz="1200" dirty="0" smtClean="0">
                      <a:solidFill>
                        <a:schemeClr val="bg1"/>
                      </a:solidFill>
                    </a:rPr>
                    <a:t>5 - 10%</a:t>
                  </a:r>
                </a:p>
                <a:p>
                  <a:r>
                    <a:rPr lang="fr-FR" sz="1200" dirty="0" smtClean="0">
                      <a:solidFill>
                        <a:schemeClr val="bg1"/>
                      </a:solidFill>
                    </a:rPr>
                    <a:t>1 - 5%</a:t>
                  </a:r>
                </a:p>
                <a:p>
                  <a:r>
                    <a:rPr lang="fr-FR" sz="1200" dirty="0" smtClean="0">
                      <a:solidFill>
                        <a:schemeClr val="bg1"/>
                      </a:solidFill>
                    </a:rPr>
                    <a:t>&lt; 1%</a:t>
                  </a:r>
                  <a:endParaRPr lang="fr-FR" sz="1200" dirty="0">
                    <a:solidFill>
                      <a:schemeClr val="bg1"/>
                    </a:solidFill>
                  </a:endParaRPr>
                </a:p>
              </p:txBody>
            </p:sp>
          </p:grpSp>
          <p:pic>
            <p:nvPicPr>
              <p:cNvPr id="1027" name="Picture 3"/>
              <p:cNvPicPr>
                <a:picLocks noChangeAspect="1" noChangeArrowheads="1"/>
              </p:cNvPicPr>
              <p:nvPr/>
            </p:nvPicPr>
            <p:blipFill>
              <a:blip r:embed="rId2" cstate="print"/>
              <a:srcRect/>
              <a:stretch>
                <a:fillRect/>
              </a:stretch>
            </p:blipFill>
            <p:spPr bwMode="auto">
              <a:xfrm>
                <a:off x="4517375" y="1860698"/>
                <a:ext cx="3212002" cy="3070964"/>
              </a:xfrm>
              <a:prstGeom prst="rect">
                <a:avLst/>
              </a:prstGeom>
              <a:noFill/>
              <a:ln w="9525">
                <a:noFill/>
                <a:miter lim="800000"/>
                <a:headEnd/>
                <a:tailEnd/>
              </a:ln>
              <a:effectLst/>
            </p:spPr>
          </p:pic>
        </p:grpSp>
        <p:sp>
          <p:nvSpPr>
            <p:cNvPr id="4" name="ZoneTexte 3"/>
            <p:cNvSpPr txBox="1"/>
            <p:nvPr/>
          </p:nvSpPr>
          <p:spPr>
            <a:xfrm>
              <a:off x="4736152" y="1576828"/>
              <a:ext cx="3912182" cy="276999"/>
            </a:xfrm>
            <a:prstGeom prst="rect">
              <a:avLst/>
            </a:prstGeom>
            <a:noFill/>
          </p:spPr>
          <p:txBody>
            <a:bodyPr wrap="square" rtlCol="0">
              <a:spAutoFit/>
            </a:bodyPr>
            <a:lstStyle/>
            <a:p>
              <a:pPr algn="ctr"/>
              <a:r>
                <a:rPr lang="fr-FR" sz="1200" b="1" dirty="0" smtClean="0">
                  <a:solidFill>
                    <a:schemeClr val="bg1"/>
                  </a:solidFill>
                </a:rPr>
                <a:t>Pourcentage d’entreprises de DM CV par région</a:t>
              </a:r>
              <a:endParaRPr lang="fr-FR" sz="1200" b="1" dirty="0">
                <a:solidFill>
                  <a:schemeClr val="bg1"/>
                </a:solidFill>
              </a:endParaRPr>
            </a:p>
          </p:txBody>
        </p:sp>
      </p:grpSp>
      <p:sp>
        <p:nvSpPr>
          <p:cNvPr id="21" name="Espace réservé du contenu 2"/>
          <p:cNvSpPr>
            <a:spLocks noGrp="1"/>
          </p:cNvSpPr>
          <p:nvPr>
            <p:ph idx="1"/>
          </p:nvPr>
        </p:nvSpPr>
        <p:spPr>
          <a:xfrm>
            <a:off x="475096" y="946299"/>
            <a:ext cx="8134597" cy="733646"/>
          </a:xfrm>
          <a:solidFill>
            <a:schemeClr val="accent1"/>
          </a:solidFill>
          <a:ln w="9525" cap="flat" cmpd="sng" algn="ctr">
            <a:solidFill>
              <a:schemeClr val="tx1"/>
            </a:solidFill>
            <a:prstDash val="solid"/>
            <a:round/>
            <a:headEnd type="none" w="med" len="med"/>
            <a:tailEnd type="none" w="med" len="med"/>
          </a:ln>
          <a:effectLst>
            <a:softEdge rad="3175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indent="0" algn="ctr" eaLnBrk="0" hangingPunct="0">
              <a:spcBef>
                <a:spcPct val="0"/>
              </a:spcBef>
              <a:buNone/>
            </a:pPr>
            <a:r>
              <a:rPr lang="fr-FR" sz="1600" kern="1200" dirty="0">
                <a:solidFill>
                  <a:schemeClr val="tx2"/>
                </a:solidFill>
                <a:latin typeface="Arial" charset="0"/>
                <a:ea typeface="ＭＳ Ｐゴシック" pitchFamily="-32" charset="-128"/>
              </a:rPr>
              <a:t>Des acteurs majoritairement présents au sein des sites historiques de Recherche dans le domaine de la santé, l’Ile-de-France et le Rhône-Alpes</a:t>
            </a:r>
          </a:p>
        </p:txBody>
      </p:sp>
    </p:spTree>
    <p:extLst>
      <p:ext uri="{BB962C8B-B14F-4D97-AF65-F5344CB8AC3E}">
        <p14:creationId xmlns:p14="http://schemas.microsoft.com/office/powerpoint/2010/main" xmlns="" val="10092697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64955" y="1225965"/>
            <a:ext cx="4209372" cy="1857480"/>
          </a:xfrm>
        </p:spPr>
        <p:txBody>
          <a:bodyPr/>
          <a:lstStyle/>
          <a:p>
            <a:pPr lvl="1" algn="just">
              <a:spcBef>
                <a:spcPts val="600"/>
              </a:spcBef>
              <a:spcAft>
                <a:spcPts val="0"/>
              </a:spcAft>
            </a:pPr>
            <a:endParaRPr lang="fr-FR" sz="1600" dirty="0" smtClean="0"/>
          </a:p>
          <a:p>
            <a:pPr marL="0" lvl="1" indent="0">
              <a:spcBef>
                <a:spcPts val="600"/>
              </a:spcBef>
              <a:spcAft>
                <a:spcPts val="0"/>
              </a:spcAft>
              <a:buSzPct val="100000"/>
              <a:buNone/>
            </a:pPr>
            <a:endParaRPr lang="fr-FR" sz="1800" b="1" dirty="0">
              <a:solidFill>
                <a:srgbClr val="0053A1"/>
              </a:solidFill>
              <a:cs typeface="+mn-cs"/>
            </a:endParaRPr>
          </a:p>
          <a:p>
            <a:pPr marL="285750" lvl="1" indent="-285750">
              <a:spcBef>
                <a:spcPts val="600"/>
              </a:spcBef>
              <a:spcAft>
                <a:spcPts val="0"/>
              </a:spcAft>
              <a:buSzPct val="100000"/>
              <a:buFont typeface="Wingdings"/>
              <a:buChar char="è"/>
            </a:pPr>
            <a:r>
              <a:rPr lang="fr-FR" sz="1800" b="1" dirty="0" smtClean="0">
                <a:solidFill>
                  <a:srgbClr val="0053A1"/>
                </a:solidFill>
                <a:cs typeface="+mn-cs"/>
              </a:rPr>
              <a:t>Des </a:t>
            </a:r>
            <a:r>
              <a:rPr lang="fr-FR" sz="1800" b="1" dirty="0">
                <a:solidFill>
                  <a:srgbClr val="0053A1"/>
                </a:solidFill>
                <a:cs typeface="+mn-cs"/>
              </a:rPr>
              <a:t>outils au positionnement plus large que le cardiovasculaire </a:t>
            </a:r>
            <a:r>
              <a:rPr lang="fr-FR" sz="1800" dirty="0">
                <a:solidFill>
                  <a:srgbClr val="0053A1"/>
                </a:solidFill>
                <a:cs typeface="+mn-cs"/>
              </a:rPr>
              <a:t>qui permet d’asseoir leur </a:t>
            </a:r>
            <a:r>
              <a:rPr lang="fr-FR" sz="1800" dirty="0" smtClean="0">
                <a:solidFill>
                  <a:srgbClr val="0053A1"/>
                </a:solidFill>
                <a:cs typeface="+mn-cs"/>
              </a:rPr>
              <a:t>technologie</a:t>
            </a:r>
          </a:p>
          <a:p>
            <a:pPr marL="285750" lvl="1" indent="-285750">
              <a:spcBef>
                <a:spcPts val="600"/>
              </a:spcBef>
              <a:spcAft>
                <a:spcPts val="0"/>
              </a:spcAft>
              <a:buSzPct val="100000"/>
              <a:buFont typeface="Wingdings"/>
              <a:buChar char="è"/>
            </a:pPr>
            <a:endParaRPr lang="fr-FR" sz="400" b="1" dirty="0" smtClean="0">
              <a:solidFill>
                <a:srgbClr val="0053A1"/>
              </a:solidFill>
            </a:endParaRPr>
          </a:p>
          <a:p>
            <a:pPr marL="285750" lvl="1" indent="-285750">
              <a:spcBef>
                <a:spcPts val="600"/>
              </a:spcBef>
              <a:spcAft>
                <a:spcPts val="0"/>
              </a:spcAft>
              <a:buSzPct val="100000"/>
              <a:buFont typeface="Wingdings"/>
              <a:buChar char="è"/>
            </a:pPr>
            <a:r>
              <a:rPr lang="fr-FR" sz="1800" b="1" dirty="0" smtClean="0">
                <a:solidFill>
                  <a:srgbClr val="0053A1"/>
                </a:solidFill>
              </a:rPr>
              <a:t>6 </a:t>
            </a:r>
            <a:r>
              <a:rPr lang="fr-FR" sz="1800" b="1" dirty="0">
                <a:solidFill>
                  <a:srgbClr val="0053A1"/>
                </a:solidFill>
              </a:rPr>
              <a:t>acteurs </a:t>
            </a:r>
            <a:r>
              <a:rPr lang="fr-FR" sz="1800" b="1" dirty="0" smtClean="0">
                <a:solidFill>
                  <a:srgbClr val="0053A1"/>
                </a:solidFill>
              </a:rPr>
              <a:t>avec une </a:t>
            </a:r>
            <a:r>
              <a:rPr lang="fr-FR" sz="1800" b="1" dirty="0">
                <a:solidFill>
                  <a:srgbClr val="0053A1"/>
                </a:solidFill>
              </a:rPr>
              <a:t>activité </a:t>
            </a:r>
            <a:r>
              <a:rPr lang="fr-FR" sz="1800" b="1" dirty="0" smtClean="0">
                <a:solidFill>
                  <a:srgbClr val="0053A1"/>
                </a:solidFill>
              </a:rPr>
              <a:t>multiple :</a:t>
            </a:r>
            <a:endParaRPr lang="fr-FR" sz="1800" b="1" dirty="0">
              <a:solidFill>
                <a:srgbClr val="0053A1"/>
              </a:solidFill>
            </a:endParaRPr>
          </a:p>
          <a:p>
            <a:pPr marL="285750" lvl="1" indent="-285750">
              <a:spcBef>
                <a:spcPts val="600"/>
              </a:spcBef>
              <a:spcAft>
                <a:spcPts val="0"/>
              </a:spcAft>
              <a:buSzPct val="100000"/>
              <a:buFont typeface="Wingdings"/>
              <a:buChar char="è"/>
            </a:pPr>
            <a:endParaRPr lang="fr-FR" sz="1800" b="1" dirty="0">
              <a:solidFill>
                <a:srgbClr val="0053A1"/>
              </a:solidFill>
              <a:cs typeface="+mn-cs"/>
            </a:endParaRPr>
          </a:p>
        </p:txBody>
      </p:sp>
      <p:sp>
        <p:nvSpPr>
          <p:cNvPr id="2" name="Titre 1"/>
          <p:cNvSpPr>
            <a:spLocks noGrp="1"/>
          </p:cNvSpPr>
          <p:nvPr>
            <p:ph type="title"/>
          </p:nvPr>
        </p:nvSpPr>
        <p:spPr>
          <a:xfrm>
            <a:off x="3689498" y="33983"/>
            <a:ext cx="5273976" cy="504056"/>
          </a:xfrm>
        </p:spPr>
        <p:txBody>
          <a:bodyPr/>
          <a:lstStyle/>
          <a:p>
            <a:r>
              <a:rPr lang="fr-FR" sz="2200" dirty="0" smtClean="0">
                <a:effectLst/>
              </a:rPr>
              <a:t>Une répartition inégale des entreprises françaises sur les DM CV</a:t>
            </a:r>
            <a:endParaRPr lang="fr-FR" sz="2200" dirty="0">
              <a:effectLst/>
            </a:endParaRPr>
          </a:p>
        </p:txBody>
      </p:sp>
      <p:sp>
        <p:nvSpPr>
          <p:cNvPr id="5" name="Espace réservé du numéro de diapositive 4"/>
          <p:cNvSpPr>
            <a:spLocks noGrp="1"/>
          </p:cNvSpPr>
          <p:nvPr>
            <p:ph type="sldNum" sz="quarter" idx="4"/>
          </p:nvPr>
        </p:nvSpPr>
        <p:spPr>
          <a:xfrm>
            <a:off x="8353576" y="5775056"/>
            <a:ext cx="623109" cy="325437"/>
          </a:xfrm>
        </p:spPr>
        <p:txBody>
          <a:bodyPr/>
          <a:lstStyle/>
          <a:p>
            <a:fld id="{CAF5A059-CC0F-49E5-9479-C0FE1E96BCE3}" type="slidenum">
              <a:rPr lang="fr-FR" smtClean="0"/>
              <a:pPr/>
              <a:t>23</a:t>
            </a:fld>
            <a:endParaRPr lang="fr-FR" dirty="0"/>
          </a:p>
        </p:txBody>
      </p:sp>
      <p:sp>
        <p:nvSpPr>
          <p:cNvPr id="17" name="Espace réservé du contenu 2"/>
          <p:cNvSpPr txBox="1">
            <a:spLocks/>
          </p:cNvSpPr>
          <p:nvPr/>
        </p:nvSpPr>
        <p:spPr>
          <a:xfrm>
            <a:off x="156587" y="3685772"/>
            <a:ext cx="3968845" cy="1300882"/>
          </a:xfrm>
          <a:prstGeom prst="rect">
            <a:avLst/>
          </a:prstGeom>
        </p:spPr>
        <p:txBody>
          <a:bodyPr lIns="91429" tIns="45715" rIns="91429" bIns="45715" anchor="t"/>
          <a:lstStyle/>
          <a:p>
            <a:pPr marL="715881" lvl="1" indent="-269844" algn="just" defTabSz="863501" eaLnBrk="1" hangingPunct="1">
              <a:spcBef>
                <a:spcPts val="600"/>
              </a:spcBef>
              <a:spcAft>
                <a:spcPts val="0"/>
              </a:spcAft>
              <a:buSzPct val="60000"/>
              <a:buFont typeface="Arial" pitchFamily="34" charset="0"/>
              <a:buChar char="►"/>
            </a:pPr>
            <a:r>
              <a:rPr lang="fr-FR" sz="1600" b="1" kern="0" dirty="0" smtClean="0">
                <a:solidFill>
                  <a:schemeClr val="accent2"/>
                </a:solidFill>
              </a:rPr>
              <a:t>DMIA </a:t>
            </a:r>
            <a:r>
              <a:rPr lang="fr-FR" sz="1600" b="1" kern="0" dirty="0">
                <a:solidFill>
                  <a:schemeClr val="accent2"/>
                </a:solidFill>
              </a:rPr>
              <a:t>et </a:t>
            </a:r>
            <a:r>
              <a:rPr lang="fr-FR" sz="1600" b="1" kern="0" dirty="0" smtClean="0">
                <a:solidFill>
                  <a:schemeClr val="accent2"/>
                </a:solidFill>
              </a:rPr>
              <a:t>DMI </a:t>
            </a:r>
            <a:r>
              <a:rPr lang="fr-FR" sz="1600" kern="0" dirty="0" smtClean="0">
                <a:solidFill>
                  <a:schemeClr val="accent2"/>
                </a:solidFill>
              </a:rPr>
              <a:t>: </a:t>
            </a:r>
            <a:r>
              <a:rPr lang="fr-FR" sz="1600" kern="0" dirty="0" smtClean="0">
                <a:solidFill>
                  <a:schemeClr val="accent2"/>
                </a:solidFill>
                <a:latin typeface="+mn-lt"/>
                <a:ea typeface="+mn-ea"/>
              </a:rPr>
              <a:t>St Jude Medical, Medtronic, Boston Scientific (USA) et Biotronik (DE)</a:t>
            </a:r>
          </a:p>
          <a:p>
            <a:pPr marL="715881" lvl="1" indent="-269844" algn="just" defTabSz="863501" eaLnBrk="1" hangingPunct="1">
              <a:spcBef>
                <a:spcPts val="600"/>
              </a:spcBef>
              <a:spcAft>
                <a:spcPts val="0"/>
              </a:spcAft>
              <a:buSzPct val="60000"/>
              <a:buFont typeface="Arial" pitchFamily="34" charset="0"/>
              <a:buChar char="►"/>
            </a:pPr>
            <a:r>
              <a:rPr lang="fr-FR" sz="1600" b="1" kern="0" dirty="0">
                <a:solidFill>
                  <a:schemeClr val="accent2"/>
                </a:solidFill>
              </a:rPr>
              <a:t>DMI et DM </a:t>
            </a:r>
            <a:r>
              <a:rPr lang="fr-FR" sz="1600" b="1" kern="0" dirty="0" smtClean="0">
                <a:solidFill>
                  <a:schemeClr val="accent2"/>
                </a:solidFill>
              </a:rPr>
              <a:t>d’équipement </a:t>
            </a:r>
            <a:r>
              <a:rPr lang="fr-FR" sz="1600" kern="0" dirty="0" smtClean="0">
                <a:solidFill>
                  <a:schemeClr val="accent2"/>
                </a:solidFill>
              </a:rPr>
              <a:t>: M</a:t>
            </a:r>
            <a:r>
              <a:rPr lang="fr-FR" sz="1600" kern="0" dirty="0" smtClean="0">
                <a:solidFill>
                  <a:schemeClr val="accent2"/>
                </a:solidFill>
                <a:latin typeface="+mn-lt"/>
                <a:ea typeface="+mn-ea"/>
              </a:rPr>
              <a:t>aquet (</a:t>
            </a:r>
            <a:r>
              <a:rPr lang="fr-FR" sz="1600" kern="0" dirty="0" smtClean="0">
                <a:solidFill>
                  <a:schemeClr val="accent2"/>
                </a:solidFill>
                <a:latin typeface="+mn-lt"/>
                <a:ea typeface="+mn-ea"/>
              </a:rPr>
              <a:t>SU)</a:t>
            </a:r>
            <a:endParaRPr lang="fr-FR" sz="1600" kern="0" dirty="0" smtClean="0">
              <a:solidFill>
                <a:schemeClr val="accent2"/>
              </a:solidFill>
              <a:latin typeface="+mn-lt"/>
              <a:ea typeface="+mn-ea"/>
            </a:endParaRPr>
          </a:p>
          <a:p>
            <a:pPr marL="715881" lvl="1" indent="-269844" algn="just" defTabSz="863501" eaLnBrk="1" hangingPunct="1">
              <a:spcBef>
                <a:spcPts val="600"/>
              </a:spcBef>
              <a:spcAft>
                <a:spcPts val="0"/>
              </a:spcAft>
              <a:buSzPct val="60000"/>
              <a:buFont typeface="Arial" pitchFamily="34" charset="0"/>
              <a:buChar char="►"/>
            </a:pPr>
            <a:r>
              <a:rPr kumimoji="0" lang="fr-FR" sz="1600" b="0" i="0" u="none" strike="noStrike" kern="0" cap="none" spc="0" normalizeH="0" baseline="0" noProof="0" dirty="0" smtClean="0">
                <a:ln>
                  <a:noFill/>
                </a:ln>
                <a:solidFill>
                  <a:schemeClr val="accent2"/>
                </a:solidFill>
                <a:effectLst/>
                <a:uLnTx/>
                <a:uFillTx/>
                <a:latin typeface="+mn-lt"/>
                <a:ea typeface="+mn-ea"/>
              </a:rPr>
              <a:t>Sorin (IT) se positionne sur les 3 segments</a:t>
            </a:r>
          </a:p>
        </p:txBody>
      </p:sp>
      <p:pic>
        <p:nvPicPr>
          <p:cNvPr id="2050" name="Picture 2"/>
          <p:cNvPicPr>
            <a:picLocks noChangeAspect="1" noChangeArrowheads="1"/>
          </p:cNvPicPr>
          <p:nvPr/>
        </p:nvPicPr>
        <p:blipFill rotWithShape="1">
          <a:blip r:embed="rId2" cstate="print"/>
          <a:srcRect l="4390" t="18338" r="4150"/>
          <a:stretch/>
        </p:blipFill>
        <p:spPr bwMode="auto">
          <a:xfrm>
            <a:off x="4363784" y="2259906"/>
            <a:ext cx="4234077" cy="2131346"/>
          </a:xfrm>
          <a:prstGeom prst="rect">
            <a:avLst/>
          </a:prstGeom>
          <a:noFill/>
          <a:ln w="9525">
            <a:noFill/>
            <a:miter lim="800000"/>
            <a:headEnd/>
            <a:tailEnd/>
          </a:ln>
          <a:effectLst/>
        </p:spPr>
      </p:pic>
      <p:sp>
        <p:nvSpPr>
          <p:cNvPr id="7" name="Rectangle 6"/>
          <p:cNvSpPr/>
          <p:nvPr/>
        </p:nvSpPr>
        <p:spPr bwMode="auto">
          <a:xfrm>
            <a:off x="202013" y="1286533"/>
            <a:ext cx="8516680" cy="4444416"/>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8" name="Espace réservé du contenu 2"/>
          <p:cNvSpPr>
            <a:spLocks noGrp="1"/>
          </p:cNvSpPr>
          <p:nvPr>
            <p:ph idx="1"/>
          </p:nvPr>
        </p:nvSpPr>
        <p:spPr>
          <a:xfrm>
            <a:off x="368766" y="946299"/>
            <a:ext cx="8134597" cy="733646"/>
          </a:xfrm>
          <a:solidFill>
            <a:schemeClr val="accent1"/>
          </a:solidFill>
          <a:ln w="9525" cap="flat" cmpd="sng" algn="ctr">
            <a:solidFill>
              <a:schemeClr val="tx1"/>
            </a:solidFill>
            <a:prstDash val="solid"/>
            <a:round/>
            <a:headEnd type="none" w="med" len="med"/>
            <a:tailEnd type="none" w="med" len="med"/>
          </a:ln>
          <a:effectLst>
            <a:softEdge rad="3175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indent="0" algn="ctr" eaLnBrk="0" hangingPunct="0">
              <a:spcBef>
                <a:spcPct val="0"/>
              </a:spcBef>
              <a:buNone/>
            </a:pPr>
            <a:r>
              <a:rPr lang="fr-FR" sz="1600" kern="1200" dirty="0">
                <a:solidFill>
                  <a:schemeClr val="tx2"/>
                </a:solidFill>
                <a:latin typeface="Arial" charset="0"/>
                <a:ea typeface="ＭＳ Ｐゴシック" pitchFamily="-32" charset="-128"/>
              </a:rPr>
              <a:t>Une majorité d’acteurs positionnés sur les DM d’équipement </a:t>
            </a:r>
            <a:endParaRPr lang="fr-FR" sz="1600" kern="1200" dirty="0" smtClean="0">
              <a:solidFill>
                <a:schemeClr val="tx2"/>
              </a:solidFill>
              <a:latin typeface="Arial" charset="0"/>
              <a:ea typeface="ＭＳ Ｐゴシック" pitchFamily="-32" charset="-128"/>
            </a:endParaRPr>
          </a:p>
          <a:p>
            <a:pPr marL="0" indent="0" algn="ctr" eaLnBrk="0" hangingPunct="0">
              <a:spcBef>
                <a:spcPct val="0"/>
              </a:spcBef>
              <a:buNone/>
            </a:pPr>
            <a:r>
              <a:rPr lang="fr-FR" sz="1600" b="0" i="1" kern="1200" dirty="0" smtClean="0">
                <a:solidFill>
                  <a:schemeClr val="tx2"/>
                </a:solidFill>
                <a:latin typeface="Arial" charset="0"/>
                <a:ea typeface="ＭＳ Ｐゴシック" pitchFamily="-32" charset="-128"/>
              </a:rPr>
              <a:t>imagerie</a:t>
            </a:r>
            <a:r>
              <a:rPr lang="fr-FR" sz="1600" b="0" i="1" kern="1200" dirty="0">
                <a:solidFill>
                  <a:schemeClr val="tx2"/>
                </a:solidFill>
                <a:latin typeface="Arial" charset="0"/>
                <a:ea typeface="ＭＳ Ｐゴシック" pitchFamily="-32" charset="-128"/>
              </a:rPr>
              <a:t>, robotique et logiciels de traitement </a:t>
            </a:r>
            <a:r>
              <a:rPr lang="fr-FR" sz="1600" b="0" i="1" kern="1200" dirty="0" smtClean="0">
                <a:solidFill>
                  <a:schemeClr val="tx2"/>
                </a:solidFill>
                <a:latin typeface="Arial" charset="0"/>
                <a:ea typeface="ＭＳ Ｐゴシック" pitchFamily="-32" charset="-128"/>
              </a:rPr>
              <a:t>d’image</a:t>
            </a:r>
            <a:endParaRPr lang="fr-FR" sz="1600" b="0" i="1" kern="1200" dirty="0">
              <a:solidFill>
                <a:schemeClr val="tx2"/>
              </a:solidFill>
              <a:latin typeface="Arial" charset="0"/>
              <a:ea typeface="ＭＳ Ｐゴシック" pitchFamily="-32" charset="-128"/>
            </a:endParaRPr>
          </a:p>
        </p:txBody>
      </p:sp>
      <p:sp>
        <p:nvSpPr>
          <p:cNvPr id="4" name="Rectangle 3"/>
          <p:cNvSpPr/>
          <p:nvPr/>
        </p:nvSpPr>
        <p:spPr>
          <a:xfrm>
            <a:off x="-233921" y="5824250"/>
            <a:ext cx="6666614" cy="292388"/>
          </a:xfrm>
          <a:prstGeom prst="rect">
            <a:avLst/>
          </a:prstGeom>
        </p:spPr>
        <p:txBody>
          <a:bodyPr wrap="square">
            <a:spAutoFit/>
          </a:bodyPr>
          <a:lstStyle/>
          <a:p>
            <a:pPr marL="715881" lvl="1" indent="-269844" defTabSz="863501">
              <a:spcAft>
                <a:spcPts val="600"/>
              </a:spcAft>
              <a:buSzPct val="60000"/>
            </a:pPr>
            <a:r>
              <a:rPr lang="fr-FR" sz="1300" i="1" dirty="0"/>
              <a:t>NB : Seuls Sorin et Maquet n’ont pas qu’une activité commerciale en France</a:t>
            </a:r>
          </a:p>
        </p:txBody>
      </p:sp>
      <p:sp>
        <p:nvSpPr>
          <p:cNvPr id="10" name="ZoneTexte 9"/>
          <p:cNvSpPr txBox="1"/>
          <p:nvPr/>
        </p:nvSpPr>
        <p:spPr>
          <a:xfrm>
            <a:off x="4648758" y="1838385"/>
            <a:ext cx="3567869" cy="276999"/>
          </a:xfrm>
          <a:prstGeom prst="rect">
            <a:avLst/>
          </a:prstGeom>
          <a:noFill/>
        </p:spPr>
        <p:txBody>
          <a:bodyPr wrap="square" rtlCol="0">
            <a:spAutoFit/>
          </a:bodyPr>
          <a:lstStyle/>
          <a:p>
            <a:pPr algn="ctr"/>
            <a:r>
              <a:rPr lang="fr-FR" sz="1200" b="1" dirty="0" smtClean="0">
                <a:solidFill>
                  <a:schemeClr val="bg1"/>
                </a:solidFill>
              </a:rPr>
              <a:t>Activités des entreprises de DM CV </a:t>
            </a:r>
            <a:endParaRPr lang="fr-FR" sz="1200" b="1" dirty="0">
              <a:solidFill>
                <a:schemeClr val="bg1"/>
              </a:solidFill>
            </a:endParaRPr>
          </a:p>
        </p:txBody>
      </p:sp>
      <p:sp>
        <p:nvSpPr>
          <p:cNvPr id="6" name="Rectangle 5"/>
          <p:cNvSpPr/>
          <p:nvPr/>
        </p:nvSpPr>
        <p:spPr>
          <a:xfrm>
            <a:off x="4470114" y="4514356"/>
            <a:ext cx="4498975" cy="830997"/>
          </a:xfrm>
          <a:prstGeom prst="rect">
            <a:avLst/>
          </a:prstGeom>
        </p:spPr>
        <p:txBody>
          <a:bodyPr>
            <a:spAutoFit/>
          </a:bodyPr>
          <a:lstStyle/>
          <a:p>
            <a:r>
              <a:rPr lang="fr-FR" sz="1600" b="1" dirty="0" smtClean="0">
                <a:solidFill>
                  <a:srgbClr val="0053A1"/>
                </a:solidFill>
                <a:latin typeface="+mn-lt"/>
                <a:ea typeface="+mn-ea"/>
                <a:sym typeface="Wingdings" panose="05000000000000000000" pitchFamily="2" charset="2"/>
              </a:rPr>
              <a:t> </a:t>
            </a:r>
            <a:r>
              <a:rPr lang="fr-FR" sz="1600" b="1" dirty="0" smtClean="0">
                <a:solidFill>
                  <a:srgbClr val="0053A1"/>
                </a:solidFill>
                <a:latin typeface="+mn-lt"/>
                <a:ea typeface="+mn-ea"/>
              </a:rPr>
              <a:t>Une </a:t>
            </a:r>
            <a:r>
              <a:rPr lang="fr-FR" sz="1600" b="1" dirty="0">
                <a:solidFill>
                  <a:srgbClr val="0053A1"/>
                </a:solidFill>
                <a:latin typeface="+mn-lt"/>
                <a:ea typeface="+mn-ea"/>
              </a:rPr>
              <a:t>faible activité des entreprises françaises sur les DM CV Implantables Actifs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5" name="Picture 3"/>
          <p:cNvPicPr>
            <a:picLocks noChangeAspect="1" noChangeArrowheads="1"/>
          </p:cNvPicPr>
          <p:nvPr/>
        </p:nvPicPr>
        <p:blipFill>
          <a:blip r:embed="rId2" cstate="print"/>
          <a:srcRect b="9933"/>
          <a:stretch>
            <a:fillRect/>
          </a:stretch>
        </p:blipFill>
        <p:spPr bwMode="auto">
          <a:xfrm>
            <a:off x="353993" y="2989501"/>
            <a:ext cx="560407" cy="504741"/>
          </a:xfrm>
          <a:prstGeom prst="rect">
            <a:avLst/>
          </a:prstGeom>
          <a:noFill/>
          <a:ln w="9525">
            <a:noFill/>
            <a:miter lim="800000"/>
            <a:headEnd/>
            <a:tailEnd/>
          </a:ln>
        </p:spPr>
      </p:pic>
      <p:graphicFrame>
        <p:nvGraphicFramePr>
          <p:cNvPr id="17" name="Tableau 16"/>
          <p:cNvGraphicFramePr>
            <a:graphicFrameLocks noGrp="1"/>
          </p:cNvGraphicFramePr>
          <p:nvPr>
            <p:extLst>
              <p:ext uri="{D42A27DB-BD31-4B8C-83A1-F6EECF244321}">
                <p14:modId xmlns:p14="http://schemas.microsoft.com/office/powerpoint/2010/main" xmlns="" val="3251370887"/>
              </p:ext>
            </p:extLst>
          </p:nvPr>
        </p:nvGraphicFramePr>
        <p:xfrm>
          <a:off x="298177" y="2707924"/>
          <a:ext cx="8346092" cy="3036331"/>
        </p:xfrm>
        <a:graphic>
          <a:graphicData uri="http://schemas.openxmlformats.org/drawingml/2006/table">
            <a:tbl>
              <a:tblPr firstRow="1" bandRow="1">
                <a:tableStyleId>{69012ECD-51FC-41F1-AA8D-1B2483CD663E}</a:tableStyleId>
              </a:tblPr>
              <a:tblGrid>
                <a:gridCol w="1339237"/>
                <a:gridCol w="2158409"/>
                <a:gridCol w="1201479"/>
                <a:gridCol w="3646967"/>
              </a:tblGrid>
              <a:tr h="334091">
                <a:tc>
                  <a:txBody>
                    <a:bodyPr/>
                    <a:lstStyle/>
                    <a:p>
                      <a:pPr algn="l"/>
                      <a:r>
                        <a:rPr lang="fr-FR" sz="1400" dirty="0" smtClean="0">
                          <a:solidFill>
                            <a:schemeClr val="tx2"/>
                          </a:solidFill>
                        </a:rPr>
                        <a:t>Acteurs</a:t>
                      </a:r>
                      <a:endParaRPr lang="fr-FR" sz="1400" dirty="0">
                        <a:solidFill>
                          <a:schemeClr val="tx2"/>
                        </a:solidFill>
                      </a:endParaRPr>
                    </a:p>
                  </a:txBody>
                  <a:tcPr/>
                </a:tc>
                <a:tc>
                  <a:txBody>
                    <a:bodyPr/>
                    <a:lstStyle/>
                    <a:p>
                      <a:pPr algn="l"/>
                      <a:r>
                        <a:rPr lang="fr-FR" sz="1400" dirty="0" smtClean="0">
                          <a:solidFill>
                            <a:schemeClr val="tx2"/>
                          </a:solidFill>
                        </a:rPr>
                        <a:t>Siège social</a:t>
                      </a:r>
                      <a:endParaRPr lang="fr-FR" sz="1400" dirty="0">
                        <a:solidFill>
                          <a:schemeClr val="tx2"/>
                        </a:solidFill>
                      </a:endParaRPr>
                    </a:p>
                  </a:txBody>
                  <a:tcPr/>
                </a:tc>
                <a:tc>
                  <a:txBody>
                    <a:bodyPr/>
                    <a:lstStyle/>
                    <a:p>
                      <a:r>
                        <a:rPr lang="fr-FR" sz="1400" dirty="0" smtClean="0">
                          <a:solidFill>
                            <a:schemeClr val="tx2"/>
                          </a:solidFill>
                        </a:rPr>
                        <a:t>Typologie</a:t>
                      </a:r>
                      <a:endParaRPr lang="fr-FR" sz="1400" dirty="0">
                        <a:solidFill>
                          <a:schemeClr val="tx2"/>
                        </a:solidFill>
                      </a:endParaRPr>
                    </a:p>
                  </a:txBody>
                  <a:tcPr/>
                </a:tc>
                <a:tc>
                  <a:txBody>
                    <a:bodyPr/>
                    <a:lstStyle/>
                    <a:p>
                      <a:r>
                        <a:rPr lang="fr-FR" sz="1400" dirty="0" smtClean="0">
                          <a:solidFill>
                            <a:schemeClr val="tx2"/>
                          </a:solidFill>
                        </a:rPr>
                        <a:t>Activité</a:t>
                      </a:r>
                      <a:endParaRPr lang="fr-FR" sz="1400" dirty="0">
                        <a:solidFill>
                          <a:schemeClr val="tx2"/>
                        </a:solidFill>
                      </a:endParaRPr>
                    </a:p>
                  </a:txBody>
                  <a:tcPr/>
                </a:tc>
              </a:tr>
              <a:tr h="477440">
                <a:tc>
                  <a:txBody>
                    <a:bodyPr/>
                    <a:lstStyle/>
                    <a:p>
                      <a:endParaRPr lang="fr-FR" sz="1200" dirty="0">
                        <a:solidFill>
                          <a:schemeClr val="accent1"/>
                        </a:solidFill>
                      </a:endParaRPr>
                    </a:p>
                  </a:txBody>
                  <a:tcPr anchor="ctr"/>
                </a:tc>
                <a:tc>
                  <a:txBody>
                    <a:bodyPr/>
                    <a:lstStyle/>
                    <a:p>
                      <a:pPr marL="712788" indent="0"/>
                      <a:r>
                        <a:rPr lang="fr-FR" sz="1200" dirty="0" smtClean="0">
                          <a:solidFill>
                            <a:schemeClr val="accent1"/>
                          </a:solidFill>
                        </a:rPr>
                        <a:t>Franche-Comté</a:t>
                      </a:r>
                      <a:endParaRPr lang="fr-FR" sz="1200" dirty="0">
                        <a:solidFill>
                          <a:schemeClr val="accent1"/>
                        </a:solidFill>
                      </a:endParaRPr>
                    </a:p>
                  </a:txBody>
                  <a:tcPr anchor="ctr"/>
                </a:tc>
                <a:tc>
                  <a:txBody>
                    <a:bodyPr/>
                    <a:lstStyle/>
                    <a:p>
                      <a:r>
                        <a:rPr lang="fr-FR" sz="1200" dirty="0" smtClean="0">
                          <a:solidFill>
                            <a:schemeClr val="accent1"/>
                          </a:solidFill>
                        </a:rPr>
                        <a:t>PME (&lt;50)</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Valve active </a:t>
                      </a:r>
                      <a:r>
                        <a:rPr lang="fr-FR" sz="1200" dirty="0" err="1" smtClean="0">
                          <a:solidFill>
                            <a:schemeClr val="accent1"/>
                          </a:solidFill>
                        </a:rPr>
                        <a:t>endovasculaire</a:t>
                      </a:r>
                      <a:endParaRPr lang="fr-FR" sz="1200" dirty="0">
                        <a:solidFill>
                          <a:schemeClr val="accent1"/>
                        </a:solidFill>
                      </a:endParaRPr>
                    </a:p>
                  </a:txBody>
                  <a:tcPr anchor="ctr"/>
                </a:tc>
              </a:tr>
              <a:tr h="477440">
                <a:tc>
                  <a:txBody>
                    <a:bodyPr/>
                    <a:lstStyle/>
                    <a:p>
                      <a:endParaRPr lang="fr-FR" sz="12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Ile-de-France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PME (&lt;50)</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Cœur artificiel</a:t>
                      </a:r>
                      <a:endParaRPr lang="fr-FR" sz="1200" dirty="0">
                        <a:solidFill>
                          <a:schemeClr val="accent1"/>
                        </a:solidFill>
                      </a:endParaRPr>
                    </a:p>
                  </a:txBody>
                  <a:tcPr anchor="ctr"/>
                </a:tc>
              </a:tr>
              <a:tr h="477440">
                <a:tc>
                  <a:txBody>
                    <a:bodyPr/>
                    <a:lstStyle/>
                    <a:p>
                      <a:endParaRPr lang="fr-FR" sz="120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Ile-de-France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TPE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Pompe d'assistance cardiaque implantable utilisant une technologie de membrane </a:t>
                      </a:r>
                      <a:r>
                        <a:rPr lang="fr-FR" sz="1100" dirty="0" smtClean="0">
                          <a:solidFill>
                            <a:schemeClr val="accent1"/>
                          </a:solidFill>
                        </a:rPr>
                        <a:t>–</a:t>
                      </a:r>
                      <a:r>
                        <a:rPr lang="fr-FR" sz="1200" dirty="0" smtClean="0">
                          <a:solidFill>
                            <a:schemeClr val="accent1"/>
                          </a:solidFill>
                        </a:rPr>
                        <a:t> </a:t>
                      </a:r>
                      <a:r>
                        <a:rPr lang="fr-FR" sz="1100" dirty="0" smtClean="0">
                          <a:solidFill>
                            <a:schemeClr val="accent1"/>
                          </a:solidFill>
                        </a:rPr>
                        <a:t>implantation complète grâce à la miniaturisation et à la faible consommation d’énergie</a:t>
                      </a:r>
                      <a:endParaRPr lang="fr-FR" sz="1200" dirty="0">
                        <a:solidFill>
                          <a:schemeClr val="accent1"/>
                        </a:solidFill>
                      </a:endParaRPr>
                    </a:p>
                  </a:txBody>
                  <a:tcPr anchor="ctr"/>
                </a:tc>
              </a:tr>
              <a:tr h="477440">
                <a:tc>
                  <a:txBody>
                    <a:bodyPr/>
                    <a:lstStyle/>
                    <a:p>
                      <a:endParaRPr lang="fr-FR" sz="1200" dirty="0">
                        <a:solidFill>
                          <a:schemeClr val="accent1"/>
                        </a:solidFill>
                      </a:endParaRPr>
                    </a:p>
                  </a:txBody>
                  <a:tcPr anchor="ctr"/>
                </a:tc>
                <a:tc>
                  <a:txBody>
                    <a:bodyPr/>
                    <a:lstStyle/>
                    <a:p>
                      <a:pPr marL="712788" indent="0"/>
                      <a:r>
                        <a:rPr lang="fr-FR" sz="1200" dirty="0" smtClean="0">
                          <a:solidFill>
                            <a:schemeClr val="accent1"/>
                          </a:solidFill>
                        </a:rPr>
                        <a:t>Aquitaine</a:t>
                      </a:r>
                      <a:endParaRPr lang="fr-FR" sz="1200" dirty="0">
                        <a:solidFill>
                          <a:schemeClr val="accent1"/>
                        </a:solidFill>
                      </a:endParaRPr>
                    </a:p>
                  </a:txBody>
                  <a:tcPr anchor="ctr"/>
                </a:tc>
                <a:tc>
                  <a:txBody>
                    <a:bodyPr/>
                    <a:lstStyle/>
                    <a:p>
                      <a:r>
                        <a:rPr lang="fr-FR" sz="1200" dirty="0" smtClean="0">
                          <a:solidFill>
                            <a:schemeClr val="accent1"/>
                          </a:solidFill>
                        </a:rPr>
                        <a:t>TPE</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Pompe cardiaque amovible (propulseur rotatif implanté au niveau du ventricule gauche)</a:t>
                      </a:r>
                      <a:endParaRPr lang="fr-FR" sz="1200" dirty="0">
                        <a:solidFill>
                          <a:schemeClr val="accent1"/>
                        </a:solidFill>
                      </a:endParaRPr>
                    </a:p>
                  </a:txBody>
                  <a:tcPr anchor="ctr"/>
                </a:tc>
              </a:tr>
              <a:tr h="477440">
                <a:tc>
                  <a:txBody>
                    <a:bodyPr/>
                    <a:lstStyle/>
                    <a:p>
                      <a:endParaRPr lang="fr-FR" sz="1200" dirty="0">
                        <a:solidFill>
                          <a:schemeClr val="accent1"/>
                        </a:solidFill>
                      </a:endParaRPr>
                    </a:p>
                  </a:txBody>
                  <a:tcPr anchor="ctr"/>
                </a:tc>
                <a:tc>
                  <a:txBody>
                    <a:bodyPr/>
                    <a:lstStyle/>
                    <a:p>
                      <a:endParaRPr lang="fr-FR" sz="1200">
                        <a:solidFill>
                          <a:schemeClr val="accent1"/>
                        </a:solidFill>
                      </a:endParaRPr>
                    </a:p>
                  </a:txBody>
                  <a:tcPr anchor="ctr"/>
                </a:tc>
                <a:tc>
                  <a:txBody>
                    <a:bodyPr/>
                    <a:lstStyle/>
                    <a:p>
                      <a:r>
                        <a:rPr lang="fr-FR" sz="1200" dirty="0" smtClean="0">
                          <a:solidFill>
                            <a:schemeClr val="accent1"/>
                          </a:solidFill>
                        </a:rPr>
                        <a:t>GG</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Stimulateur, défibrillateur et </a:t>
                      </a:r>
                      <a:r>
                        <a:rPr lang="fr-FR" sz="1200" dirty="0" err="1" smtClean="0">
                          <a:solidFill>
                            <a:schemeClr val="accent1"/>
                          </a:solidFill>
                        </a:rPr>
                        <a:t>resynchronisateur</a:t>
                      </a:r>
                      <a:r>
                        <a:rPr lang="fr-FR" sz="1200" dirty="0" smtClean="0">
                          <a:solidFill>
                            <a:schemeClr val="accent1"/>
                          </a:solidFill>
                        </a:rPr>
                        <a:t> cardiaques implantables</a:t>
                      </a:r>
                      <a:endParaRPr lang="fr-FR" sz="1200" dirty="0">
                        <a:solidFill>
                          <a:schemeClr val="accent1"/>
                        </a:solidFill>
                      </a:endParaRPr>
                    </a:p>
                  </a:txBody>
                  <a:tcPr anchor="ctr"/>
                </a:tc>
              </a:tr>
            </a:tbl>
          </a:graphicData>
        </a:graphic>
      </p:graphicFrame>
      <p:sp>
        <p:nvSpPr>
          <p:cNvPr id="2" name="Titre 1"/>
          <p:cNvSpPr>
            <a:spLocks noGrp="1"/>
          </p:cNvSpPr>
          <p:nvPr>
            <p:ph type="title"/>
          </p:nvPr>
        </p:nvSpPr>
        <p:spPr>
          <a:xfrm>
            <a:off x="662467" y="37307"/>
            <a:ext cx="8290373" cy="504056"/>
          </a:xfrm>
        </p:spPr>
        <p:txBody>
          <a:bodyPr/>
          <a:lstStyle/>
          <a:p>
            <a:r>
              <a:rPr lang="fr-FR" sz="2200" dirty="0" smtClean="0">
                <a:effectLst/>
              </a:rPr>
              <a:t>Les DM CV Implantables Actifs</a:t>
            </a:r>
            <a:endParaRPr lang="fr-FR" sz="2200" dirty="0">
              <a:effectLst/>
            </a:endParaRPr>
          </a:p>
        </p:txBody>
      </p:sp>
      <p:sp>
        <p:nvSpPr>
          <p:cNvPr id="5" name="Espace réservé du numéro de diapositive 4"/>
          <p:cNvSpPr>
            <a:spLocks noGrp="1"/>
          </p:cNvSpPr>
          <p:nvPr>
            <p:ph type="sldNum" sz="quarter" idx="4"/>
          </p:nvPr>
        </p:nvSpPr>
        <p:spPr>
          <a:xfrm>
            <a:off x="8364209" y="5785689"/>
            <a:ext cx="623109" cy="325437"/>
          </a:xfrm>
        </p:spPr>
        <p:txBody>
          <a:bodyPr/>
          <a:lstStyle/>
          <a:p>
            <a:fld id="{CAF5A059-CC0F-49E5-9479-C0FE1E96BCE3}" type="slidenum">
              <a:rPr lang="fr-FR" smtClean="0">
                <a:solidFill>
                  <a:srgbClr val="A5A5A5"/>
                </a:solidFill>
              </a:rPr>
              <a:pPr/>
              <a:t>24</a:t>
            </a:fld>
            <a:endParaRPr lang="fr-FR" dirty="0">
              <a:solidFill>
                <a:srgbClr val="A5A5A5"/>
              </a:solidFill>
            </a:endParaRPr>
          </a:p>
        </p:txBody>
      </p:sp>
      <p:sp>
        <p:nvSpPr>
          <p:cNvPr id="6" name="Espace réservé du contenu 3"/>
          <p:cNvSpPr>
            <a:spLocks noGrp="1"/>
          </p:cNvSpPr>
          <p:nvPr>
            <p:ph sz="quarter" idx="11"/>
          </p:nvPr>
        </p:nvSpPr>
        <p:spPr>
          <a:xfrm>
            <a:off x="1435395" y="466031"/>
            <a:ext cx="7530658" cy="504825"/>
          </a:xfrm>
        </p:spPr>
        <p:txBody>
          <a:bodyPr/>
          <a:lstStyle/>
          <a:p>
            <a:pPr>
              <a:spcBef>
                <a:spcPts val="600"/>
              </a:spcBef>
              <a:spcAft>
                <a:spcPts val="0"/>
              </a:spcAft>
            </a:pPr>
            <a:r>
              <a:rPr lang="fr-FR" sz="2000" b="0" dirty="0"/>
              <a:t>12 entreprises </a:t>
            </a:r>
            <a:r>
              <a:rPr lang="fr-FR" sz="2000" b="0" dirty="0" smtClean="0"/>
              <a:t>dont 3/4 présentes </a:t>
            </a:r>
            <a:r>
              <a:rPr lang="fr-FR" sz="2000" b="0" dirty="0"/>
              <a:t>en Ile-de-France</a:t>
            </a:r>
          </a:p>
        </p:txBody>
      </p:sp>
      <p:sp>
        <p:nvSpPr>
          <p:cNvPr id="1030" name="AutoShape 6" descr="Résultat de recherche d'images pour &quot;Kaptalia Monitoring&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solidFill>
                <a:srgbClr val="002060"/>
              </a:solidFill>
            </a:endParaRPr>
          </a:p>
        </p:txBody>
      </p:sp>
      <p:pic>
        <p:nvPicPr>
          <p:cNvPr id="223234" name="Picture 2"/>
          <p:cNvPicPr>
            <a:picLocks noChangeAspect="1" noChangeArrowheads="1"/>
          </p:cNvPicPr>
          <p:nvPr/>
        </p:nvPicPr>
        <p:blipFill>
          <a:blip r:embed="rId3" cstate="print"/>
          <a:srcRect/>
          <a:stretch>
            <a:fillRect/>
          </a:stretch>
        </p:blipFill>
        <p:spPr bwMode="auto">
          <a:xfrm>
            <a:off x="330387" y="4822265"/>
            <a:ext cx="1381456" cy="399457"/>
          </a:xfrm>
          <a:prstGeom prst="rect">
            <a:avLst/>
          </a:prstGeom>
          <a:noFill/>
          <a:ln w="9525">
            <a:noFill/>
            <a:miter lim="800000"/>
            <a:headEnd/>
            <a:tailEnd/>
          </a:ln>
        </p:spPr>
      </p:pic>
      <p:pic>
        <p:nvPicPr>
          <p:cNvPr id="32" name="Picture 5"/>
          <p:cNvPicPr>
            <a:picLocks noChangeAspect="1" noChangeArrowheads="1"/>
          </p:cNvPicPr>
          <p:nvPr/>
        </p:nvPicPr>
        <p:blipFill>
          <a:blip r:embed="rId4" cstate="print"/>
          <a:srcRect/>
          <a:stretch>
            <a:fillRect/>
          </a:stretch>
        </p:blipFill>
        <p:spPr bwMode="auto">
          <a:xfrm>
            <a:off x="345168" y="5375040"/>
            <a:ext cx="1356041" cy="259049"/>
          </a:xfrm>
          <a:prstGeom prst="rect">
            <a:avLst/>
          </a:prstGeom>
          <a:noFill/>
          <a:ln w="9525">
            <a:noFill/>
            <a:miter lim="800000"/>
            <a:headEnd/>
            <a:tailEnd/>
          </a:ln>
        </p:spPr>
      </p:pic>
      <p:pic>
        <p:nvPicPr>
          <p:cNvPr id="223236" name="Picture 4"/>
          <p:cNvPicPr>
            <a:picLocks noChangeAspect="1" noChangeArrowheads="1"/>
          </p:cNvPicPr>
          <p:nvPr/>
        </p:nvPicPr>
        <p:blipFill>
          <a:blip r:embed="rId5" cstate="print"/>
          <a:srcRect t="11085" b="6882"/>
          <a:stretch>
            <a:fillRect/>
          </a:stretch>
        </p:blipFill>
        <p:spPr bwMode="auto">
          <a:xfrm>
            <a:off x="350249" y="4150324"/>
            <a:ext cx="1098584" cy="412596"/>
          </a:xfrm>
          <a:prstGeom prst="rect">
            <a:avLst/>
          </a:prstGeom>
          <a:noFill/>
          <a:ln w="9525">
            <a:noFill/>
            <a:miter lim="800000"/>
            <a:headEnd/>
            <a:tailEnd/>
          </a:ln>
        </p:spPr>
      </p:pic>
      <p:pic>
        <p:nvPicPr>
          <p:cNvPr id="223237" name="Picture 5"/>
          <p:cNvPicPr>
            <a:picLocks noChangeAspect="1" noChangeArrowheads="1"/>
          </p:cNvPicPr>
          <p:nvPr/>
        </p:nvPicPr>
        <p:blipFill>
          <a:blip r:embed="rId6" cstate="print"/>
          <a:srcRect/>
          <a:stretch>
            <a:fillRect/>
          </a:stretch>
        </p:blipFill>
        <p:spPr bwMode="auto">
          <a:xfrm>
            <a:off x="329585" y="3572263"/>
            <a:ext cx="1266025" cy="366481"/>
          </a:xfrm>
          <a:prstGeom prst="rect">
            <a:avLst/>
          </a:prstGeom>
          <a:noFill/>
          <a:ln w="9525">
            <a:noFill/>
            <a:miter lim="800000"/>
            <a:headEnd/>
            <a:tailEnd/>
          </a:ln>
        </p:spPr>
      </p:pic>
      <p:pic>
        <p:nvPicPr>
          <p:cNvPr id="18"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859697" y="3133572"/>
            <a:ext cx="432001" cy="28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9" name="Picture 2"/>
          <p:cNvPicPr preferRelativeResize="0">
            <a:picLocks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855770" y="5366105"/>
            <a:ext cx="432000" cy="28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855770" y="3606065"/>
            <a:ext cx="432001" cy="28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1"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855770" y="4225633"/>
            <a:ext cx="432001" cy="28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2"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859314" y="4901708"/>
            <a:ext cx="432001" cy="28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3" name="Espace réservé du contenu 2"/>
          <p:cNvSpPr>
            <a:spLocks noGrp="1"/>
          </p:cNvSpPr>
          <p:nvPr>
            <p:ph idx="1"/>
          </p:nvPr>
        </p:nvSpPr>
        <p:spPr>
          <a:xfrm>
            <a:off x="144941" y="1706012"/>
            <a:ext cx="8778577" cy="1831614"/>
          </a:xfrm>
        </p:spPr>
        <p:txBody>
          <a:bodyPr/>
          <a:lstStyle/>
          <a:p>
            <a:pPr lvl="1" algn="just">
              <a:spcBef>
                <a:spcPts val="600"/>
              </a:spcBef>
              <a:spcAft>
                <a:spcPts val="0"/>
              </a:spcAft>
            </a:pPr>
            <a:r>
              <a:rPr lang="fr-FR" sz="1600" dirty="0" smtClean="0"/>
              <a:t>Ex : St Jude Medical, Boston Scientific, Medtronic, Biotronik et l’ETI Abiomed</a:t>
            </a:r>
            <a:endParaRPr lang="fr-FR" sz="1800" dirty="0" smtClean="0"/>
          </a:p>
          <a:p>
            <a:pPr algn="just">
              <a:spcBef>
                <a:spcPts val="600"/>
              </a:spcBef>
              <a:spcAft>
                <a:spcPts val="0"/>
              </a:spcAft>
            </a:pPr>
            <a:endParaRPr lang="fr-FR" sz="600" dirty="0" smtClean="0"/>
          </a:p>
          <a:p>
            <a:pPr marL="0" indent="0" algn="just">
              <a:spcBef>
                <a:spcPts val="600"/>
              </a:spcBef>
              <a:spcAft>
                <a:spcPts val="0"/>
              </a:spcAft>
              <a:buNone/>
            </a:pPr>
            <a:r>
              <a:rPr lang="fr-FR" sz="1700" dirty="0">
                <a:sym typeface="Wingdings" panose="05000000000000000000" pitchFamily="2" charset="2"/>
              </a:rPr>
              <a:t> </a:t>
            </a:r>
            <a:r>
              <a:rPr lang="fr-FR" sz="1700" dirty="0" smtClean="0"/>
              <a:t>5 acteurs ont une activité de R&amp;D, de production, voire commerciale en France </a:t>
            </a:r>
          </a:p>
        </p:txBody>
      </p:sp>
      <p:sp>
        <p:nvSpPr>
          <p:cNvPr id="24" name="Espace réservé du contenu 2"/>
          <p:cNvSpPr txBox="1">
            <a:spLocks/>
          </p:cNvSpPr>
          <p:nvPr/>
        </p:nvSpPr>
        <p:spPr>
          <a:xfrm>
            <a:off x="475096" y="946299"/>
            <a:ext cx="8134597" cy="733646"/>
          </a:xfrm>
          <a:prstGeom prst="rect">
            <a:avLst/>
          </a:prstGeom>
          <a:solidFill>
            <a:schemeClr val="accent1"/>
          </a:solidFill>
          <a:ln w="9525" cap="flat" cmpd="sng" algn="ctr">
            <a:solidFill>
              <a:schemeClr val="tx1"/>
            </a:solidFill>
            <a:prstDash val="solid"/>
            <a:round/>
            <a:headEnd type="none" w="med" len="med"/>
            <a:tailEnd type="none" w="med" len="med"/>
          </a:ln>
          <a:effectLst>
            <a:softEdge rad="3175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lvl1pPr marL="365083" indent="-365083" algn="l" defTabSz="863501" rtl="0" eaLnBrk="1" fontAlgn="base" hangingPunct="1">
              <a:spcBef>
                <a:spcPct val="20000"/>
              </a:spcBef>
              <a:spcAft>
                <a:spcPct val="0"/>
              </a:spcAft>
              <a:buSzPct val="100000"/>
              <a:buFont typeface="Wingdings 2" pitchFamily="18" charset="2"/>
              <a:buChar char=""/>
              <a:defRPr sz="2400" b="1">
                <a:solidFill>
                  <a:srgbClr val="0053A1"/>
                </a:solidFill>
                <a:latin typeface="+mn-lt"/>
                <a:ea typeface="+mn-ea"/>
                <a:cs typeface="+mn-cs"/>
              </a:defRPr>
            </a:lvl1pPr>
            <a:lvl2pPr marL="715881" indent="-269844" algn="l" defTabSz="863501" rtl="0" eaLnBrk="1" fontAlgn="base" hangingPunct="1">
              <a:spcBef>
                <a:spcPct val="20000"/>
              </a:spcBef>
              <a:spcAft>
                <a:spcPct val="0"/>
              </a:spcAft>
              <a:buSzPct val="60000"/>
              <a:buFont typeface="Arial" pitchFamily="34" charset="0"/>
              <a:buChar char="►"/>
              <a:defRPr sz="2200">
                <a:solidFill>
                  <a:schemeClr val="accent2"/>
                </a:solidFill>
                <a:latin typeface="+mn-lt"/>
                <a:ea typeface="+mn-ea"/>
              </a:defRPr>
            </a:lvl2pPr>
            <a:lvl3pPr marL="1079376" indent="-215875" algn="l" defTabSz="863501" rtl="0" eaLnBrk="1" fontAlgn="base" hangingPunct="1">
              <a:spcBef>
                <a:spcPct val="20000"/>
              </a:spcBef>
              <a:spcAft>
                <a:spcPct val="0"/>
              </a:spcAft>
              <a:buSzPct val="75000"/>
              <a:buFont typeface="Arial" pitchFamily="34" charset="0"/>
              <a:buChar char="−"/>
              <a:defRPr sz="2000">
                <a:solidFill>
                  <a:schemeClr val="accent3">
                    <a:lumMod val="75000"/>
                  </a:schemeClr>
                </a:solidFill>
                <a:latin typeface="+mn-lt"/>
                <a:ea typeface="+mn-ea"/>
              </a:defRPr>
            </a:lvl3pPr>
            <a:lvl4pPr marL="1511127" indent="-215875" algn="l" defTabSz="863501" rtl="0" eaLnBrk="1" fontAlgn="base" hangingPunct="1">
              <a:spcBef>
                <a:spcPct val="20000"/>
              </a:spcBef>
              <a:spcAft>
                <a:spcPct val="0"/>
              </a:spcAft>
              <a:buFont typeface="Wingdings" pitchFamily="2" charset="2"/>
              <a:buChar char="ð"/>
              <a:defRPr sz="1800" i="0">
                <a:solidFill>
                  <a:schemeClr val="accent3"/>
                </a:solidFill>
                <a:latin typeface="+mn-lt"/>
                <a:ea typeface="+mn-ea"/>
              </a:defRPr>
            </a:lvl4pPr>
            <a:lvl5pPr marL="1942877" indent="-215875" algn="l" defTabSz="863501" rtl="0" eaLnBrk="1" fontAlgn="base" hangingPunct="1">
              <a:spcBef>
                <a:spcPct val="20000"/>
              </a:spcBef>
              <a:spcAft>
                <a:spcPct val="0"/>
              </a:spcAft>
              <a:buChar char="»"/>
              <a:defRPr sz="1900">
                <a:solidFill>
                  <a:schemeClr val="bg2"/>
                </a:solidFill>
                <a:latin typeface="+mn-lt"/>
                <a:ea typeface="+mn-ea"/>
              </a:defRPr>
            </a:lvl5pPr>
            <a:lvl6pPr marL="2400025" indent="-215875" algn="l" defTabSz="863501" rtl="0" eaLnBrk="1" fontAlgn="base" hangingPunct="1">
              <a:spcBef>
                <a:spcPct val="20000"/>
              </a:spcBef>
              <a:spcAft>
                <a:spcPct val="0"/>
              </a:spcAft>
              <a:buChar char="»"/>
              <a:defRPr sz="1900">
                <a:solidFill>
                  <a:schemeClr val="tx1"/>
                </a:solidFill>
                <a:latin typeface="+mn-lt"/>
                <a:ea typeface="+mn-ea"/>
              </a:defRPr>
            </a:lvl6pPr>
            <a:lvl7pPr marL="2857172" indent="-215875" algn="l" defTabSz="863501" rtl="0" eaLnBrk="1" fontAlgn="base" hangingPunct="1">
              <a:spcBef>
                <a:spcPct val="20000"/>
              </a:spcBef>
              <a:spcAft>
                <a:spcPct val="0"/>
              </a:spcAft>
              <a:buChar char="»"/>
              <a:defRPr sz="1900">
                <a:solidFill>
                  <a:schemeClr val="tx1"/>
                </a:solidFill>
                <a:latin typeface="+mn-lt"/>
                <a:ea typeface="+mn-ea"/>
              </a:defRPr>
            </a:lvl7pPr>
            <a:lvl8pPr marL="3314320" indent="-215875" algn="l" defTabSz="863501" rtl="0" eaLnBrk="1" fontAlgn="base" hangingPunct="1">
              <a:spcBef>
                <a:spcPct val="20000"/>
              </a:spcBef>
              <a:spcAft>
                <a:spcPct val="0"/>
              </a:spcAft>
              <a:buChar char="»"/>
              <a:defRPr sz="1900">
                <a:solidFill>
                  <a:schemeClr val="tx1"/>
                </a:solidFill>
                <a:latin typeface="+mn-lt"/>
                <a:ea typeface="+mn-ea"/>
              </a:defRPr>
            </a:lvl8pPr>
            <a:lvl9pPr marL="3771468" indent="-215875" algn="l" defTabSz="863501" rtl="0" eaLnBrk="1" fontAlgn="base" hangingPunct="1">
              <a:spcBef>
                <a:spcPct val="20000"/>
              </a:spcBef>
              <a:spcAft>
                <a:spcPct val="0"/>
              </a:spcAft>
              <a:buChar char="»"/>
              <a:defRPr sz="1900">
                <a:solidFill>
                  <a:schemeClr val="tx1"/>
                </a:solidFill>
                <a:latin typeface="+mn-lt"/>
                <a:ea typeface="+mn-ea"/>
              </a:defRPr>
            </a:lvl9pPr>
          </a:lstStyle>
          <a:p>
            <a:pPr marL="0" indent="0" algn="ctr" eaLnBrk="0" hangingPunct="0">
              <a:spcBef>
                <a:spcPct val="0"/>
              </a:spcBef>
              <a:buNone/>
            </a:pPr>
            <a:r>
              <a:rPr lang="fr-FR" sz="1600" dirty="0">
                <a:solidFill>
                  <a:schemeClr val="tx2"/>
                </a:solidFill>
                <a:latin typeface="Arial" charset="0"/>
                <a:ea typeface="ＭＳ Ｐゴシック" pitchFamily="-32" charset="-128"/>
              </a:rPr>
              <a:t>Plus de la moitié sont des filiales américaines ou européennes ayant une activité uniquement commerciale en France, à l’exception du groupe Sorin</a:t>
            </a:r>
          </a:p>
        </p:txBody>
      </p:sp>
      <p:sp>
        <p:nvSpPr>
          <p:cNvPr id="25" name="ZoneTexte 24"/>
          <p:cNvSpPr txBox="1"/>
          <p:nvPr/>
        </p:nvSpPr>
        <p:spPr>
          <a:xfrm>
            <a:off x="0" y="5839639"/>
            <a:ext cx="6650090" cy="276999"/>
          </a:xfrm>
          <a:prstGeom prst="rect">
            <a:avLst/>
          </a:prstGeom>
          <a:noFill/>
        </p:spPr>
        <p:txBody>
          <a:bodyPr wrap="none" rtlCol="0">
            <a:spAutoFit/>
          </a:bodyPr>
          <a:lstStyle/>
          <a:p>
            <a:r>
              <a:rPr lang="fr-FR" sz="1200" i="1" dirty="0" smtClean="0"/>
              <a:t>* Activité sur les DMIA uniquement en France et issue de l’acquisition de la société ELA </a:t>
            </a:r>
            <a:r>
              <a:rPr lang="fr-FR" sz="1200" i="1" dirty="0" err="1" smtClean="0"/>
              <a:t>Medical</a:t>
            </a:r>
            <a:endParaRPr lang="fr-FR" sz="1200" i="1" dirty="0"/>
          </a:p>
        </p:txBody>
      </p:sp>
      <p:sp>
        <p:nvSpPr>
          <p:cNvPr id="26" name="ZoneTexte 25"/>
          <p:cNvSpPr txBox="1"/>
          <p:nvPr/>
        </p:nvSpPr>
        <p:spPr>
          <a:xfrm>
            <a:off x="1589314" y="5243048"/>
            <a:ext cx="274434" cy="369332"/>
          </a:xfrm>
          <a:prstGeom prst="rect">
            <a:avLst/>
          </a:prstGeom>
          <a:noFill/>
        </p:spPr>
        <p:txBody>
          <a:bodyPr wrap="none" rtlCol="0">
            <a:spAutoFit/>
          </a:bodyPr>
          <a:lstStyle/>
          <a:p>
            <a:r>
              <a:rPr lang="fr-FR" sz="1800" i="1" dirty="0" smtClean="0"/>
              <a:t>*</a:t>
            </a:r>
            <a:endParaRPr lang="fr-FR" sz="1800" i="1" dirty="0"/>
          </a:p>
        </p:txBody>
      </p:sp>
    </p:spTree>
    <p:extLst>
      <p:ext uri="{BB962C8B-B14F-4D97-AF65-F5344CB8AC3E}">
        <p14:creationId xmlns:p14="http://schemas.microsoft.com/office/powerpoint/2010/main" xmlns="" val="31051583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a:off x="255178" y="1148304"/>
            <a:ext cx="4601830" cy="1924505"/>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3" name="Espace réservé du contenu 2"/>
          <p:cNvSpPr>
            <a:spLocks noGrp="1"/>
          </p:cNvSpPr>
          <p:nvPr>
            <p:ph idx="1"/>
          </p:nvPr>
        </p:nvSpPr>
        <p:spPr>
          <a:xfrm>
            <a:off x="-4540" y="1513383"/>
            <a:ext cx="4555294" cy="1241145"/>
          </a:xfrm>
        </p:spPr>
        <p:txBody>
          <a:bodyPr/>
          <a:lstStyle/>
          <a:p>
            <a:pPr lvl="1">
              <a:spcBef>
                <a:spcPts val="600"/>
              </a:spcBef>
              <a:spcAft>
                <a:spcPts val="0"/>
              </a:spcAft>
              <a:buSzPct val="100000"/>
              <a:buFont typeface="Wingdings"/>
              <a:buChar char="è"/>
            </a:pPr>
            <a:r>
              <a:rPr lang="fr-FR" sz="1800" b="1" dirty="0" smtClean="0">
                <a:solidFill>
                  <a:srgbClr val="0053A1"/>
                </a:solidFill>
                <a:cs typeface="+mn-cs"/>
              </a:rPr>
              <a:t>La </a:t>
            </a:r>
            <a:r>
              <a:rPr lang="fr-FR" sz="1800" b="1" dirty="0">
                <a:solidFill>
                  <a:srgbClr val="0053A1"/>
                </a:solidFill>
                <a:cs typeface="+mn-cs"/>
              </a:rPr>
              <a:t>moitié sont des filiales américaines, suivi par </a:t>
            </a:r>
            <a:r>
              <a:rPr lang="fr-FR" sz="1800" b="1" dirty="0" smtClean="0">
                <a:solidFill>
                  <a:srgbClr val="0053A1"/>
                </a:solidFill>
                <a:cs typeface="+mn-cs"/>
              </a:rPr>
              <a:t>l’Europe</a:t>
            </a:r>
          </a:p>
          <a:p>
            <a:pPr lvl="1">
              <a:spcBef>
                <a:spcPts val="600"/>
              </a:spcBef>
              <a:spcAft>
                <a:spcPts val="0"/>
              </a:spcAft>
              <a:buSzPct val="100000"/>
              <a:buFont typeface="Wingdings"/>
              <a:buChar char="è"/>
            </a:pPr>
            <a:endParaRPr lang="fr-FR" sz="800" b="1" dirty="0" smtClean="0">
              <a:solidFill>
                <a:srgbClr val="0053A1"/>
              </a:solidFill>
              <a:cs typeface="+mn-cs"/>
            </a:endParaRPr>
          </a:p>
          <a:p>
            <a:pPr lvl="1">
              <a:spcBef>
                <a:spcPts val="600"/>
              </a:spcBef>
              <a:spcAft>
                <a:spcPts val="0"/>
              </a:spcAft>
              <a:buSzPct val="100000"/>
              <a:buFont typeface="Wingdings"/>
              <a:buChar char="è"/>
            </a:pPr>
            <a:r>
              <a:rPr lang="fr-FR" sz="1800" b="1" dirty="0" smtClean="0">
                <a:solidFill>
                  <a:srgbClr val="0053A1"/>
                </a:solidFill>
                <a:cs typeface="+mn-cs"/>
                <a:sym typeface="Wingdings" panose="05000000000000000000" pitchFamily="2" charset="2"/>
              </a:rPr>
              <a:t> </a:t>
            </a:r>
            <a:r>
              <a:rPr lang="fr-FR" sz="1800" b="1" dirty="0">
                <a:solidFill>
                  <a:srgbClr val="0053A1"/>
                </a:solidFill>
                <a:cs typeface="+mn-cs"/>
              </a:rPr>
              <a:t>70% n’ont qu’une activité commerciale en France</a:t>
            </a:r>
          </a:p>
          <a:p>
            <a:pPr>
              <a:spcBef>
                <a:spcPts val="600"/>
              </a:spcBef>
              <a:spcAft>
                <a:spcPts val="0"/>
              </a:spcAft>
            </a:pPr>
            <a:endParaRPr lang="fr-FR" sz="1800" dirty="0" smtClean="0"/>
          </a:p>
        </p:txBody>
      </p:sp>
      <p:sp>
        <p:nvSpPr>
          <p:cNvPr id="2" name="Titre 1"/>
          <p:cNvSpPr>
            <a:spLocks noGrp="1"/>
          </p:cNvSpPr>
          <p:nvPr>
            <p:ph type="title"/>
          </p:nvPr>
        </p:nvSpPr>
        <p:spPr/>
        <p:txBody>
          <a:bodyPr/>
          <a:lstStyle/>
          <a:p>
            <a:r>
              <a:rPr lang="fr-FR" sz="2200" dirty="0">
                <a:effectLst/>
              </a:rPr>
              <a:t>Les </a:t>
            </a:r>
            <a:r>
              <a:rPr lang="fr-FR" sz="2200" dirty="0" smtClean="0">
                <a:effectLst/>
              </a:rPr>
              <a:t>DM CV </a:t>
            </a:r>
            <a:r>
              <a:rPr lang="fr-FR" sz="2200" dirty="0">
                <a:effectLst/>
              </a:rPr>
              <a:t>Implantables </a:t>
            </a:r>
          </a:p>
        </p:txBody>
      </p:sp>
      <p:sp>
        <p:nvSpPr>
          <p:cNvPr id="4" name="Espace réservé du contenu 3"/>
          <p:cNvSpPr>
            <a:spLocks noGrp="1"/>
          </p:cNvSpPr>
          <p:nvPr>
            <p:ph sz="quarter" idx="11"/>
          </p:nvPr>
        </p:nvSpPr>
        <p:spPr>
          <a:xfrm>
            <a:off x="1588979" y="434132"/>
            <a:ext cx="7387706" cy="504825"/>
          </a:xfrm>
        </p:spPr>
        <p:txBody>
          <a:bodyPr/>
          <a:lstStyle/>
          <a:p>
            <a:pPr>
              <a:spcBef>
                <a:spcPts val="600"/>
              </a:spcBef>
              <a:spcAft>
                <a:spcPts val="0"/>
              </a:spcAft>
            </a:pPr>
            <a:r>
              <a:rPr lang="fr-FR" sz="2000" b="0" dirty="0" smtClean="0"/>
              <a:t>48 </a:t>
            </a:r>
            <a:r>
              <a:rPr lang="fr-FR" sz="2000" b="0" dirty="0"/>
              <a:t>entreprises </a:t>
            </a:r>
            <a:r>
              <a:rPr lang="fr-FR" sz="2000" b="0" dirty="0" smtClean="0"/>
              <a:t>dont 2/3 présentes </a:t>
            </a:r>
            <a:r>
              <a:rPr lang="fr-FR" sz="2000" b="0" dirty="0"/>
              <a:t>en Ile-de-France</a:t>
            </a:r>
          </a:p>
        </p:txBody>
      </p:sp>
      <p:sp>
        <p:nvSpPr>
          <p:cNvPr id="5" name="Espace réservé du numéro de diapositive 4"/>
          <p:cNvSpPr>
            <a:spLocks noGrp="1"/>
          </p:cNvSpPr>
          <p:nvPr>
            <p:ph type="sldNum" sz="quarter" idx="4"/>
          </p:nvPr>
        </p:nvSpPr>
        <p:spPr>
          <a:xfrm>
            <a:off x="8374842" y="5764423"/>
            <a:ext cx="623109" cy="325437"/>
          </a:xfrm>
        </p:spPr>
        <p:txBody>
          <a:bodyPr/>
          <a:lstStyle/>
          <a:p>
            <a:fld id="{CAF5A059-CC0F-49E5-9479-C0FE1E96BCE3}" type="slidenum">
              <a:rPr lang="fr-FR" smtClean="0">
                <a:solidFill>
                  <a:srgbClr val="A5A5A5"/>
                </a:solidFill>
              </a:rPr>
              <a:pPr/>
              <a:t>25</a:t>
            </a:fld>
            <a:endParaRPr lang="fr-FR" dirty="0">
              <a:solidFill>
                <a:srgbClr val="A5A5A5"/>
              </a:solidFill>
            </a:endParaRPr>
          </a:p>
        </p:txBody>
      </p:sp>
      <p:pic>
        <p:nvPicPr>
          <p:cNvPr id="224258" name="Picture 2"/>
          <p:cNvPicPr>
            <a:picLocks noChangeAspect="1" noChangeArrowheads="1"/>
          </p:cNvPicPr>
          <p:nvPr/>
        </p:nvPicPr>
        <p:blipFill>
          <a:blip r:embed="rId3" cstate="print"/>
          <a:srcRect/>
          <a:stretch>
            <a:fillRect/>
          </a:stretch>
        </p:blipFill>
        <p:spPr bwMode="auto">
          <a:xfrm>
            <a:off x="5422605" y="1258784"/>
            <a:ext cx="2927873" cy="1830888"/>
          </a:xfrm>
          <a:prstGeom prst="rect">
            <a:avLst/>
          </a:prstGeom>
          <a:noFill/>
          <a:ln w="9525">
            <a:noFill/>
            <a:miter lim="800000"/>
            <a:headEnd/>
            <a:tailEnd/>
          </a:ln>
          <a:effectLst/>
        </p:spPr>
      </p:pic>
      <p:sp>
        <p:nvSpPr>
          <p:cNvPr id="6" name="Rectangle 5"/>
          <p:cNvSpPr/>
          <p:nvPr/>
        </p:nvSpPr>
        <p:spPr>
          <a:xfrm>
            <a:off x="-101924" y="3689485"/>
            <a:ext cx="4010025" cy="2339102"/>
          </a:xfrm>
          <a:prstGeom prst="rect">
            <a:avLst/>
          </a:prstGeom>
        </p:spPr>
        <p:txBody>
          <a:bodyPr wrap="square">
            <a:spAutoFit/>
          </a:bodyPr>
          <a:lstStyle/>
          <a:p>
            <a:pPr marL="715881" lvl="1" indent="-269844" algn="just" defTabSz="863501" eaLnBrk="1" hangingPunct="1">
              <a:spcBef>
                <a:spcPts val="0"/>
              </a:spcBef>
              <a:spcAft>
                <a:spcPts val="0"/>
              </a:spcAft>
              <a:buSzPct val="60000"/>
              <a:buFont typeface="Arial" pitchFamily="34" charset="0"/>
              <a:buChar char="►"/>
            </a:pPr>
            <a:r>
              <a:rPr lang="fr-FR" sz="1600" b="1" dirty="0" smtClean="0">
                <a:solidFill>
                  <a:schemeClr val="accent2"/>
                </a:solidFill>
                <a:latin typeface="+mn-lt"/>
                <a:ea typeface="+mn-ea"/>
              </a:rPr>
              <a:t>3</a:t>
            </a:r>
            <a:r>
              <a:rPr lang="fr-FR" sz="1600" dirty="0" smtClean="0">
                <a:solidFill>
                  <a:schemeClr val="accent2"/>
                </a:solidFill>
                <a:latin typeface="+mn-lt"/>
                <a:ea typeface="+mn-ea"/>
              </a:rPr>
              <a:t> </a:t>
            </a:r>
            <a:r>
              <a:rPr lang="fr-FR" sz="1600" b="1" dirty="0">
                <a:solidFill>
                  <a:schemeClr val="accent2"/>
                </a:solidFill>
                <a:latin typeface="+mn-lt"/>
                <a:ea typeface="+mn-ea"/>
              </a:rPr>
              <a:t>Grands</a:t>
            </a:r>
            <a:r>
              <a:rPr lang="fr-FR" sz="1600" dirty="0">
                <a:solidFill>
                  <a:schemeClr val="accent2"/>
                </a:solidFill>
                <a:latin typeface="+mn-lt"/>
                <a:ea typeface="+mn-ea"/>
              </a:rPr>
              <a:t> </a:t>
            </a:r>
            <a:r>
              <a:rPr lang="fr-FR" sz="1600" b="1" dirty="0">
                <a:solidFill>
                  <a:schemeClr val="accent2"/>
                </a:solidFill>
                <a:latin typeface="+mn-lt"/>
                <a:ea typeface="+mn-ea"/>
              </a:rPr>
              <a:t>Groupes</a:t>
            </a:r>
            <a:r>
              <a:rPr lang="fr-FR" sz="1600" dirty="0">
                <a:solidFill>
                  <a:schemeClr val="accent2"/>
                </a:solidFill>
                <a:latin typeface="+mn-lt"/>
                <a:ea typeface="+mn-ea"/>
              </a:rPr>
              <a:t> </a:t>
            </a:r>
          </a:p>
          <a:p>
            <a:pPr marL="715881" lvl="1" indent="-269844" algn="just" defTabSz="863501" eaLnBrk="1" hangingPunct="1">
              <a:spcBef>
                <a:spcPts val="0"/>
              </a:spcBef>
              <a:spcAft>
                <a:spcPts val="0"/>
              </a:spcAft>
              <a:buSzPct val="60000"/>
              <a:buFont typeface="Arial" pitchFamily="34" charset="0"/>
              <a:buChar char="►"/>
            </a:pPr>
            <a:r>
              <a:rPr lang="fr-FR" sz="1600" b="1" dirty="0" smtClean="0">
                <a:solidFill>
                  <a:schemeClr val="accent2"/>
                </a:solidFill>
                <a:latin typeface="+mn-lt"/>
                <a:ea typeface="+mn-ea"/>
              </a:rPr>
              <a:t>2 </a:t>
            </a:r>
            <a:r>
              <a:rPr lang="fr-FR" sz="1600" b="1" dirty="0">
                <a:solidFill>
                  <a:schemeClr val="accent2"/>
                </a:solidFill>
                <a:latin typeface="+mn-lt"/>
                <a:ea typeface="+mn-ea"/>
              </a:rPr>
              <a:t>ETI </a:t>
            </a:r>
          </a:p>
          <a:p>
            <a:pPr marL="1079376" lvl="2" indent="-215875" algn="just" defTabSz="863501" eaLnBrk="1" hangingPunct="1">
              <a:spcBef>
                <a:spcPts val="0"/>
              </a:spcBef>
              <a:spcAft>
                <a:spcPts val="0"/>
              </a:spcAft>
              <a:buSzPct val="75000"/>
              <a:buFont typeface="Arial" pitchFamily="34" charset="0"/>
              <a:buChar char="−"/>
            </a:pPr>
            <a:r>
              <a:rPr lang="fr-FR" sz="1400" dirty="0">
                <a:solidFill>
                  <a:schemeClr val="accent3">
                    <a:lumMod val="75000"/>
                  </a:schemeClr>
                </a:solidFill>
                <a:latin typeface="+mn-lt"/>
                <a:ea typeface="+mn-ea"/>
              </a:rPr>
              <a:t>Arthesys, stents</a:t>
            </a:r>
          </a:p>
          <a:p>
            <a:pPr marL="1079376" lvl="2" indent="-215875" algn="just" defTabSz="863501" eaLnBrk="1" hangingPunct="1">
              <a:spcBef>
                <a:spcPts val="0"/>
              </a:spcBef>
              <a:spcAft>
                <a:spcPts val="0"/>
              </a:spcAft>
              <a:buSzPct val="75000"/>
              <a:buFont typeface="Arial" pitchFamily="34" charset="0"/>
              <a:buChar char="−"/>
            </a:pPr>
            <a:r>
              <a:rPr lang="fr-FR" sz="1400" dirty="0" err="1">
                <a:solidFill>
                  <a:schemeClr val="accent3">
                    <a:lumMod val="75000"/>
                  </a:schemeClr>
                </a:solidFill>
                <a:latin typeface="+mn-lt"/>
                <a:ea typeface="+mn-ea"/>
              </a:rPr>
              <a:t>Vygon</a:t>
            </a:r>
            <a:r>
              <a:rPr lang="fr-FR" sz="1400" dirty="0">
                <a:solidFill>
                  <a:schemeClr val="accent3">
                    <a:lumMod val="75000"/>
                  </a:schemeClr>
                </a:solidFill>
                <a:latin typeface="+mn-lt"/>
                <a:ea typeface="+mn-ea"/>
              </a:rPr>
              <a:t>, chambres implantables</a:t>
            </a:r>
          </a:p>
          <a:p>
            <a:pPr marL="715881" lvl="1" indent="-269844" algn="just" defTabSz="863501" eaLnBrk="1" hangingPunct="1">
              <a:spcBef>
                <a:spcPts val="0"/>
              </a:spcBef>
              <a:spcAft>
                <a:spcPts val="0"/>
              </a:spcAft>
              <a:buSzPct val="60000"/>
              <a:buFont typeface="Arial" pitchFamily="34" charset="0"/>
              <a:buChar char="►"/>
            </a:pPr>
            <a:r>
              <a:rPr lang="fr-FR" sz="1600" b="1" dirty="0">
                <a:solidFill>
                  <a:schemeClr val="accent2"/>
                </a:solidFill>
                <a:latin typeface="+mn-lt"/>
                <a:ea typeface="+mn-ea"/>
              </a:rPr>
              <a:t>Une majorité de TPE/PME</a:t>
            </a:r>
          </a:p>
          <a:p>
            <a:pPr marL="1079376" lvl="2" indent="-215875" algn="just" defTabSz="863501" eaLnBrk="1" hangingPunct="1">
              <a:spcBef>
                <a:spcPts val="0"/>
              </a:spcBef>
              <a:spcAft>
                <a:spcPts val="0"/>
              </a:spcAft>
              <a:buSzPct val="75000"/>
              <a:buFont typeface="Arial" pitchFamily="34" charset="0"/>
              <a:buChar char="−"/>
            </a:pPr>
            <a:r>
              <a:rPr lang="fr-FR" sz="1400" dirty="0" err="1">
                <a:solidFill>
                  <a:schemeClr val="accent3">
                    <a:lumMod val="75000"/>
                  </a:schemeClr>
                </a:solidFill>
                <a:latin typeface="+mn-lt"/>
                <a:ea typeface="+mn-ea"/>
              </a:rPr>
              <a:t>Stentys</a:t>
            </a:r>
            <a:r>
              <a:rPr lang="fr-FR" sz="1400" dirty="0">
                <a:solidFill>
                  <a:schemeClr val="accent3">
                    <a:lumMod val="75000"/>
                  </a:schemeClr>
                </a:solidFill>
                <a:latin typeface="+mn-lt"/>
                <a:ea typeface="+mn-ea"/>
              </a:rPr>
              <a:t> et </a:t>
            </a:r>
            <a:r>
              <a:rPr lang="fr-FR" sz="1400" dirty="0" err="1">
                <a:solidFill>
                  <a:schemeClr val="accent3">
                    <a:lumMod val="75000"/>
                  </a:schemeClr>
                </a:solidFill>
                <a:latin typeface="+mn-lt"/>
                <a:ea typeface="+mn-ea"/>
              </a:rPr>
              <a:t>Biom’up</a:t>
            </a:r>
            <a:r>
              <a:rPr lang="fr-FR" sz="1400" dirty="0">
                <a:solidFill>
                  <a:schemeClr val="accent3">
                    <a:lumMod val="75000"/>
                  </a:schemeClr>
                </a:solidFill>
                <a:latin typeface="+mn-lt"/>
                <a:ea typeface="+mn-ea"/>
              </a:rPr>
              <a:t>, deux PME </a:t>
            </a:r>
            <a:r>
              <a:rPr lang="fr-FR" sz="1400" dirty="0" smtClean="0">
                <a:solidFill>
                  <a:schemeClr val="accent3">
                    <a:lumMod val="75000"/>
                  </a:schemeClr>
                </a:solidFill>
                <a:latin typeface="+mn-lt"/>
                <a:ea typeface="+mn-ea"/>
              </a:rPr>
              <a:t>françaises</a:t>
            </a:r>
            <a:r>
              <a:rPr lang="fr-FR" sz="1400" dirty="0">
                <a:solidFill>
                  <a:schemeClr val="accent3">
                    <a:lumMod val="75000"/>
                  </a:schemeClr>
                </a:solidFill>
                <a:latin typeface="+mn-lt"/>
                <a:ea typeface="+mn-ea"/>
              </a:rPr>
              <a:t> </a:t>
            </a:r>
            <a:r>
              <a:rPr lang="fr-FR" sz="1400" dirty="0" smtClean="0">
                <a:solidFill>
                  <a:schemeClr val="accent3">
                    <a:lumMod val="75000"/>
                  </a:schemeClr>
                </a:solidFill>
                <a:latin typeface="+mn-lt"/>
                <a:ea typeface="+mn-ea"/>
              </a:rPr>
              <a:t>faisant </a:t>
            </a:r>
            <a:r>
              <a:rPr lang="fr-FR" sz="1400" dirty="0">
                <a:solidFill>
                  <a:schemeClr val="accent3">
                    <a:lumMod val="75000"/>
                  </a:schemeClr>
                </a:solidFill>
                <a:latin typeface="+mn-lt"/>
                <a:ea typeface="+mn-ea"/>
              </a:rPr>
              <a:t>partie des </a:t>
            </a:r>
            <a:r>
              <a:rPr lang="fr-FR" sz="1400" dirty="0" err="1">
                <a:solidFill>
                  <a:schemeClr val="accent3">
                    <a:lumMod val="75000"/>
                  </a:schemeClr>
                </a:solidFill>
                <a:latin typeface="+mn-lt"/>
                <a:ea typeface="+mn-ea"/>
              </a:rPr>
              <a:t>success</a:t>
            </a:r>
            <a:r>
              <a:rPr lang="fr-FR" sz="1400" dirty="0">
                <a:solidFill>
                  <a:schemeClr val="accent3">
                    <a:lumMod val="75000"/>
                  </a:schemeClr>
                </a:solidFill>
                <a:latin typeface="+mn-lt"/>
                <a:ea typeface="+mn-ea"/>
              </a:rPr>
              <a:t> stories et se </a:t>
            </a:r>
            <a:r>
              <a:rPr lang="fr-FR" sz="1400" dirty="0" smtClean="0">
                <a:solidFill>
                  <a:schemeClr val="accent3">
                    <a:lumMod val="75000"/>
                  </a:schemeClr>
                </a:solidFill>
                <a:latin typeface="+mn-lt"/>
                <a:ea typeface="+mn-ea"/>
              </a:rPr>
              <a:t>positionnant </a:t>
            </a:r>
            <a:r>
              <a:rPr lang="fr-FR" sz="1400" dirty="0">
                <a:solidFill>
                  <a:schemeClr val="accent3">
                    <a:lumMod val="75000"/>
                  </a:schemeClr>
                </a:solidFill>
                <a:latin typeface="+mn-lt"/>
                <a:ea typeface="+mn-ea"/>
              </a:rPr>
              <a:t>sur les stents coronaires et les patchs cardiaques respectivement </a:t>
            </a:r>
          </a:p>
        </p:txBody>
      </p:sp>
      <p:sp>
        <p:nvSpPr>
          <p:cNvPr id="39" name="Rectangle 38"/>
          <p:cNvSpPr/>
          <p:nvPr/>
        </p:nvSpPr>
        <p:spPr>
          <a:xfrm>
            <a:off x="4239733" y="5786767"/>
            <a:ext cx="2131582" cy="261610"/>
          </a:xfrm>
          <a:prstGeom prst="rect">
            <a:avLst/>
          </a:prstGeom>
        </p:spPr>
        <p:txBody>
          <a:bodyPr wrap="square">
            <a:spAutoFit/>
          </a:bodyPr>
          <a:lstStyle/>
          <a:p>
            <a:r>
              <a:rPr lang="fr-FR" sz="1100" i="1" dirty="0" smtClean="0">
                <a:solidFill>
                  <a:schemeClr val="accent3"/>
                </a:solidFill>
              </a:rPr>
              <a:t>Tableau non exhaustif</a:t>
            </a:r>
            <a:endParaRPr lang="fr-FR" sz="1100" i="1" dirty="0">
              <a:solidFill>
                <a:schemeClr val="accent3"/>
              </a:solidFill>
            </a:endParaRPr>
          </a:p>
        </p:txBody>
      </p:sp>
      <p:pic>
        <p:nvPicPr>
          <p:cNvPr id="1027" name="Picture 3"/>
          <p:cNvPicPr>
            <a:picLocks noChangeAspect="1" noChangeArrowheads="1"/>
          </p:cNvPicPr>
          <p:nvPr/>
        </p:nvPicPr>
        <p:blipFill>
          <a:blip r:embed="rId4" cstate="print"/>
          <a:srcRect/>
          <a:stretch>
            <a:fillRect/>
          </a:stretch>
        </p:blipFill>
        <p:spPr bwMode="auto">
          <a:xfrm>
            <a:off x="4864764" y="3476141"/>
            <a:ext cx="3795821" cy="2331892"/>
          </a:xfrm>
          <a:prstGeom prst="rect">
            <a:avLst/>
          </a:prstGeom>
          <a:noFill/>
          <a:ln w="9525">
            <a:noFill/>
            <a:miter lim="800000"/>
            <a:headEnd/>
            <a:tailEnd/>
          </a:ln>
          <a:effectLst/>
        </p:spPr>
      </p:pic>
      <p:sp>
        <p:nvSpPr>
          <p:cNvPr id="10" name="Espace réservé du contenu 2"/>
          <p:cNvSpPr txBox="1">
            <a:spLocks/>
          </p:cNvSpPr>
          <p:nvPr/>
        </p:nvSpPr>
        <p:spPr>
          <a:xfrm>
            <a:off x="483456" y="903772"/>
            <a:ext cx="4112295" cy="510361"/>
          </a:xfrm>
          <a:prstGeom prst="rect">
            <a:avLst/>
          </a:prstGeom>
          <a:solidFill>
            <a:schemeClr val="accent1"/>
          </a:solidFill>
          <a:ln w="9525" cap="flat" cmpd="sng" algn="ctr">
            <a:solidFill>
              <a:schemeClr val="tx1"/>
            </a:solidFill>
            <a:prstDash val="solid"/>
            <a:round/>
            <a:headEnd type="none" w="med" len="med"/>
            <a:tailEnd type="none" w="med" len="med"/>
          </a:ln>
          <a:effectLst>
            <a:softEdge rad="3175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lvl1pPr marL="365083" indent="-365083" algn="l" defTabSz="863501" rtl="0" eaLnBrk="1" fontAlgn="base" hangingPunct="1">
              <a:spcBef>
                <a:spcPct val="20000"/>
              </a:spcBef>
              <a:spcAft>
                <a:spcPct val="0"/>
              </a:spcAft>
              <a:buSzPct val="100000"/>
              <a:buFont typeface="Wingdings 2" pitchFamily="18" charset="2"/>
              <a:buChar char=""/>
              <a:defRPr sz="2400" b="1">
                <a:solidFill>
                  <a:srgbClr val="0053A1"/>
                </a:solidFill>
                <a:latin typeface="+mn-lt"/>
                <a:ea typeface="+mn-ea"/>
                <a:cs typeface="+mn-cs"/>
              </a:defRPr>
            </a:lvl1pPr>
            <a:lvl2pPr marL="715881" indent="-269844" algn="l" defTabSz="863501" rtl="0" eaLnBrk="1" fontAlgn="base" hangingPunct="1">
              <a:spcBef>
                <a:spcPct val="20000"/>
              </a:spcBef>
              <a:spcAft>
                <a:spcPct val="0"/>
              </a:spcAft>
              <a:buSzPct val="60000"/>
              <a:buFont typeface="Arial" pitchFamily="34" charset="0"/>
              <a:buChar char="►"/>
              <a:defRPr sz="2200">
                <a:solidFill>
                  <a:schemeClr val="accent2"/>
                </a:solidFill>
                <a:latin typeface="+mn-lt"/>
                <a:ea typeface="+mn-ea"/>
              </a:defRPr>
            </a:lvl2pPr>
            <a:lvl3pPr marL="1079376" indent="-215875" algn="l" defTabSz="863501" rtl="0" eaLnBrk="1" fontAlgn="base" hangingPunct="1">
              <a:spcBef>
                <a:spcPct val="20000"/>
              </a:spcBef>
              <a:spcAft>
                <a:spcPct val="0"/>
              </a:spcAft>
              <a:buSzPct val="75000"/>
              <a:buFont typeface="Arial" pitchFamily="34" charset="0"/>
              <a:buChar char="−"/>
              <a:defRPr sz="2000">
                <a:solidFill>
                  <a:schemeClr val="accent3">
                    <a:lumMod val="75000"/>
                  </a:schemeClr>
                </a:solidFill>
                <a:latin typeface="+mn-lt"/>
                <a:ea typeface="+mn-ea"/>
              </a:defRPr>
            </a:lvl3pPr>
            <a:lvl4pPr marL="1511127" indent="-215875" algn="l" defTabSz="863501" rtl="0" eaLnBrk="1" fontAlgn="base" hangingPunct="1">
              <a:spcBef>
                <a:spcPct val="20000"/>
              </a:spcBef>
              <a:spcAft>
                <a:spcPct val="0"/>
              </a:spcAft>
              <a:buFont typeface="Wingdings" pitchFamily="2" charset="2"/>
              <a:buChar char="ð"/>
              <a:defRPr sz="1800" i="0">
                <a:solidFill>
                  <a:schemeClr val="accent3"/>
                </a:solidFill>
                <a:latin typeface="+mn-lt"/>
                <a:ea typeface="+mn-ea"/>
              </a:defRPr>
            </a:lvl4pPr>
            <a:lvl5pPr marL="1942877" indent="-215875" algn="l" defTabSz="863501" rtl="0" eaLnBrk="1" fontAlgn="base" hangingPunct="1">
              <a:spcBef>
                <a:spcPct val="20000"/>
              </a:spcBef>
              <a:spcAft>
                <a:spcPct val="0"/>
              </a:spcAft>
              <a:buChar char="»"/>
              <a:defRPr sz="1900">
                <a:solidFill>
                  <a:schemeClr val="bg2"/>
                </a:solidFill>
                <a:latin typeface="+mn-lt"/>
                <a:ea typeface="+mn-ea"/>
              </a:defRPr>
            </a:lvl5pPr>
            <a:lvl6pPr marL="2400025" indent="-215875" algn="l" defTabSz="863501" rtl="0" eaLnBrk="1" fontAlgn="base" hangingPunct="1">
              <a:spcBef>
                <a:spcPct val="20000"/>
              </a:spcBef>
              <a:spcAft>
                <a:spcPct val="0"/>
              </a:spcAft>
              <a:buChar char="»"/>
              <a:defRPr sz="1900">
                <a:solidFill>
                  <a:schemeClr val="tx1"/>
                </a:solidFill>
                <a:latin typeface="+mn-lt"/>
                <a:ea typeface="+mn-ea"/>
              </a:defRPr>
            </a:lvl6pPr>
            <a:lvl7pPr marL="2857172" indent="-215875" algn="l" defTabSz="863501" rtl="0" eaLnBrk="1" fontAlgn="base" hangingPunct="1">
              <a:spcBef>
                <a:spcPct val="20000"/>
              </a:spcBef>
              <a:spcAft>
                <a:spcPct val="0"/>
              </a:spcAft>
              <a:buChar char="»"/>
              <a:defRPr sz="1900">
                <a:solidFill>
                  <a:schemeClr val="tx1"/>
                </a:solidFill>
                <a:latin typeface="+mn-lt"/>
                <a:ea typeface="+mn-ea"/>
              </a:defRPr>
            </a:lvl7pPr>
            <a:lvl8pPr marL="3314320" indent="-215875" algn="l" defTabSz="863501" rtl="0" eaLnBrk="1" fontAlgn="base" hangingPunct="1">
              <a:spcBef>
                <a:spcPct val="20000"/>
              </a:spcBef>
              <a:spcAft>
                <a:spcPct val="0"/>
              </a:spcAft>
              <a:buChar char="»"/>
              <a:defRPr sz="1900">
                <a:solidFill>
                  <a:schemeClr val="tx1"/>
                </a:solidFill>
                <a:latin typeface="+mn-lt"/>
                <a:ea typeface="+mn-ea"/>
              </a:defRPr>
            </a:lvl8pPr>
            <a:lvl9pPr marL="3771468" indent="-215875" algn="l" defTabSz="863501" rtl="0" eaLnBrk="1" fontAlgn="base" hangingPunct="1">
              <a:spcBef>
                <a:spcPct val="20000"/>
              </a:spcBef>
              <a:spcAft>
                <a:spcPct val="0"/>
              </a:spcAft>
              <a:buChar char="»"/>
              <a:defRPr sz="1900">
                <a:solidFill>
                  <a:schemeClr val="tx1"/>
                </a:solidFill>
                <a:latin typeface="+mn-lt"/>
                <a:ea typeface="+mn-ea"/>
              </a:defRPr>
            </a:lvl9pPr>
          </a:lstStyle>
          <a:p>
            <a:pPr marL="0" indent="0" algn="ctr" eaLnBrk="0" hangingPunct="0">
              <a:spcBef>
                <a:spcPct val="0"/>
              </a:spcBef>
              <a:buNone/>
            </a:pPr>
            <a:r>
              <a:rPr lang="fr-FR" sz="1600" dirty="0">
                <a:solidFill>
                  <a:schemeClr val="tx2"/>
                </a:solidFill>
                <a:latin typeface="Arial" charset="0"/>
                <a:ea typeface="ＭＳ Ｐゴシック" pitchFamily="-32" charset="-128"/>
              </a:rPr>
              <a:t>Près des 2/3 de ces entreprises sont des </a:t>
            </a:r>
            <a:r>
              <a:rPr lang="fr-FR" sz="1600" dirty="0" smtClean="0">
                <a:solidFill>
                  <a:schemeClr val="tx2"/>
                </a:solidFill>
                <a:latin typeface="Arial" charset="0"/>
                <a:ea typeface="ＭＳ Ｐゴシック" pitchFamily="-32" charset="-128"/>
              </a:rPr>
              <a:t>filiales</a:t>
            </a:r>
            <a:endParaRPr lang="fr-FR" sz="1600" dirty="0">
              <a:solidFill>
                <a:schemeClr val="tx2"/>
              </a:solidFill>
              <a:latin typeface="Arial" charset="0"/>
              <a:ea typeface="ＭＳ Ｐゴシック" pitchFamily="-32" charset="-128"/>
            </a:endParaRPr>
          </a:p>
        </p:txBody>
      </p:sp>
      <p:sp>
        <p:nvSpPr>
          <p:cNvPr id="11" name="Espace réservé du contenu 2"/>
          <p:cNvSpPr txBox="1">
            <a:spLocks/>
          </p:cNvSpPr>
          <p:nvPr/>
        </p:nvSpPr>
        <p:spPr>
          <a:xfrm>
            <a:off x="217988" y="3100475"/>
            <a:ext cx="8431964" cy="546478"/>
          </a:xfrm>
          <a:prstGeom prst="rect">
            <a:avLst/>
          </a:prstGeom>
        </p:spPr>
        <p:txBody>
          <a:bodyPr lIns="91429" tIns="45715" rIns="91429" bIns="45715" anchor="t"/>
          <a:lstStyle>
            <a:lvl1pPr marL="365083" indent="-365083" algn="l" defTabSz="863501" rtl="0" eaLnBrk="1" fontAlgn="base" hangingPunct="1">
              <a:spcBef>
                <a:spcPct val="20000"/>
              </a:spcBef>
              <a:spcAft>
                <a:spcPct val="0"/>
              </a:spcAft>
              <a:buSzPct val="100000"/>
              <a:buFont typeface="Wingdings 2" pitchFamily="18" charset="2"/>
              <a:buChar char=""/>
              <a:defRPr sz="2400" b="1">
                <a:solidFill>
                  <a:srgbClr val="0053A1"/>
                </a:solidFill>
                <a:latin typeface="+mn-lt"/>
                <a:ea typeface="+mn-ea"/>
                <a:cs typeface="+mn-cs"/>
              </a:defRPr>
            </a:lvl1pPr>
            <a:lvl2pPr marL="715881" indent="-269844" algn="l" defTabSz="863501" rtl="0" eaLnBrk="1" fontAlgn="base" hangingPunct="1">
              <a:spcBef>
                <a:spcPct val="20000"/>
              </a:spcBef>
              <a:spcAft>
                <a:spcPct val="0"/>
              </a:spcAft>
              <a:buSzPct val="60000"/>
              <a:buFont typeface="Arial" pitchFamily="34" charset="0"/>
              <a:buChar char="►"/>
              <a:defRPr sz="2200">
                <a:solidFill>
                  <a:schemeClr val="accent2"/>
                </a:solidFill>
                <a:latin typeface="+mn-lt"/>
                <a:ea typeface="+mn-ea"/>
              </a:defRPr>
            </a:lvl2pPr>
            <a:lvl3pPr marL="1079376" indent="-215875" algn="l" defTabSz="863501" rtl="0" eaLnBrk="1" fontAlgn="base" hangingPunct="1">
              <a:spcBef>
                <a:spcPct val="20000"/>
              </a:spcBef>
              <a:spcAft>
                <a:spcPct val="0"/>
              </a:spcAft>
              <a:buSzPct val="75000"/>
              <a:buFont typeface="Arial" pitchFamily="34" charset="0"/>
              <a:buChar char="−"/>
              <a:defRPr sz="2000">
                <a:solidFill>
                  <a:schemeClr val="accent3">
                    <a:lumMod val="75000"/>
                  </a:schemeClr>
                </a:solidFill>
                <a:latin typeface="+mn-lt"/>
                <a:ea typeface="+mn-ea"/>
              </a:defRPr>
            </a:lvl3pPr>
            <a:lvl4pPr marL="1511127" indent="-215875" algn="l" defTabSz="863501" rtl="0" eaLnBrk="1" fontAlgn="base" hangingPunct="1">
              <a:spcBef>
                <a:spcPct val="20000"/>
              </a:spcBef>
              <a:spcAft>
                <a:spcPct val="0"/>
              </a:spcAft>
              <a:buFont typeface="Wingdings" pitchFamily="2" charset="2"/>
              <a:buChar char="ð"/>
              <a:defRPr sz="1800" i="0">
                <a:solidFill>
                  <a:schemeClr val="accent3"/>
                </a:solidFill>
                <a:latin typeface="+mn-lt"/>
                <a:ea typeface="+mn-ea"/>
              </a:defRPr>
            </a:lvl4pPr>
            <a:lvl5pPr marL="1942877" indent="-215875" algn="l" defTabSz="863501" rtl="0" eaLnBrk="1" fontAlgn="base" hangingPunct="1">
              <a:spcBef>
                <a:spcPct val="20000"/>
              </a:spcBef>
              <a:spcAft>
                <a:spcPct val="0"/>
              </a:spcAft>
              <a:buChar char="»"/>
              <a:defRPr sz="1900">
                <a:solidFill>
                  <a:schemeClr val="bg2"/>
                </a:solidFill>
                <a:latin typeface="+mn-lt"/>
                <a:ea typeface="+mn-ea"/>
              </a:defRPr>
            </a:lvl5pPr>
            <a:lvl6pPr marL="2400025" indent="-215875" algn="l" defTabSz="863501" rtl="0" eaLnBrk="1" fontAlgn="base" hangingPunct="1">
              <a:spcBef>
                <a:spcPct val="20000"/>
              </a:spcBef>
              <a:spcAft>
                <a:spcPct val="0"/>
              </a:spcAft>
              <a:buChar char="»"/>
              <a:defRPr sz="1900">
                <a:solidFill>
                  <a:schemeClr val="tx1"/>
                </a:solidFill>
                <a:latin typeface="+mn-lt"/>
                <a:ea typeface="+mn-ea"/>
              </a:defRPr>
            </a:lvl6pPr>
            <a:lvl7pPr marL="2857172" indent="-215875" algn="l" defTabSz="863501" rtl="0" eaLnBrk="1" fontAlgn="base" hangingPunct="1">
              <a:spcBef>
                <a:spcPct val="20000"/>
              </a:spcBef>
              <a:spcAft>
                <a:spcPct val="0"/>
              </a:spcAft>
              <a:buChar char="»"/>
              <a:defRPr sz="1900">
                <a:solidFill>
                  <a:schemeClr val="tx1"/>
                </a:solidFill>
                <a:latin typeface="+mn-lt"/>
                <a:ea typeface="+mn-ea"/>
              </a:defRPr>
            </a:lvl7pPr>
            <a:lvl8pPr marL="3314320" indent="-215875" algn="l" defTabSz="863501" rtl="0" eaLnBrk="1" fontAlgn="base" hangingPunct="1">
              <a:spcBef>
                <a:spcPct val="20000"/>
              </a:spcBef>
              <a:spcAft>
                <a:spcPct val="0"/>
              </a:spcAft>
              <a:buChar char="»"/>
              <a:defRPr sz="1900">
                <a:solidFill>
                  <a:schemeClr val="tx1"/>
                </a:solidFill>
                <a:latin typeface="+mn-lt"/>
                <a:ea typeface="+mn-ea"/>
              </a:defRPr>
            </a:lvl8pPr>
            <a:lvl9pPr marL="3771468" indent="-215875" algn="l" defTabSz="863501" rtl="0" eaLnBrk="1" fontAlgn="base" hangingPunct="1">
              <a:spcBef>
                <a:spcPct val="20000"/>
              </a:spcBef>
              <a:spcAft>
                <a:spcPct val="0"/>
              </a:spcAft>
              <a:buChar char="»"/>
              <a:defRPr sz="1900">
                <a:solidFill>
                  <a:schemeClr val="tx1"/>
                </a:solidFill>
                <a:latin typeface="+mn-lt"/>
                <a:ea typeface="+mn-ea"/>
              </a:defRPr>
            </a:lvl9pPr>
          </a:lstStyle>
          <a:p>
            <a:pPr marL="0" indent="0" algn="just">
              <a:spcBef>
                <a:spcPts val="600"/>
              </a:spcBef>
              <a:spcAft>
                <a:spcPts val="0"/>
              </a:spcAft>
              <a:buFont typeface="Wingdings 2" pitchFamily="18" charset="2"/>
              <a:buNone/>
            </a:pPr>
            <a:r>
              <a:rPr lang="fr-FR" sz="1700" kern="0" dirty="0" smtClean="0">
                <a:sym typeface="Wingdings" panose="05000000000000000000" pitchFamily="2" charset="2"/>
              </a:rPr>
              <a:t> 2</a:t>
            </a:r>
            <a:r>
              <a:rPr lang="fr-FR" sz="1700" kern="0" dirty="0" smtClean="0"/>
              <a:t>5 acteurs ont une activité de R&amp;D en France, associée ou non à une activité de production et commerciale </a:t>
            </a:r>
          </a:p>
          <a:p>
            <a:pPr lvl="1" algn="just">
              <a:spcBef>
                <a:spcPts val="600"/>
              </a:spcBef>
              <a:spcAft>
                <a:spcPts val="0"/>
              </a:spcAft>
              <a:buFont typeface="Arial" pitchFamily="34" charset="0"/>
              <a:buNone/>
            </a:pPr>
            <a:endParaRPr lang="fr-FR" sz="1600" kern="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39388" y="1967799"/>
            <a:ext cx="8098970" cy="1725419"/>
          </a:xfrm>
        </p:spPr>
        <p:txBody>
          <a:bodyPr/>
          <a:lstStyle/>
          <a:p>
            <a:pPr algn="just">
              <a:spcBef>
                <a:spcPts val="600"/>
              </a:spcBef>
              <a:spcAft>
                <a:spcPts val="0"/>
              </a:spcAft>
              <a:buFont typeface="Wingdings"/>
              <a:buChar char="è"/>
            </a:pPr>
            <a:r>
              <a:rPr lang="fr-FR" sz="1800" dirty="0" smtClean="0"/>
              <a:t>63 </a:t>
            </a:r>
            <a:r>
              <a:rPr lang="fr-FR" sz="1800" dirty="0"/>
              <a:t>entreprises positionnées sur </a:t>
            </a:r>
            <a:r>
              <a:rPr lang="fr-FR" sz="1800" dirty="0" smtClean="0"/>
              <a:t>les </a:t>
            </a:r>
            <a:r>
              <a:rPr lang="fr-FR" sz="1800" dirty="0"/>
              <a:t>pathologies </a:t>
            </a:r>
            <a:r>
              <a:rPr lang="fr-FR" sz="1800" dirty="0" smtClean="0"/>
              <a:t>cardio-vasculaires</a:t>
            </a:r>
          </a:p>
          <a:p>
            <a:pPr lvl="1" algn="just">
              <a:spcBef>
                <a:spcPts val="600"/>
              </a:spcBef>
              <a:spcAft>
                <a:spcPts val="0"/>
              </a:spcAft>
            </a:pPr>
            <a:r>
              <a:rPr lang="fr-FR" sz="1600" dirty="0" smtClean="0"/>
              <a:t>Marché </a:t>
            </a:r>
            <a:r>
              <a:rPr lang="fr-FR" sz="1600" dirty="0"/>
              <a:t>mondial de l’imagerie médicale </a:t>
            </a:r>
            <a:r>
              <a:rPr lang="fr-FR" sz="1600" dirty="0" smtClean="0"/>
              <a:t>verrouillé </a:t>
            </a:r>
            <a:r>
              <a:rPr lang="fr-FR" sz="1600" dirty="0"/>
              <a:t>par trois géants que sont </a:t>
            </a:r>
            <a:r>
              <a:rPr lang="fr-FR" sz="1600" i="1" dirty="0"/>
              <a:t>Siemens, Philips et General </a:t>
            </a:r>
            <a:r>
              <a:rPr lang="fr-FR" sz="1600" i="1" dirty="0" smtClean="0"/>
              <a:t>Electric</a:t>
            </a:r>
          </a:p>
          <a:p>
            <a:pPr lvl="1" algn="just">
              <a:spcBef>
                <a:spcPts val="600"/>
              </a:spcBef>
              <a:spcAft>
                <a:spcPts val="0"/>
              </a:spcAft>
              <a:buFont typeface="Wingdings"/>
              <a:buChar char="è"/>
            </a:pPr>
            <a:endParaRPr lang="fr-FR" sz="300" i="1" dirty="0"/>
          </a:p>
          <a:p>
            <a:pPr marL="0" indent="0" algn="just">
              <a:spcBef>
                <a:spcPts val="600"/>
              </a:spcBef>
              <a:spcAft>
                <a:spcPts val="0"/>
              </a:spcAft>
              <a:buNone/>
            </a:pPr>
            <a:r>
              <a:rPr lang="fr-FR" sz="1600" dirty="0" smtClean="0">
                <a:sym typeface="Wingdings" panose="05000000000000000000" pitchFamily="2" charset="2"/>
              </a:rPr>
              <a:t> </a:t>
            </a:r>
            <a:r>
              <a:rPr lang="fr-FR" sz="1800" dirty="0" smtClean="0"/>
              <a:t>Près </a:t>
            </a:r>
            <a:r>
              <a:rPr lang="fr-FR" sz="1800" dirty="0"/>
              <a:t>de la moitié des entreprises sont des filiales </a:t>
            </a:r>
            <a:r>
              <a:rPr lang="fr-FR" sz="1800" b="0" dirty="0"/>
              <a:t>(dont 40% </a:t>
            </a:r>
            <a:r>
              <a:rPr lang="fr-FR" sz="1800" b="0" dirty="0" smtClean="0"/>
              <a:t>nord-américaines </a:t>
            </a:r>
            <a:r>
              <a:rPr lang="fr-FR" sz="1800" b="0" dirty="0"/>
              <a:t>et 43% </a:t>
            </a:r>
            <a:r>
              <a:rPr lang="fr-FR" sz="1800" b="0" dirty="0" smtClean="0"/>
              <a:t>européennes)</a:t>
            </a:r>
            <a:endParaRPr lang="fr-FR" sz="1800" dirty="0" smtClean="0"/>
          </a:p>
          <a:p>
            <a:pPr marL="0" indent="0" algn="just">
              <a:spcBef>
                <a:spcPts val="600"/>
              </a:spcBef>
              <a:spcAft>
                <a:spcPts val="0"/>
              </a:spcAft>
              <a:buNone/>
            </a:pPr>
            <a:endParaRPr lang="fr-FR" sz="1400" dirty="0" smtClean="0"/>
          </a:p>
        </p:txBody>
      </p:sp>
      <p:sp>
        <p:nvSpPr>
          <p:cNvPr id="2" name="Titre 1"/>
          <p:cNvSpPr>
            <a:spLocks noGrp="1"/>
          </p:cNvSpPr>
          <p:nvPr>
            <p:ph type="title"/>
          </p:nvPr>
        </p:nvSpPr>
        <p:spPr>
          <a:xfrm>
            <a:off x="1618656" y="-3009"/>
            <a:ext cx="7344817" cy="504056"/>
          </a:xfrm>
        </p:spPr>
        <p:txBody>
          <a:bodyPr/>
          <a:lstStyle/>
          <a:p>
            <a:r>
              <a:rPr lang="fr-FR" sz="2200" dirty="0">
                <a:effectLst/>
              </a:rPr>
              <a:t>Les DM </a:t>
            </a:r>
            <a:r>
              <a:rPr lang="fr-FR" sz="2200" dirty="0" smtClean="0">
                <a:effectLst/>
              </a:rPr>
              <a:t>d’équipement</a:t>
            </a:r>
            <a:endParaRPr lang="fr-FR" sz="2200" dirty="0">
              <a:effectLst/>
            </a:endParaRPr>
          </a:p>
        </p:txBody>
      </p:sp>
      <p:sp>
        <p:nvSpPr>
          <p:cNvPr id="5" name="Espace réservé du numéro de diapositive 4"/>
          <p:cNvSpPr>
            <a:spLocks noGrp="1"/>
          </p:cNvSpPr>
          <p:nvPr>
            <p:ph type="sldNum" sz="quarter" idx="4"/>
          </p:nvPr>
        </p:nvSpPr>
        <p:spPr>
          <a:xfrm>
            <a:off x="8374842" y="5775056"/>
            <a:ext cx="623109" cy="325437"/>
          </a:xfrm>
        </p:spPr>
        <p:txBody>
          <a:bodyPr/>
          <a:lstStyle/>
          <a:p>
            <a:fld id="{CAF5A059-CC0F-49E5-9479-C0FE1E96BCE3}" type="slidenum">
              <a:rPr lang="fr-FR" smtClean="0">
                <a:solidFill>
                  <a:srgbClr val="A5A5A5"/>
                </a:solidFill>
              </a:rPr>
              <a:pPr/>
              <a:t>26</a:t>
            </a:fld>
            <a:endParaRPr lang="fr-FR" dirty="0">
              <a:solidFill>
                <a:srgbClr val="A5A5A5"/>
              </a:solidFill>
            </a:endParaRPr>
          </a:p>
        </p:txBody>
      </p:sp>
      <p:sp>
        <p:nvSpPr>
          <p:cNvPr id="10" name="Espace réservé du contenu 3"/>
          <p:cNvSpPr>
            <a:spLocks noGrp="1"/>
          </p:cNvSpPr>
          <p:nvPr>
            <p:ph sz="quarter" idx="11"/>
          </p:nvPr>
        </p:nvSpPr>
        <p:spPr>
          <a:xfrm>
            <a:off x="1488559" y="408881"/>
            <a:ext cx="7477493" cy="504825"/>
          </a:xfrm>
        </p:spPr>
        <p:txBody>
          <a:bodyPr/>
          <a:lstStyle/>
          <a:p>
            <a:pPr>
              <a:spcBef>
                <a:spcPts val="600"/>
              </a:spcBef>
              <a:spcAft>
                <a:spcPts val="0"/>
              </a:spcAft>
            </a:pPr>
            <a:r>
              <a:rPr lang="fr-FR" sz="2000" b="0" dirty="0" smtClean="0"/>
              <a:t>63 entreprises en France</a:t>
            </a:r>
            <a:endParaRPr lang="fr-FR" sz="2000" b="0" dirty="0"/>
          </a:p>
        </p:txBody>
      </p:sp>
      <p:sp>
        <p:nvSpPr>
          <p:cNvPr id="11" name="Rectangle 10"/>
          <p:cNvSpPr/>
          <p:nvPr/>
        </p:nvSpPr>
        <p:spPr bwMode="auto">
          <a:xfrm>
            <a:off x="255178" y="1472540"/>
            <a:ext cx="8516680" cy="4096987"/>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12" name="Espace réservé du contenu 2"/>
          <p:cNvSpPr txBox="1">
            <a:spLocks/>
          </p:cNvSpPr>
          <p:nvPr/>
        </p:nvSpPr>
        <p:spPr>
          <a:xfrm>
            <a:off x="483456" y="1165022"/>
            <a:ext cx="8134597" cy="599342"/>
          </a:xfrm>
          <a:prstGeom prst="rect">
            <a:avLst/>
          </a:prstGeom>
          <a:solidFill>
            <a:schemeClr val="accent1"/>
          </a:solidFill>
          <a:ln w="9525" cap="flat" cmpd="sng" algn="ctr">
            <a:solidFill>
              <a:schemeClr val="tx1"/>
            </a:solidFill>
            <a:prstDash val="solid"/>
            <a:round/>
            <a:headEnd type="none" w="med" len="med"/>
            <a:tailEnd type="none" w="med" len="med"/>
          </a:ln>
          <a:effectLst>
            <a:softEdge rad="3175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lvl1pPr marL="365083" indent="-365083" algn="l" defTabSz="863501" rtl="0" eaLnBrk="1" fontAlgn="base" hangingPunct="1">
              <a:spcBef>
                <a:spcPct val="20000"/>
              </a:spcBef>
              <a:spcAft>
                <a:spcPct val="0"/>
              </a:spcAft>
              <a:buSzPct val="100000"/>
              <a:buFont typeface="Wingdings 2" pitchFamily="18" charset="2"/>
              <a:buChar char=""/>
              <a:defRPr sz="2400" b="1">
                <a:solidFill>
                  <a:srgbClr val="0053A1"/>
                </a:solidFill>
                <a:latin typeface="+mn-lt"/>
                <a:ea typeface="+mn-ea"/>
                <a:cs typeface="+mn-cs"/>
              </a:defRPr>
            </a:lvl1pPr>
            <a:lvl2pPr marL="715881" indent="-269844" algn="l" defTabSz="863501" rtl="0" eaLnBrk="1" fontAlgn="base" hangingPunct="1">
              <a:spcBef>
                <a:spcPct val="20000"/>
              </a:spcBef>
              <a:spcAft>
                <a:spcPct val="0"/>
              </a:spcAft>
              <a:buSzPct val="60000"/>
              <a:buFont typeface="Arial" pitchFamily="34" charset="0"/>
              <a:buChar char="►"/>
              <a:defRPr sz="2200">
                <a:solidFill>
                  <a:schemeClr val="accent2"/>
                </a:solidFill>
                <a:latin typeface="+mn-lt"/>
                <a:ea typeface="+mn-ea"/>
              </a:defRPr>
            </a:lvl2pPr>
            <a:lvl3pPr marL="1079376" indent="-215875" algn="l" defTabSz="863501" rtl="0" eaLnBrk="1" fontAlgn="base" hangingPunct="1">
              <a:spcBef>
                <a:spcPct val="20000"/>
              </a:spcBef>
              <a:spcAft>
                <a:spcPct val="0"/>
              </a:spcAft>
              <a:buSzPct val="75000"/>
              <a:buFont typeface="Arial" pitchFamily="34" charset="0"/>
              <a:buChar char="−"/>
              <a:defRPr sz="2000">
                <a:solidFill>
                  <a:schemeClr val="accent3">
                    <a:lumMod val="75000"/>
                  </a:schemeClr>
                </a:solidFill>
                <a:latin typeface="+mn-lt"/>
                <a:ea typeface="+mn-ea"/>
              </a:defRPr>
            </a:lvl3pPr>
            <a:lvl4pPr marL="1511127" indent="-215875" algn="l" defTabSz="863501" rtl="0" eaLnBrk="1" fontAlgn="base" hangingPunct="1">
              <a:spcBef>
                <a:spcPct val="20000"/>
              </a:spcBef>
              <a:spcAft>
                <a:spcPct val="0"/>
              </a:spcAft>
              <a:buFont typeface="Wingdings" pitchFamily="2" charset="2"/>
              <a:buChar char="ð"/>
              <a:defRPr sz="1800" i="0">
                <a:solidFill>
                  <a:schemeClr val="accent3"/>
                </a:solidFill>
                <a:latin typeface="+mn-lt"/>
                <a:ea typeface="+mn-ea"/>
              </a:defRPr>
            </a:lvl4pPr>
            <a:lvl5pPr marL="1942877" indent="-215875" algn="l" defTabSz="863501" rtl="0" eaLnBrk="1" fontAlgn="base" hangingPunct="1">
              <a:spcBef>
                <a:spcPct val="20000"/>
              </a:spcBef>
              <a:spcAft>
                <a:spcPct val="0"/>
              </a:spcAft>
              <a:buChar char="»"/>
              <a:defRPr sz="1900">
                <a:solidFill>
                  <a:schemeClr val="bg2"/>
                </a:solidFill>
                <a:latin typeface="+mn-lt"/>
                <a:ea typeface="+mn-ea"/>
              </a:defRPr>
            </a:lvl5pPr>
            <a:lvl6pPr marL="2400025" indent="-215875" algn="l" defTabSz="863501" rtl="0" eaLnBrk="1" fontAlgn="base" hangingPunct="1">
              <a:spcBef>
                <a:spcPct val="20000"/>
              </a:spcBef>
              <a:spcAft>
                <a:spcPct val="0"/>
              </a:spcAft>
              <a:buChar char="»"/>
              <a:defRPr sz="1900">
                <a:solidFill>
                  <a:schemeClr val="tx1"/>
                </a:solidFill>
                <a:latin typeface="+mn-lt"/>
                <a:ea typeface="+mn-ea"/>
              </a:defRPr>
            </a:lvl6pPr>
            <a:lvl7pPr marL="2857172" indent="-215875" algn="l" defTabSz="863501" rtl="0" eaLnBrk="1" fontAlgn="base" hangingPunct="1">
              <a:spcBef>
                <a:spcPct val="20000"/>
              </a:spcBef>
              <a:spcAft>
                <a:spcPct val="0"/>
              </a:spcAft>
              <a:buChar char="»"/>
              <a:defRPr sz="1900">
                <a:solidFill>
                  <a:schemeClr val="tx1"/>
                </a:solidFill>
                <a:latin typeface="+mn-lt"/>
                <a:ea typeface="+mn-ea"/>
              </a:defRPr>
            </a:lvl7pPr>
            <a:lvl8pPr marL="3314320" indent="-215875" algn="l" defTabSz="863501" rtl="0" eaLnBrk="1" fontAlgn="base" hangingPunct="1">
              <a:spcBef>
                <a:spcPct val="20000"/>
              </a:spcBef>
              <a:spcAft>
                <a:spcPct val="0"/>
              </a:spcAft>
              <a:buChar char="»"/>
              <a:defRPr sz="1900">
                <a:solidFill>
                  <a:schemeClr val="tx1"/>
                </a:solidFill>
                <a:latin typeface="+mn-lt"/>
                <a:ea typeface="+mn-ea"/>
              </a:defRPr>
            </a:lvl8pPr>
            <a:lvl9pPr marL="3771468" indent="-215875" algn="l" defTabSz="863501" rtl="0" eaLnBrk="1" fontAlgn="base" hangingPunct="1">
              <a:spcBef>
                <a:spcPct val="20000"/>
              </a:spcBef>
              <a:spcAft>
                <a:spcPct val="0"/>
              </a:spcAft>
              <a:buChar char="»"/>
              <a:defRPr sz="1900">
                <a:solidFill>
                  <a:schemeClr val="tx1"/>
                </a:solidFill>
                <a:latin typeface="+mn-lt"/>
                <a:ea typeface="+mn-ea"/>
              </a:defRPr>
            </a:lvl9pPr>
          </a:lstStyle>
          <a:p>
            <a:pPr marL="0" indent="0" algn="ctr" eaLnBrk="0" hangingPunct="0">
              <a:spcBef>
                <a:spcPct val="0"/>
              </a:spcBef>
              <a:buNone/>
            </a:pPr>
            <a:r>
              <a:rPr lang="fr-FR" sz="1600" dirty="0">
                <a:solidFill>
                  <a:schemeClr val="tx2"/>
                </a:solidFill>
                <a:latin typeface="Arial" charset="0"/>
                <a:ea typeface="ＭＳ Ｐゴシック" pitchFamily="-32" charset="-128"/>
              </a:rPr>
              <a:t>Une majorité d’entreprises de petite taille </a:t>
            </a:r>
            <a:endParaRPr lang="fr-FR" sz="1600" dirty="0" smtClean="0">
              <a:solidFill>
                <a:schemeClr val="tx2"/>
              </a:solidFill>
              <a:latin typeface="Arial" charset="0"/>
              <a:ea typeface="ＭＳ Ｐゴシック" pitchFamily="-32" charset="-128"/>
            </a:endParaRPr>
          </a:p>
          <a:p>
            <a:pPr marL="0" indent="0" algn="ctr" eaLnBrk="0" hangingPunct="0">
              <a:spcBef>
                <a:spcPct val="0"/>
              </a:spcBef>
              <a:buNone/>
            </a:pPr>
            <a:r>
              <a:rPr lang="fr-FR" sz="1600" dirty="0" smtClean="0">
                <a:solidFill>
                  <a:schemeClr val="tx2"/>
                </a:solidFill>
                <a:latin typeface="Arial" charset="0"/>
                <a:ea typeface="ＭＳ Ｐゴシック" pitchFamily="-32" charset="-128"/>
              </a:rPr>
              <a:t>présentes </a:t>
            </a:r>
            <a:r>
              <a:rPr lang="fr-FR" sz="1600" dirty="0">
                <a:solidFill>
                  <a:schemeClr val="tx2"/>
                </a:solidFill>
                <a:latin typeface="Arial" charset="0"/>
                <a:ea typeface="ＭＳ Ｐゴシック" pitchFamily="-32" charset="-128"/>
              </a:rPr>
              <a:t>en Ile-de-France </a:t>
            </a:r>
            <a:r>
              <a:rPr lang="fr-FR" sz="1600" dirty="0" smtClean="0">
                <a:solidFill>
                  <a:schemeClr val="tx2"/>
                </a:solidFill>
                <a:latin typeface="Arial" charset="0"/>
                <a:ea typeface="ＭＳ Ｐゴシック" pitchFamily="-32" charset="-128"/>
              </a:rPr>
              <a:t>et </a:t>
            </a:r>
            <a:r>
              <a:rPr lang="fr-FR" sz="1600" dirty="0">
                <a:solidFill>
                  <a:schemeClr val="tx2"/>
                </a:solidFill>
                <a:latin typeface="Arial" charset="0"/>
                <a:ea typeface="ＭＳ Ｐゴシック" pitchFamily="-32" charset="-128"/>
              </a:rPr>
              <a:t>Rhône-Alpes</a:t>
            </a:r>
          </a:p>
        </p:txBody>
      </p:sp>
      <p:sp>
        <p:nvSpPr>
          <p:cNvPr id="13" name="Rectangle 12"/>
          <p:cNvSpPr/>
          <p:nvPr/>
        </p:nvSpPr>
        <p:spPr>
          <a:xfrm>
            <a:off x="458446" y="3637499"/>
            <a:ext cx="8551379" cy="338554"/>
          </a:xfrm>
          <a:prstGeom prst="rect">
            <a:avLst/>
          </a:prstGeom>
        </p:spPr>
        <p:txBody>
          <a:bodyPr wrap="square">
            <a:spAutoFit/>
          </a:bodyPr>
          <a:lstStyle/>
          <a:p>
            <a:pPr marL="715881" lvl="1" indent="-269844" defTabSz="863501" eaLnBrk="1" hangingPunct="1">
              <a:spcBef>
                <a:spcPts val="600"/>
              </a:spcBef>
              <a:spcAft>
                <a:spcPts val="0"/>
              </a:spcAft>
              <a:buSzPct val="60000"/>
              <a:buFont typeface="Arial" pitchFamily="34" charset="0"/>
              <a:buChar char="►"/>
            </a:pPr>
            <a:r>
              <a:rPr lang="fr-FR" sz="1600" dirty="0" smtClean="0">
                <a:solidFill>
                  <a:schemeClr val="accent2"/>
                </a:solidFill>
                <a:latin typeface="+mn-lt"/>
                <a:ea typeface="+mn-ea"/>
                <a:sym typeface="Wingdings" panose="05000000000000000000" pitchFamily="2" charset="2"/>
              </a:rPr>
              <a:t>Seuls </a:t>
            </a:r>
            <a:r>
              <a:rPr lang="fr-FR" sz="1600" dirty="0">
                <a:solidFill>
                  <a:schemeClr val="accent2"/>
                </a:solidFill>
                <a:latin typeface="+mn-lt"/>
                <a:ea typeface="+mn-ea"/>
                <a:sym typeface="Wingdings" panose="05000000000000000000" pitchFamily="2" charset="2"/>
              </a:rPr>
              <a:t>8 acteurs ont une activité en France de R&amp;D, de production et </a:t>
            </a:r>
            <a:r>
              <a:rPr lang="fr-FR" sz="1600" dirty="0" smtClean="0">
                <a:solidFill>
                  <a:schemeClr val="accent2"/>
                </a:solidFill>
                <a:latin typeface="+mn-lt"/>
                <a:ea typeface="+mn-ea"/>
                <a:sym typeface="Wingdings" panose="05000000000000000000" pitchFamily="2" charset="2"/>
              </a:rPr>
              <a:t>commerciale</a:t>
            </a:r>
            <a:endParaRPr lang="fr-FR" sz="1400" dirty="0"/>
          </a:p>
        </p:txBody>
      </p:sp>
      <p:sp>
        <p:nvSpPr>
          <p:cNvPr id="14" name="Rectangle 13"/>
          <p:cNvSpPr/>
          <p:nvPr/>
        </p:nvSpPr>
        <p:spPr>
          <a:xfrm>
            <a:off x="813079" y="4013852"/>
            <a:ext cx="7749029" cy="1323439"/>
          </a:xfrm>
          <a:prstGeom prst="rect">
            <a:avLst/>
          </a:prstGeom>
        </p:spPr>
        <p:txBody>
          <a:bodyPr wrap="square">
            <a:spAutoFit/>
          </a:bodyPr>
          <a:lstStyle/>
          <a:p>
            <a:pPr lvl="1" algn="just">
              <a:spcBef>
                <a:spcPts val="600"/>
              </a:spcBef>
              <a:spcAft>
                <a:spcPts val="0"/>
              </a:spcAft>
              <a:buClr>
                <a:schemeClr val="accent3"/>
              </a:buClr>
              <a:buSzPct val="100000"/>
              <a:buFont typeface="Arial" pitchFamily="34" charset="0"/>
              <a:buChar char="-"/>
            </a:pPr>
            <a:r>
              <a:rPr lang="fr-FR" sz="1400" i="1" dirty="0" smtClean="0">
                <a:solidFill>
                  <a:schemeClr val="tx2">
                    <a:lumMod val="50000"/>
                  </a:schemeClr>
                </a:solidFill>
              </a:rPr>
              <a:t> AGFA </a:t>
            </a:r>
            <a:r>
              <a:rPr lang="fr-FR" sz="1400" i="1" dirty="0">
                <a:solidFill>
                  <a:schemeClr val="tx2">
                    <a:lumMod val="50000"/>
                  </a:schemeClr>
                </a:solidFill>
              </a:rPr>
              <a:t>HCES, Apelem, FEI Visualization Sciences Group, GE Healthcare, Maquet, Sorin Group, </a:t>
            </a:r>
            <a:r>
              <a:rPr lang="fr-FR" sz="1400" i="1" dirty="0" err="1">
                <a:solidFill>
                  <a:schemeClr val="tx2">
                    <a:lumMod val="50000"/>
                  </a:schemeClr>
                </a:solidFill>
              </a:rPr>
              <a:t>Steris</a:t>
            </a:r>
            <a:r>
              <a:rPr lang="fr-FR" sz="1400" i="1" dirty="0">
                <a:solidFill>
                  <a:schemeClr val="tx2">
                    <a:lumMod val="50000"/>
                  </a:schemeClr>
                </a:solidFill>
              </a:rPr>
              <a:t> </a:t>
            </a:r>
            <a:r>
              <a:rPr lang="fr-FR" sz="1400" i="1" dirty="0" err="1">
                <a:solidFill>
                  <a:schemeClr val="tx2">
                    <a:lumMod val="50000"/>
                  </a:schemeClr>
                </a:solidFill>
              </a:rPr>
              <a:t>Surgical</a:t>
            </a:r>
            <a:r>
              <a:rPr lang="fr-FR" sz="1400" i="1" dirty="0">
                <a:solidFill>
                  <a:schemeClr val="tx2">
                    <a:lumMod val="50000"/>
                  </a:schemeClr>
                </a:solidFill>
              </a:rPr>
              <a:t> Technologies et </a:t>
            </a:r>
            <a:r>
              <a:rPr lang="fr-FR" sz="1400" i="1" dirty="0" smtClean="0">
                <a:solidFill>
                  <a:schemeClr val="tx2">
                    <a:lumMod val="50000"/>
                  </a:schemeClr>
                </a:solidFill>
              </a:rPr>
              <a:t>WAID</a:t>
            </a:r>
          </a:p>
          <a:p>
            <a:pPr lvl="1" algn="just">
              <a:spcBef>
                <a:spcPts val="600"/>
              </a:spcBef>
              <a:spcAft>
                <a:spcPts val="0"/>
              </a:spcAft>
              <a:buClr>
                <a:schemeClr val="accent3"/>
              </a:buClr>
              <a:buSzPct val="100000"/>
              <a:buFont typeface="Arial" pitchFamily="34" charset="0"/>
              <a:buChar char="-"/>
            </a:pPr>
            <a:r>
              <a:rPr lang="fr-FR" sz="1400" i="1" dirty="0" smtClean="0">
                <a:solidFill>
                  <a:schemeClr val="tx2">
                    <a:lumMod val="50000"/>
                  </a:schemeClr>
                </a:solidFill>
              </a:rPr>
              <a:t> 4 </a:t>
            </a:r>
            <a:r>
              <a:rPr lang="fr-FR" sz="1400" i="1" dirty="0">
                <a:solidFill>
                  <a:schemeClr val="tx2">
                    <a:lumMod val="50000"/>
                  </a:schemeClr>
                </a:solidFill>
              </a:rPr>
              <a:t>autres acteurs ont une activité de  production et commerciale : Bruker, ESAOTE Medical, Hitachi </a:t>
            </a:r>
            <a:r>
              <a:rPr lang="fr-FR" sz="1400" i="1" dirty="0" err="1" smtClean="0">
                <a:solidFill>
                  <a:schemeClr val="tx2">
                    <a:lumMod val="50000"/>
                  </a:schemeClr>
                </a:solidFill>
              </a:rPr>
              <a:t>Medical</a:t>
            </a:r>
            <a:r>
              <a:rPr lang="fr-FR" sz="1400" i="1" dirty="0" smtClean="0">
                <a:solidFill>
                  <a:schemeClr val="tx2">
                    <a:lumMod val="50000"/>
                  </a:schemeClr>
                </a:solidFill>
              </a:rPr>
              <a:t> </a:t>
            </a:r>
            <a:r>
              <a:rPr lang="fr-FR" sz="1400" i="1" dirty="0">
                <a:solidFill>
                  <a:schemeClr val="tx2">
                    <a:lumMod val="50000"/>
                  </a:schemeClr>
                </a:solidFill>
              </a:rPr>
              <a:t>System et Nihon </a:t>
            </a:r>
            <a:r>
              <a:rPr lang="fr-FR" sz="1400" i="1" dirty="0" err="1" smtClean="0">
                <a:solidFill>
                  <a:schemeClr val="tx2">
                    <a:lumMod val="50000"/>
                  </a:schemeClr>
                </a:solidFill>
              </a:rPr>
              <a:t>Kohden</a:t>
            </a:r>
            <a:endParaRPr lang="fr-FR" sz="1400" i="1" dirty="0" smtClean="0">
              <a:solidFill>
                <a:schemeClr val="tx2">
                  <a:lumMod val="50000"/>
                </a:schemeClr>
              </a:solidFill>
            </a:endParaRPr>
          </a:p>
          <a:p>
            <a:pPr lvl="1" algn="just">
              <a:spcBef>
                <a:spcPts val="600"/>
              </a:spcBef>
              <a:spcAft>
                <a:spcPts val="0"/>
              </a:spcAft>
              <a:buClr>
                <a:schemeClr val="accent3"/>
              </a:buClr>
              <a:buSzPct val="100000"/>
              <a:buFont typeface="Arial" pitchFamily="34" charset="0"/>
              <a:buChar char="-"/>
            </a:pPr>
            <a:r>
              <a:rPr lang="fr-FR" sz="1400" i="1" dirty="0" smtClean="0">
                <a:solidFill>
                  <a:schemeClr val="tx2">
                    <a:lumMod val="50000"/>
                  </a:schemeClr>
                </a:solidFill>
              </a:rPr>
              <a:t> Les </a:t>
            </a:r>
            <a:r>
              <a:rPr lang="fr-FR" sz="1400" i="1" dirty="0">
                <a:solidFill>
                  <a:schemeClr val="tx2">
                    <a:lumMod val="50000"/>
                  </a:schemeClr>
                </a:solidFill>
              </a:rPr>
              <a:t>autres n’ont qu’une activité commerciale en France</a:t>
            </a:r>
          </a:p>
        </p:txBody>
      </p:sp>
    </p:spTree>
    <p:extLst>
      <p:ext uri="{BB962C8B-B14F-4D97-AF65-F5344CB8AC3E}">
        <p14:creationId xmlns:p14="http://schemas.microsoft.com/office/powerpoint/2010/main" xmlns="" val="4335092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2147" y="1036921"/>
            <a:ext cx="8219787" cy="4800349"/>
          </a:xfrm>
        </p:spPr>
        <p:txBody>
          <a:bodyPr/>
          <a:lstStyle/>
          <a:p>
            <a:pPr lvl="1">
              <a:spcBef>
                <a:spcPts val="600"/>
              </a:spcBef>
              <a:spcAft>
                <a:spcPts val="0"/>
              </a:spcAft>
              <a:buSzPct val="100000"/>
              <a:buFont typeface="Wingdings"/>
              <a:buChar char="è"/>
            </a:pPr>
            <a:endParaRPr lang="fr-FR" sz="1800" b="1" dirty="0">
              <a:solidFill>
                <a:srgbClr val="0053A1"/>
              </a:solidFill>
              <a:cs typeface="+mn-cs"/>
            </a:endParaRPr>
          </a:p>
          <a:p>
            <a:pPr algn="just">
              <a:spcBef>
                <a:spcPts val="0"/>
              </a:spcBef>
              <a:spcAft>
                <a:spcPts val="0"/>
              </a:spcAft>
            </a:pPr>
            <a:endParaRPr lang="fr-FR" sz="800" dirty="0" smtClean="0"/>
          </a:p>
          <a:p>
            <a:pPr>
              <a:spcBef>
                <a:spcPts val="600"/>
              </a:spcBef>
              <a:spcAft>
                <a:spcPts val="0"/>
              </a:spcAft>
            </a:pPr>
            <a:r>
              <a:rPr lang="fr-FR" sz="1800" dirty="0" smtClean="0"/>
              <a:t>Trois </a:t>
            </a:r>
            <a:r>
              <a:rPr lang="fr-FR" sz="1800" dirty="0"/>
              <a:t>types d’activités au sein de ces structures :</a:t>
            </a:r>
          </a:p>
          <a:p>
            <a:pPr lvl="1">
              <a:spcBef>
                <a:spcPts val="600"/>
              </a:spcBef>
              <a:spcAft>
                <a:spcPts val="0"/>
              </a:spcAft>
            </a:pPr>
            <a:r>
              <a:rPr lang="fr-FR" sz="1400" dirty="0"/>
              <a:t>Equipement d’imagerie (17)</a:t>
            </a:r>
          </a:p>
          <a:p>
            <a:pPr lvl="1">
              <a:spcBef>
                <a:spcPts val="600"/>
              </a:spcBef>
              <a:spcAft>
                <a:spcPts val="0"/>
              </a:spcAft>
            </a:pPr>
            <a:r>
              <a:rPr lang="fr-FR" sz="1400" dirty="0"/>
              <a:t>Robotique et Assistance  à la chirurgie (7)</a:t>
            </a:r>
          </a:p>
          <a:p>
            <a:pPr lvl="1">
              <a:spcBef>
                <a:spcPts val="600"/>
              </a:spcBef>
              <a:spcAft>
                <a:spcPts val="0"/>
              </a:spcAft>
            </a:pPr>
            <a:r>
              <a:rPr lang="fr-FR" sz="1400" dirty="0"/>
              <a:t>Logiciels de visualisation et de traitement d’images (11)</a:t>
            </a:r>
          </a:p>
          <a:p>
            <a:pPr lvl="1">
              <a:spcBef>
                <a:spcPts val="600"/>
              </a:spcBef>
              <a:spcAft>
                <a:spcPts val="0"/>
              </a:spcAft>
            </a:pPr>
            <a:r>
              <a:rPr lang="fr-FR" sz="1400" dirty="0"/>
              <a:t>Activités multiples (2</a:t>
            </a:r>
            <a:r>
              <a:rPr lang="fr-FR" sz="1400" dirty="0" smtClean="0"/>
              <a:t>)</a:t>
            </a:r>
          </a:p>
          <a:p>
            <a:pPr lvl="1">
              <a:spcBef>
                <a:spcPts val="600"/>
              </a:spcBef>
              <a:spcAft>
                <a:spcPts val="0"/>
              </a:spcAft>
            </a:pPr>
            <a:endParaRPr lang="fr-FR" sz="1400" dirty="0"/>
          </a:p>
          <a:p>
            <a:pPr algn="just">
              <a:spcBef>
                <a:spcPts val="0"/>
              </a:spcBef>
              <a:spcAft>
                <a:spcPts val="0"/>
              </a:spcAft>
            </a:pPr>
            <a:r>
              <a:rPr lang="fr-FR" sz="1600" dirty="0" smtClean="0"/>
              <a:t>Il </a:t>
            </a:r>
            <a:r>
              <a:rPr lang="fr-FR" sz="1600" dirty="0"/>
              <a:t>n’existe pas de robots d’entraînement français : </a:t>
            </a:r>
            <a:endParaRPr lang="fr-FR" sz="1600" dirty="0" smtClean="0"/>
          </a:p>
          <a:p>
            <a:pPr algn="just">
              <a:spcBef>
                <a:spcPts val="0"/>
              </a:spcBef>
              <a:spcAft>
                <a:spcPts val="0"/>
              </a:spcAft>
              <a:buNone/>
            </a:pPr>
            <a:r>
              <a:rPr lang="fr-FR" sz="1600" b="0" dirty="0" smtClean="0"/>
              <a:t>	Les </a:t>
            </a:r>
            <a:r>
              <a:rPr lang="fr-FR" sz="1600" b="0" dirty="0"/>
              <a:t>acteurs utilisent le robot Da Vinci d’Intuitive </a:t>
            </a:r>
            <a:r>
              <a:rPr lang="fr-FR" sz="1600" b="0" dirty="0" err="1"/>
              <a:t>Surgical</a:t>
            </a:r>
            <a:r>
              <a:rPr lang="fr-FR" sz="1600" b="0" dirty="0"/>
              <a:t> ou </a:t>
            </a:r>
            <a:r>
              <a:rPr lang="fr-FR" sz="1600" b="0" dirty="0" err="1"/>
              <a:t>dV</a:t>
            </a:r>
            <a:r>
              <a:rPr lang="fr-FR" sz="1600" b="0" dirty="0"/>
              <a:t>-Trainer de </a:t>
            </a:r>
            <a:r>
              <a:rPr lang="fr-FR" sz="1600" b="0" dirty="0" err="1"/>
              <a:t>Mimic</a:t>
            </a:r>
            <a:r>
              <a:rPr lang="fr-FR" sz="1600" b="0" dirty="0"/>
              <a:t> Simulation</a:t>
            </a:r>
          </a:p>
          <a:p>
            <a:pPr algn="just">
              <a:spcBef>
                <a:spcPts val="0"/>
              </a:spcBef>
              <a:spcAft>
                <a:spcPts val="0"/>
              </a:spcAft>
            </a:pPr>
            <a:endParaRPr lang="fr-FR" sz="1600" b="0" i="1" dirty="0" smtClean="0"/>
          </a:p>
          <a:p>
            <a:pPr algn="just">
              <a:spcBef>
                <a:spcPts val="0"/>
              </a:spcBef>
              <a:spcAft>
                <a:spcPts val="0"/>
              </a:spcAft>
            </a:pPr>
            <a:r>
              <a:rPr lang="fr-FR" sz="1600" dirty="0"/>
              <a:t>2 acteurs français n’ont qu’une activité de distribution et de service après-vente : </a:t>
            </a:r>
            <a:r>
              <a:rPr lang="fr-FR" sz="1600" b="0" i="1" dirty="0" err="1"/>
              <a:t>Avemi</a:t>
            </a:r>
            <a:r>
              <a:rPr lang="fr-FR" sz="1600" b="0" i="1" dirty="0"/>
              <a:t> et </a:t>
            </a:r>
            <a:r>
              <a:rPr lang="fr-FR" sz="1600" b="0" i="1" dirty="0" err="1"/>
              <a:t>Digit’X</a:t>
            </a:r>
            <a:r>
              <a:rPr lang="fr-FR" sz="1600" b="0" i="1" dirty="0"/>
              <a:t> Imagerie</a:t>
            </a:r>
          </a:p>
          <a:p>
            <a:pPr algn="just">
              <a:spcBef>
                <a:spcPts val="0"/>
              </a:spcBef>
              <a:spcAft>
                <a:spcPts val="0"/>
              </a:spcAft>
            </a:pPr>
            <a:endParaRPr lang="fr-FR" sz="1600" b="0" i="1" dirty="0" smtClean="0"/>
          </a:p>
          <a:p>
            <a:pPr marL="0" indent="0" algn="ctr">
              <a:spcBef>
                <a:spcPts val="0"/>
              </a:spcBef>
              <a:spcAft>
                <a:spcPts val="0"/>
              </a:spcAft>
              <a:buNone/>
            </a:pPr>
            <a:r>
              <a:rPr lang="fr-FR" sz="1400" i="1" dirty="0"/>
              <a:t>SuperSonic Imagine</a:t>
            </a:r>
            <a:r>
              <a:rPr lang="fr-FR" sz="1400" b="0" dirty="0"/>
              <a:t>, PME française créée en 2005, a néanmoins émergé dans le domaine de l’échographie et fait partie des success stories françaises de ce segment des DM (une technologie du secteur des jeux vidéos avait été utilisée pour mettre au point leur échographe)</a:t>
            </a:r>
          </a:p>
          <a:p>
            <a:pPr algn="just">
              <a:spcBef>
                <a:spcPts val="0"/>
              </a:spcBef>
              <a:spcAft>
                <a:spcPts val="0"/>
              </a:spcAft>
            </a:pPr>
            <a:endParaRPr lang="fr-FR" sz="1400" b="0" i="1" dirty="0" smtClean="0"/>
          </a:p>
        </p:txBody>
      </p:sp>
      <p:sp>
        <p:nvSpPr>
          <p:cNvPr id="2" name="Titre 1"/>
          <p:cNvSpPr>
            <a:spLocks noGrp="1"/>
          </p:cNvSpPr>
          <p:nvPr>
            <p:ph type="title"/>
          </p:nvPr>
        </p:nvSpPr>
        <p:spPr>
          <a:xfrm>
            <a:off x="1618656" y="14933"/>
            <a:ext cx="7344817" cy="504056"/>
          </a:xfrm>
        </p:spPr>
        <p:txBody>
          <a:bodyPr/>
          <a:lstStyle/>
          <a:p>
            <a:r>
              <a:rPr lang="fr-FR" sz="2200" dirty="0">
                <a:effectLst/>
              </a:rPr>
              <a:t>Les </a:t>
            </a:r>
            <a:r>
              <a:rPr lang="fr-FR" sz="2200" dirty="0" smtClean="0">
                <a:effectLst/>
              </a:rPr>
              <a:t>DM d’équipement</a:t>
            </a:r>
            <a:endParaRPr lang="fr-FR" sz="2200" dirty="0">
              <a:effectLst/>
            </a:endParaRPr>
          </a:p>
        </p:txBody>
      </p:sp>
      <p:sp>
        <p:nvSpPr>
          <p:cNvPr id="4" name="Espace réservé du contenu 3"/>
          <p:cNvSpPr>
            <a:spLocks noGrp="1"/>
          </p:cNvSpPr>
          <p:nvPr>
            <p:ph sz="quarter" idx="11"/>
          </p:nvPr>
        </p:nvSpPr>
        <p:spPr>
          <a:xfrm>
            <a:off x="2626242" y="415082"/>
            <a:ext cx="6329177" cy="504825"/>
          </a:xfrm>
        </p:spPr>
        <p:txBody>
          <a:bodyPr/>
          <a:lstStyle/>
          <a:p>
            <a:pPr>
              <a:spcBef>
                <a:spcPts val="600"/>
              </a:spcBef>
              <a:spcAft>
                <a:spcPts val="0"/>
              </a:spcAft>
            </a:pPr>
            <a:r>
              <a:rPr lang="fr-FR" sz="2000" b="0" dirty="0" smtClean="0"/>
              <a:t>37 entreprises qui possèdent </a:t>
            </a:r>
            <a:r>
              <a:rPr lang="fr-FR" sz="2000" b="0" dirty="0"/>
              <a:t>une activité de R&amp;D</a:t>
            </a:r>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solidFill>
                  <a:srgbClr val="A5A5A5"/>
                </a:solidFill>
              </a:rPr>
              <a:pPr/>
              <a:t>27</a:t>
            </a:fld>
            <a:endParaRPr lang="fr-FR" dirty="0">
              <a:solidFill>
                <a:srgbClr val="A5A5A5"/>
              </a:solidFill>
            </a:endParaRPr>
          </a:p>
        </p:txBody>
      </p:sp>
      <p:sp>
        <p:nvSpPr>
          <p:cNvPr id="6" name="Rectangle 5"/>
          <p:cNvSpPr/>
          <p:nvPr/>
        </p:nvSpPr>
        <p:spPr bwMode="auto">
          <a:xfrm>
            <a:off x="255178" y="1148304"/>
            <a:ext cx="8516680" cy="4603910"/>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7" name="Espace réservé du contenu 2"/>
          <p:cNvSpPr txBox="1">
            <a:spLocks/>
          </p:cNvSpPr>
          <p:nvPr/>
        </p:nvSpPr>
        <p:spPr>
          <a:xfrm>
            <a:off x="483456" y="903772"/>
            <a:ext cx="8134597" cy="510361"/>
          </a:xfrm>
          <a:prstGeom prst="rect">
            <a:avLst/>
          </a:prstGeom>
          <a:solidFill>
            <a:schemeClr val="accent1"/>
          </a:solidFill>
          <a:ln w="9525" cap="flat" cmpd="sng" algn="ctr">
            <a:solidFill>
              <a:schemeClr val="tx1"/>
            </a:solidFill>
            <a:prstDash val="solid"/>
            <a:round/>
            <a:headEnd type="none" w="med" len="med"/>
            <a:tailEnd type="none" w="med" len="med"/>
          </a:ln>
          <a:effectLst>
            <a:softEdge rad="3175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lvl1pPr marL="365083" indent="-365083" algn="l" defTabSz="863501" rtl="0" eaLnBrk="1" fontAlgn="base" hangingPunct="1">
              <a:spcBef>
                <a:spcPct val="20000"/>
              </a:spcBef>
              <a:spcAft>
                <a:spcPct val="0"/>
              </a:spcAft>
              <a:buSzPct val="100000"/>
              <a:buFont typeface="Wingdings 2" pitchFamily="18" charset="2"/>
              <a:buChar char=""/>
              <a:defRPr sz="2400" b="1">
                <a:solidFill>
                  <a:srgbClr val="0053A1"/>
                </a:solidFill>
                <a:latin typeface="+mn-lt"/>
                <a:ea typeface="+mn-ea"/>
                <a:cs typeface="+mn-cs"/>
              </a:defRPr>
            </a:lvl1pPr>
            <a:lvl2pPr marL="715881" indent="-269844" algn="l" defTabSz="863501" rtl="0" eaLnBrk="1" fontAlgn="base" hangingPunct="1">
              <a:spcBef>
                <a:spcPct val="20000"/>
              </a:spcBef>
              <a:spcAft>
                <a:spcPct val="0"/>
              </a:spcAft>
              <a:buSzPct val="60000"/>
              <a:buFont typeface="Arial" pitchFamily="34" charset="0"/>
              <a:buChar char="►"/>
              <a:defRPr sz="2200">
                <a:solidFill>
                  <a:schemeClr val="accent2"/>
                </a:solidFill>
                <a:latin typeface="+mn-lt"/>
                <a:ea typeface="+mn-ea"/>
              </a:defRPr>
            </a:lvl2pPr>
            <a:lvl3pPr marL="1079376" indent="-215875" algn="l" defTabSz="863501" rtl="0" eaLnBrk="1" fontAlgn="base" hangingPunct="1">
              <a:spcBef>
                <a:spcPct val="20000"/>
              </a:spcBef>
              <a:spcAft>
                <a:spcPct val="0"/>
              </a:spcAft>
              <a:buSzPct val="75000"/>
              <a:buFont typeface="Arial" pitchFamily="34" charset="0"/>
              <a:buChar char="−"/>
              <a:defRPr sz="2000">
                <a:solidFill>
                  <a:schemeClr val="accent3">
                    <a:lumMod val="75000"/>
                  </a:schemeClr>
                </a:solidFill>
                <a:latin typeface="+mn-lt"/>
                <a:ea typeface="+mn-ea"/>
              </a:defRPr>
            </a:lvl3pPr>
            <a:lvl4pPr marL="1511127" indent="-215875" algn="l" defTabSz="863501" rtl="0" eaLnBrk="1" fontAlgn="base" hangingPunct="1">
              <a:spcBef>
                <a:spcPct val="20000"/>
              </a:spcBef>
              <a:spcAft>
                <a:spcPct val="0"/>
              </a:spcAft>
              <a:buFont typeface="Wingdings" pitchFamily="2" charset="2"/>
              <a:buChar char="ð"/>
              <a:defRPr sz="1800" i="0">
                <a:solidFill>
                  <a:schemeClr val="accent3"/>
                </a:solidFill>
                <a:latin typeface="+mn-lt"/>
                <a:ea typeface="+mn-ea"/>
              </a:defRPr>
            </a:lvl4pPr>
            <a:lvl5pPr marL="1942877" indent="-215875" algn="l" defTabSz="863501" rtl="0" eaLnBrk="1" fontAlgn="base" hangingPunct="1">
              <a:spcBef>
                <a:spcPct val="20000"/>
              </a:spcBef>
              <a:spcAft>
                <a:spcPct val="0"/>
              </a:spcAft>
              <a:buChar char="»"/>
              <a:defRPr sz="1900">
                <a:solidFill>
                  <a:schemeClr val="bg2"/>
                </a:solidFill>
                <a:latin typeface="+mn-lt"/>
                <a:ea typeface="+mn-ea"/>
              </a:defRPr>
            </a:lvl5pPr>
            <a:lvl6pPr marL="2400025" indent="-215875" algn="l" defTabSz="863501" rtl="0" eaLnBrk="1" fontAlgn="base" hangingPunct="1">
              <a:spcBef>
                <a:spcPct val="20000"/>
              </a:spcBef>
              <a:spcAft>
                <a:spcPct val="0"/>
              </a:spcAft>
              <a:buChar char="»"/>
              <a:defRPr sz="1900">
                <a:solidFill>
                  <a:schemeClr val="tx1"/>
                </a:solidFill>
                <a:latin typeface="+mn-lt"/>
                <a:ea typeface="+mn-ea"/>
              </a:defRPr>
            </a:lvl6pPr>
            <a:lvl7pPr marL="2857172" indent="-215875" algn="l" defTabSz="863501" rtl="0" eaLnBrk="1" fontAlgn="base" hangingPunct="1">
              <a:spcBef>
                <a:spcPct val="20000"/>
              </a:spcBef>
              <a:spcAft>
                <a:spcPct val="0"/>
              </a:spcAft>
              <a:buChar char="»"/>
              <a:defRPr sz="1900">
                <a:solidFill>
                  <a:schemeClr val="tx1"/>
                </a:solidFill>
                <a:latin typeface="+mn-lt"/>
                <a:ea typeface="+mn-ea"/>
              </a:defRPr>
            </a:lvl7pPr>
            <a:lvl8pPr marL="3314320" indent="-215875" algn="l" defTabSz="863501" rtl="0" eaLnBrk="1" fontAlgn="base" hangingPunct="1">
              <a:spcBef>
                <a:spcPct val="20000"/>
              </a:spcBef>
              <a:spcAft>
                <a:spcPct val="0"/>
              </a:spcAft>
              <a:buChar char="»"/>
              <a:defRPr sz="1900">
                <a:solidFill>
                  <a:schemeClr val="tx1"/>
                </a:solidFill>
                <a:latin typeface="+mn-lt"/>
                <a:ea typeface="+mn-ea"/>
              </a:defRPr>
            </a:lvl8pPr>
            <a:lvl9pPr marL="3771468" indent="-215875" algn="l" defTabSz="863501" rtl="0" eaLnBrk="1" fontAlgn="base" hangingPunct="1">
              <a:spcBef>
                <a:spcPct val="20000"/>
              </a:spcBef>
              <a:spcAft>
                <a:spcPct val="0"/>
              </a:spcAft>
              <a:buChar char="»"/>
              <a:defRPr sz="1900">
                <a:solidFill>
                  <a:schemeClr val="tx1"/>
                </a:solidFill>
                <a:latin typeface="+mn-lt"/>
                <a:ea typeface="+mn-ea"/>
              </a:defRPr>
            </a:lvl9pPr>
          </a:lstStyle>
          <a:p>
            <a:pPr marL="0" indent="0" algn="ctr" eaLnBrk="0" hangingPunct="0">
              <a:spcBef>
                <a:spcPct val="0"/>
              </a:spcBef>
              <a:buNone/>
            </a:pPr>
            <a:r>
              <a:rPr lang="fr-FR" sz="1600" dirty="0" smtClean="0">
                <a:solidFill>
                  <a:schemeClr val="tx2"/>
                </a:solidFill>
                <a:latin typeface="Arial" charset="0"/>
                <a:ea typeface="ＭＳ Ｐゴシック" pitchFamily="-32" charset="-128"/>
              </a:rPr>
              <a:t>Une R&amp;D concentrée sur les équipements et les logiciels</a:t>
            </a:r>
            <a:endParaRPr lang="fr-FR" sz="1600" dirty="0">
              <a:solidFill>
                <a:schemeClr val="tx2"/>
              </a:solidFill>
              <a:latin typeface="Arial" charset="0"/>
              <a:ea typeface="ＭＳ Ｐゴシック" pitchFamily="-32" charset="-128"/>
            </a:endParaRPr>
          </a:p>
        </p:txBody>
      </p:sp>
      <p:grpSp>
        <p:nvGrpSpPr>
          <p:cNvPr id="8" name="Groupe 7"/>
          <p:cNvGrpSpPr/>
          <p:nvPr/>
        </p:nvGrpSpPr>
        <p:grpSpPr>
          <a:xfrm>
            <a:off x="6059335" y="1477943"/>
            <a:ext cx="2597775" cy="1963940"/>
            <a:chOff x="5025970" y="994080"/>
            <a:chExt cx="3733800" cy="2790825"/>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25970" y="994080"/>
              <a:ext cx="3733800" cy="27908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 name="Rectangle 9"/>
            <p:cNvSpPr/>
            <p:nvPr/>
          </p:nvSpPr>
          <p:spPr bwMode="auto">
            <a:xfrm>
              <a:off x="6422115" y="1708323"/>
              <a:ext cx="2220185" cy="2017090"/>
            </a:xfrm>
            <a:prstGeom prst="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grpSp>
    </p:spTree>
    <p:extLst>
      <p:ext uri="{BB962C8B-B14F-4D97-AF65-F5344CB8AC3E}">
        <p14:creationId xmlns:p14="http://schemas.microsoft.com/office/powerpoint/2010/main" xmlns="" val="3847443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au 16"/>
          <p:cNvGraphicFramePr>
            <a:graphicFrameLocks noGrp="1"/>
          </p:cNvGraphicFramePr>
          <p:nvPr>
            <p:extLst>
              <p:ext uri="{D42A27DB-BD31-4B8C-83A1-F6EECF244321}">
                <p14:modId xmlns:p14="http://schemas.microsoft.com/office/powerpoint/2010/main" xmlns="" val="3474479706"/>
              </p:ext>
            </p:extLst>
          </p:nvPr>
        </p:nvGraphicFramePr>
        <p:xfrm>
          <a:off x="106782" y="909896"/>
          <a:ext cx="8806103" cy="5044879"/>
        </p:xfrm>
        <a:graphic>
          <a:graphicData uri="http://schemas.openxmlformats.org/drawingml/2006/table">
            <a:tbl>
              <a:tblPr firstRow="1" bandRow="1">
                <a:tableStyleId>{69012ECD-51FC-41F1-AA8D-1B2483CD663E}</a:tableStyleId>
              </a:tblPr>
              <a:tblGrid>
                <a:gridCol w="1393523"/>
                <a:gridCol w="2245901"/>
                <a:gridCol w="1250181"/>
                <a:gridCol w="3916498"/>
              </a:tblGrid>
              <a:tr h="291576">
                <a:tc>
                  <a:txBody>
                    <a:bodyPr/>
                    <a:lstStyle/>
                    <a:p>
                      <a:r>
                        <a:rPr lang="fr-FR" sz="1400" dirty="0" smtClean="0">
                          <a:solidFill>
                            <a:schemeClr val="tx2"/>
                          </a:solidFill>
                        </a:rPr>
                        <a:t>Acteurs</a:t>
                      </a:r>
                      <a:endParaRPr lang="fr-FR" sz="1400" dirty="0">
                        <a:solidFill>
                          <a:schemeClr val="tx2"/>
                        </a:solidFill>
                      </a:endParaRPr>
                    </a:p>
                  </a:txBody>
                  <a:tcPr/>
                </a:tc>
                <a:tc>
                  <a:txBody>
                    <a:bodyPr/>
                    <a:lstStyle/>
                    <a:p>
                      <a:r>
                        <a:rPr lang="fr-FR" sz="1400" dirty="0" smtClean="0">
                          <a:solidFill>
                            <a:schemeClr val="tx2"/>
                          </a:solidFill>
                        </a:rPr>
                        <a:t>Siège social</a:t>
                      </a:r>
                      <a:endParaRPr lang="fr-FR" sz="1400" dirty="0">
                        <a:solidFill>
                          <a:schemeClr val="tx2"/>
                        </a:solidFill>
                      </a:endParaRPr>
                    </a:p>
                  </a:txBody>
                  <a:tcPr/>
                </a:tc>
                <a:tc>
                  <a:txBody>
                    <a:bodyPr/>
                    <a:lstStyle/>
                    <a:p>
                      <a:r>
                        <a:rPr lang="fr-FR" sz="1400" dirty="0" smtClean="0">
                          <a:solidFill>
                            <a:schemeClr val="tx2"/>
                          </a:solidFill>
                        </a:rPr>
                        <a:t>Typologie</a:t>
                      </a:r>
                      <a:endParaRPr lang="fr-FR" sz="1400" dirty="0">
                        <a:solidFill>
                          <a:schemeClr val="tx2"/>
                        </a:solidFill>
                      </a:endParaRPr>
                    </a:p>
                  </a:txBody>
                  <a:tcPr/>
                </a:tc>
                <a:tc>
                  <a:txBody>
                    <a:bodyPr/>
                    <a:lstStyle/>
                    <a:p>
                      <a:r>
                        <a:rPr lang="fr-FR" sz="1400" dirty="0" smtClean="0">
                          <a:solidFill>
                            <a:schemeClr val="tx2"/>
                          </a:solidFill>
                        </a:rPr>
                        <a:t>Activité</a:t>
                      </a:r>
                      <a:endParaRPr lang="fr-FR" sz="1400" dirty="0">
                        <a:solidFill>
                          <a:schemeClr val="tx2"/>
                        </a:solidFill>
                      </a:endParaRPr>
                    </a:p>
                  </a:txBody>
                  <a:tcPr/>
                </a:tc>
              </a:tr>
              <a:tr h="324000">
                <a:tc>
                  <a:txBody>
                    <a:bodyPr/>
                    <a:lstStyle/>
                    <a:p>
                      <a:endParaRPr lang="fr-FR" sz="13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endParaRPr lang="fr-FR" sz="1200" dirty="0" smtClean="0">
                        <a:solidFill>
                          <a:schemeClr val="accent1"/>
                        </a:solidFill>
                      </a:endParaRPr>
                    </a:p>
                  </a:txBody>
                  <a:tcPr anchor="ctr"/>
                </a:tc>
                <a:tc>
                  <a:txBody>
                    <a:bodyPr/>
                    <a:lstStyle/>
                    <a:p>
                      <a:r>
                        <a:rPr lang="fr-FR" sz="1200" dirty="0" smtClean="0">
                          <a:solidFill>
                            <a:schemeClr val="accent1"/>
                          </a:solidFill>
                        </a:rPr>
                        <a:t>GG</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Numériseur pour radiologie</a:t>
                      </a:r>
                      <a:endParaRPr lang="fr-FR" sz="1200" dirty="0">
                        <a:solidFill>
                          <a:schemeClr val="accent1"/>
                        </a:solidFill>
                      </a:endParaRPr>
                    </a:p>
                  </a:txBody>
                  <a:tcPr anchor="ctr"/>
                </a:tc>
              </a:tr>
              <a:tr h="394879">
                <a:tc>
                  <a:txBody>
                    <a:bodyPr/>
                    <a:lstStyle/>
                    <a:p>
                      <a:endParaRPr lang="fr-FR" sz="13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Rhône-Alpes</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TPE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Doppler, ECG, moniteur de débit cardiaque non invasif</a:t>
                      </a:r>
                    </a:p>
                  </a:txBody>
                  <a:tcPr anchor="ctr"/>
                </a:tc>
              </a:tr>
              <a:tr h="324000">
                <a:tc>
                  <a:txBody>
                    <a:bodyPr/>
                    <a:lstStyle/>
                    <a:p>
                      <a:endParaRPr lang="fr-FR" sz="13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Languedoc-R.</a:t>
                      </a:r>
                    </a:p>
                  </a:txBody>
                  <a:tcPr anchor="ctr"/>
                </a:tc>
                <a:tc>
                  <a:txBody>
                    <a:bodyPr/>
                    <a:lstStyle/>
                    <a:p>
                      <a:r>
                        <a:rPr lang="fr-FR" sz="1200" dirty="0" smtClean="0">
                          <a:solidFill>
                            <a:schemeClr val="accent1"/>
                          </a:solidFill>
                        </a:rPr>
                        <a:t>PME (&gt;50)</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Appareil de radiologie</a:t>
                      </a:r>
                      <a:endParaRPr lang="fr-FR" sz="1200" dirty="0">
                        <a:solidFill>
                          <a:schemeClr val="accent1"/>
                        </a:solidFill>
                      </a:endParaRPr>
                    </a:p>
                  </a:txBody>
                  <a:tcPr anchor="ctr"/>
                </a:tc>
              </a:tr>
              <a:tr h="324000">
                <a:tc>
                  <a:txBody>
                    <a:bodyPr/>
                    <a:lstStyle/>
                    <a:p>
                      <a:endParaRPr lang="fr-FR" sz="13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Poitou-C.</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PME (&lt;50)</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Echographe transportable</a:t>
                      </a:r>
                      <a:endParaRPr lang="fr-FR" sz="1200" dirty="0">
                        <a:solidFill>
                          <a:schemeClr val="accent1"/>
                        </a:solidFill>
                      </a:endParaRPr>
                    </a:p>
                  </a:txBody>
                  <a:tcPr anchor="ctr"/>
                </a:tc>
              </a:tr>
              <a:tr h="324000">
                <a:tc>
                  <a:txBody>
                    <a:bodyPr/>
                    <a:lstStyle/>
                    <a:p>
                      <a:endParaRPr lang="fr-FR" sz="13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Centre</a:t>
                      </a:r>
                    </a:p>
                  </a:txBody>
                  <a:tcPr anchor="ctr"/>
                </a:tc>
                <a:tc>
                  <a:txBody>
                    <a:bodyPr/>
                    <a:lstStyle/>
                    <a:p>
                      <a:r>
                        <a:rPr lang="fr-FR" sz="1200" dirty="0" smtClean="0">
                          <a:solidFill>
                            <a:schemeClr val="accent1"/>
                          </a:solidFill>
                        </a:rPr>
                        <a:t>TPE</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Négatoscope</a:t>
                      </a:r>
                      <a:endParaRPr lang="fr-FR" sz="1200" dirty="0">
                        <a:solidFill>
                          <a:schemeClr val="accent1"/>
                        </a:solidFill>
                      </a:endParaRPr>
                    </a:p>
                  </a:txBody>
                  <a:tcPr anchor="ctr"/>
                </a:tc>
              </a:tr>
              <a:tr h="324000">
                <a:tc>
                  <a:txBody>
                    <a:bodyPr/>
                    <a:lstStyle/>
                    <a:p>
                      <a:endParaRPr lang="fr-FR" sz="13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Languedoc</a:t>
                      </a:r>
                      <a:r>
                        <a:rPr lang="fr-FR" sz="1200" baseline="0" dirty="0" smtClean="0">
                          <a:solidFill>
                            <a:schemeClr val="accent1"/>
                          </a:solidFill>
                        </a:rPr>
                        <a:t>-R.</a:t>
                      </a:r>
                      <a:endParaRPr lang="fr-FR" sz="1200" dirty="0" smtClean="0">
                        <a:solidFill>
                          <a:schemeClr val="accent1"/>
                        </a:solidFill>
                      </a:endParaRPr>
                    </a:p>
                  </a:txBody>
                  <a:tcPr anchor="ctr"/>
                </a:tc>
                <a:tc>
                  <a:txBody>
                    <a:bodyPr/>
                    <a:lstStyle/>
                    <a:p>
                      <a:r>
                        <a:rPr lang="fr-FR" sz="1200" dirty="0" smtClean="0">
                          <a:solidFill>
                            <a:schemeClr val="accent1"/>
                          </a:solidFill>
                        </a:rPr>
                        <a:t>PME (&lt;50)</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Gamme de </a:t>
                      </a:r>
                      <a:r>
                        <a:rPr lang="fr-FR" sz="1200" dirty="0" err="1" smtClean="0">
                          <a:solidFill>
                            <a:schemeClr val="accent1"/>
                          </a:solidFill>
                        </a:rPr>
                        <a:t>dopplers</a:t>
                      </a:r>
                      <a:endParaRPr lang="fr-FR" sz="1200" dirty="0">
                        <a:solidFill>
                          <a:schemeClr val="accent1"/>
                        </a:solidFill>
                      </a:endParaRPr>
                    </a:p>
                  </a:txBody>
                  <a:tcPr anchor="ctr"/>
                </a:tc>
              </a:tr>
              <a:tr h="324000">
                <a:tc>
                  <a:txBody>
                    <a:bodyPr/>
                    <a:lstStyle/>
                    <a:p>
                      <a:endParaRPr lang="fr-FR" sz="1300" dirty="0">
                        <a:solidFill>
                          <a:schemeClr val="accent1"/>
                        </a:solidFill>
                      </a:endParaRPr>
                    </a:p>
                  </a:txBody>
                  <a:tcPr anchor="ctr"/>
                </a:tc>
                <a:tc>
                  <a:txBody>
                    <a:bodyPr/>
                    <a:lstStyle/>
                    <a:p>
                      <a:pPr marL="712788" indent="0"/>
                      <a:endParaRPr lang="fr-FR" sz="1200" dirty="0">
                        <a:solidFill>
                          <a:schemeClr val="accent1"/>
                        </a:solidFill>
                      </a:endParaRPr>
                    </a:p>
                  </a:txBody>
                  <a:tcPr anchor="ctr"/>
                </a:tc>
                <a:tc>
                  <a:txBody>
                    <a:bodyPr/>
                    <a:lstStyle/>
                    <a:p>
                      <a:r>
                        <a:rPr lang="fr-FR" sz="1200" dirty="0" smtClean="0">
                          <a:solidFill>
                            <a:schemeClr val="accent1"/>
                          </a:solidFill>
                        </a:rPr>
                        <a:t>GG</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ECG, IRM, radiographie, stimulateur cardiaque</a:t>
                      </a:r>
                      <a:endParaRPr lang="fr-FR" sz="1200" dirty="0">
                        <a:solidFill>
                          <a:schemeClr val="accent1"/>
                        </a:solidFill>
                      </a:endParaRPr>
                    </a:p>
                  </a:txBody>
                  <a:tcPr anchor="ctr"/>
                </a:tc>
              </a:tr>
              <a:tr h="324000">
                <a:tc>
                  <a:txBody>
                    <a:bodyPr/>
                    <a:lstStyle/>
                    <a:p>
                      <a:endParaRPr lang="fr-FR" sz="13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Rhône-Alpes</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kern="1200" dirty="0" smtClean="0">
                          <a:solidFill>
                            <a:schemeClr val="accent1"/>
                          </a:solidFill>
                          <a:latin typeface="+mn-lt"/>
                          <a:ea typeface="+mn-ea"/>
                          <a:cs typeface="+mn-cs"/>
                        </a:rPr>
                        <a:t>PME (&lt;50)</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Négatoscope</a:t>
                      </a:r>
                      <a:endParaRPr lang="fr-FR" sz="1200" dirty="0">
                        <a:solidFill>
                          <a:schemeClr val="accent1"/>
                        </a:solidFill>
                      </a:endParaRPr>
                    </a:p>
                  </a:txBody>
                  <a:tcPr anchor="ctr"/>
                </a:tc>
              </a:tr>
              <a:tr h="324000">
                <a:tc>
                  <a:txBody>
                    <a:bodyPr/>
                    <a:lstStyle/>
                    <a:p>
                      <a:endParaRPr lang="fr-FR" sz="13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Bretagne</a:t>
                      </a:r>
                    </a:p>
                  </a:txBody>
                  <a:tcPr anchor="ctr"/>
                </a:tc>
                <a:tc>
                  <a:txBody>
                    <a:bodyPr/>
                    <a:lstStyle/>
                    <a:p>
                      <a:r>
                        <a:rPr lang="fr-FR" sz="1200" kern="1200" dirty="0" smtClean="0">
                          <a:solidFill>
                            <a:schemeClr val="accent1"/>
                          </a:solidFill>
                          <a:latin typeface="+mn-lt"/>
                          <a:ea typeface="+mn-ea"/>
                          <a:cs typeface="+mn-cs"/>
                        </a:rPr>
                        <a:t>PME (&lt;50)</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Capteurs physiologiques sans fil avec transmission des données</a:t>
                      </a:r>
                      <a:endParaRPr lang="fr-FR" sz="1200" dirty="0">
                        <a:solidFill>
                          <a:schemeClr val="accent1"/>
                        </a:solidFill>
                      </a:endParaRPr>
                    </a:p>
                  </a:txBody>
                  <a:tcPr anchor="ctr"/>
                </a:tc>
              </a:tr>
              <a:tr h="324000">
                <a:tc>
                  <a:txBody>
                    <a:bodyPr/>
                    <a:lstStyle/>
                    <a:p>
                      <a:endParaRPr lang="fr-FR" sz="13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endParaRPr lang="fr-FR" sz="1200" dirty="0" smtClean="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GG</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Equipements endoscopiques</a:t>
                      </a:r>
                      <a:endParaRPr lang="fr-FR" sz="1200" dirty="0">
                        <a:solidFill>
                          <a:schemeClr val="accent1"/>
                        </a:solidFill>
                      </a:endParaRPr>
                    </a:p>
                  </a:txBody>
                  <a:tcPr anchor="ctr"/>
                </a:tc>
              </a:tr>
              <a:tr h="324000">
                <a:tc>
                  <a:txBody>
                    <a:bodyPr/>
                    <a:lstStyle/>
                    <a:p>
                      <a:endParaRPr lang="fr-FR" sz="13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endParaRPr lang="fr-FR" sz="1200" dirty="0" smtClean="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GG</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Gamme d'endoscopes</a:t>
                      </a:r>
                      <a:endParaRPr lang="fr-FR" sz="1200" dirty="0">
                        <a:solidFill>
                          <a:schemeClr val="accent1"/>
                        </a:solidFill>
                      </a:endParaRPr>
                    </a:p>
                  </a:txBody>
                  <a:tcPr anchor="ctr"/>
                </a:tc>
              </a:tr>
              <a:tr h="324000">
                <a:tc>
                  <a:txBody>
                    <a:bodyPr/>
                    <a:lstStyle/>
                    <a:p>
                      <a:endParaRPr lang="fr-FR" sz="1300" dirty="0">
                        <a:solidFill>
                          <a:schemeClr val="accent1"/>
                        </a:solidFill>
                      </a:endParaRPr>
                    </a:p>
                  </a:txBody>
                  <a:tcPr anchor="ctr"/>
                </a:tc>
                <a:tc>
                  <a:txBody>
                    <a:bodyPr/>
                    <a:lstStyle/>
                    <a:p>
                      <a:pPr marL="712788" indent="0"/>
                      <a:r>
                        <a:rPr lang="fr-FR" sz="1200" dirty="0" smtClean="0">
                          <a:solidFill>
                            <a:schemeClr val="accent1"/>
                          </a:solidFill>
                        </a:rPr>
                        <a:t>PACA</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PME (&gt;50)</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Doppler, ECG</a:t>
                      </a:r>
                      <a:endParaRPr lang="fr-FR" sz="1200" dirty="0">
                        <a:solidFill>
                          <a:schemeClr val="accent1"/>
                        </a:solidFill>
                      </a:endParaRPr>
                    </a:p>
                  </a:txBody>
                  <a:tcPr anchor="ctr"/>
                </a:tc>
              </a:tr>
              <a:tr h="324000">
                <a:tc>
                  <a:txBody>
                    <a:bodyPr/>
                    <a:lstStyle/>
                    <a:p>
                      <a:endParaRPr lang="fr-FR" sz="13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Ile-de-France</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GG</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kern="1200" dirty="0" smtClean="0">
                          <a:solidFill>
                            <a:schemeClr val="accent1"/>
                          </a:solidFill>
                          <a:latin typeface="+mn-lt"/>
                          <a:ea typeface="+mn-ea"/>
                          <a:cs typeface="+mn-cs"/>
                        </a:rPr>
                        <a:t>Appareils d’imagerie médicale (RX)</a:t>
                      </a:r>
                    </a:p>
                  </a:txBody>
                  <a:tcPr anchor="ctr"/>
                </a:tc>
              </a:tr>
              <a:tr h="324000">
                <a:tc>
                  <a:txBody>
                    <a:bodyPr/>
                    <a:lstStyle/>
                    <a:p>
                      <a:endParaRPr lang="fr-FR" sz="1300" kern="1200" dirty="0" smtClean="0">
                        <a:solidFill>
                          <a:schemeClr val="accent1"/>
                        </a:solidFill>
                        <a:latin typeface="+mn-lt"/>
                        <a:ea typeface="+mn-ea"/>
                        <a:cs typeface="+mn-cs"/>
                      </a:endParaRPr>
                    </a:p>
                  </a:txBody>
                  <a:tcPr anchor="ctr">
                    <a:solidFill>
                      <a:srgbClr val="FFFFFF"/>
                    </a:solidFill>
                  </a:tcP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kern="1200" dirty="0" smtClean="0">
                          <a:solidFill>
                            <a:schemeClr val="accent1"/>
                          </a:solidFill>
                          <a:latin typeface="+mn-lt"/>
                          <a:ea typeface="+mn-ea"/>
                          <a:cs typeface="+mn-cs"/>
                        </a:rPr>
                        <a:t>Languedoc-R.</a:t>
                      </a:r>
                    </a:p>
                  </a:txBody>
                  <a:tcPr anchor="ctr">
                    <a:solidFill>
                      <a:srgbClr val="FFFFFF"/>
                    </a:solidFill>
                  </a:tcPr>
                </a:tc>
                <a:tc>
                  <a:txBody>
                    <a:bodyPr/>
                    <a:lstStyle/>
                    <a:p>
                      <a:pPr marL="0" marR="0" lvl="0" indent="0" algn="l" defTabSz="914295"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smtClean="0">
                          <a:ln>
                            <a:noFill/>
                          </a:ln>
                          <a:solidFill>
                            <a:srgbClr val="0053A1"/>
                          </a:solidFill>
                          <a:effectLst/>
                          <a:uLnTx/>
                          <a:uFillTx/>
                          <a:latin typeface="+mn-lt"/>
                          <a:ea typeface="+mn-ea"/>
                          <a:cs typeface="+mn-cs"/>
                        </a:rPr>
                        <a:t>PME (&lt;50)</a:t>
                      </a:r>
                    </a:p>
                  </a:txBody>
                  <a:tcPr anchor="ctr">
                    <a:solidFill>
                      <a:srgbClr val="FFFFFF"/>
                    </a:solidFill>
                  </a:tcP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kern="1200" noProof="0" dirty="0" smtClean="0">
                          <a:solidFill>
                            <a:schemeClr val="accent1"/>
                          </a:solidFill>
                          <a:latin typeface="+mn-lt"/>
                          <a:ea typeface="+mn-ea"/>
                          <a:cs typeface="+mn-cs"/>
                        </a:rPr>
                        <a:t>Doppler, échographe et cardiocographe portables</a:t>
                      </a:r>
                    </a:p>
                  </a:txBody>
                  <a:tcPr anchor="ctr">
                    <a:solidFill>
                      <a:srgbClr val="FFFFFF"/>
                    </a:solidFill>
                  </a:tcPr>
                </a:tc>
              </a:tr>
            </a:tbl>
          </a:graphicData>
        </a:graphic>
      </p:graphicFrame>
      <p:sp>
        <p:nvSpPr>
          <p:cNvPr id="2" name="Titre 1"/>
          <p:cNvSpPr>
            <a:spLocks noGrp="1"/>
          </p:cNvSpPr>
          <p:nvPr>
            <p:ph type="title"/>
          </p:nvPr>
        </p:nvSpPr>
        <p:spPr>
          <a:xfrm>
            <a:off x="625348" y="32990"/>
            <a:ext cx="8290373" cy="504056"/>
          </a:xfrm>
        </p:spPr>
        <p:txBody>
          <a:bodyPr/>
          <a:lstStyle/>
          <a:p>
            <a:r>
              <a:rPr lang="fr-FR" sz="2200" dirty="0">
                <a:effectLst/>
              </a:rPr>
              <a:t>Les DM </a:t>
            </a:r>
            <a:r>
              <a:rPr lang="fr-FR" sz="2200" dirty="0" smtClean="0">
                <a:effectLst/>
              </a:rPr>
              <a:t>d’équipement - R&amp;D en France</a:t>
            </a:r>
            <a:endParaRPr lang="fr-FR" sz="2200" dirty="0">
              <a:effectLst/>
            </a:endParaRPr>
          </a:p>
        </p:txBody>
      </p:sp>
      <p:sp>
        <p:nvSpPr>
          <p:cNvPr id="5" name="Espace réservé du numéro de diapositive 4"/>
          <p:cNvSpPr>
            <a:spLocks noGrp="1"/>
          </p:cNvSpPr>
          <p:nvPr>
            <p:ph type="sldNum" sz="quarter" idx="4"/>
          </p:nvPr>
        </p:nvSpPr>
        <p:spPr>
          <a:xfrm>
            <a:off x="8374842" y="5849487"/>
            <a:ext cx="623109" cy="325437"/>
          </a:xfrm>
        </p:spPr>
        <p:txBody>
          <a:bodyPr/>
          <a:lstStyle/>
          <a:p>
            <a:fld id="{CAF5A059-CC0F-49E5-9479-C0FE1E96BCE3}" type="slidenum">
              <a:rPr lang="fr-FR" smtClean="0">
                <a:solidFill>
                  <a:srgbClr val="A5A5A5"/>
                </a:solidFill>
              </a:rPr>
              <a:pPr/>
              <a:t>28</a:t>
            </a:fld>
            <a:endParaRPr lang="fr-FR" dirty="0">
              <a:solidFill>
                <a:srgbClr val="A5A5A5"/>
              </a:solidFill>
            </a:endParaRPr>
          </a:p>
        </p:txBody>
      </p:sp>
      <p:sp>
        <p:nvSpPr>
          <p:cNvPr id="6" name="Espace réservé du contenu 3"/>
          <p:cNvSpPr>
            <a:spLocks noGrp="1"/>
          </p:cNvSpPr>
          <p:nvPr>
            <p:ph sz="quarter" idx="11"/>
          </p:nvPr>
        </p:nvSpPr>
        <p:spPr>
          <a:xfrm>
            <a:off x="3367667" y="427931"/>
            <a:ext cx="5630283" cy="504825"/>
          </a:xfrm>
        </p:spPr>
        <p:txBody>
          <a:bodyPr/>
          <a:lstStyle/>
          <a:p>
            <a:r>
              <a:rPr lang="fr-FR" sz="2000" b="0" dirty="0" smtClean="0"/>
              <a:t>Les équipements d’imagerie</a:t>
            </a:r>
          </a:p>
        </p:txBody>
      </p:sp>
      <p:sp>
        <p:nvSpPr>
          <p:cNvPr id="1030" name="AutoShape 6" descr="Résultat de recherche d'images pour &quot;Kaptalia Monitoring&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solidFill>
                <a:srgbClr val="002060"/>
              </a:solidFill>
            </a:endParaRPr>
          </a:p>
        </p:txBody>
      </p:sp>
      <p:pic>
        <p:nvPicPr>
          <p:cNvPr id="20"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4376" y="1642341"/>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1"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4376" y="1981019"/>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2"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4376" y="2623671"/>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5"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4376" y="2294016"/>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4376" y="2946199"/>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6"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4376" y="3598329"/>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4070" y="3978447"/>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6"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4376" y="5033506"/>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7"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4376" y="5364557"/>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8" name="Picture 12"/>
          <p:cNvPicPr>
            <a:picLocks noChangeAspect="1" noChangeArrowheads="1"/>
          </p:cNvPicPr>
          <p:nvPr/>
        </p:nvPicPr>
        <p:blipFill>
          <a:blip r:embed="rId3" cstate="print"/>
          <a:srcRect t="8217" b="4109"/>
          <a:stretch>
            <a:fillRect/>
          </a:stretch>
        </p:blipFill>
        <p:spPr bwMode="auto">
          <a:xfrm>
            <a:off x="281625" y="1547091"/>
            <a:ext cx="355029" cy="367656"/>
          </a:xfrm>
          <a:prstGeom prst="rect">
            <a:avLst/>
          </a:prstGeom>
          <a:noFill/>
          <a:ln w="9525">
            <a:noFill/>
            <a:miter lim="800000"/>
            <a:headEnd/>
            <a:tailEnd/>
          </a:ln>
        </p:spPr>
      </p:pic>
      <p:pic>
        <p:nvPicPr>
          <p:cNvPr id="42" name="Picture 2"/>
          <p:cNvPicPr>
            <a:picLocks noChangeAspect="1" noChangeArrowheads="1"/>
          </p:cNvPicPr>
          <p:nvPr/>
        </p:nvPicPr>
        <p:blipFill>
          <a:blip r:embed="rId4" cstate="print"/>
          <a:srcRect/>
          <a:stretch>
            <a:fillRect/>
          </a:stretch>
        </p:blipFill>
        <p:spPr bwMode="auto">
          <a:xfrm>
            <a:off x="157152" y="1288750"/>
            <a:ext cx="959004" cy="220861"/>
          </a:xfrm>
          <a:prstGeom prst="rect">
            <a:avLst/>
          </a:prstGeom>
          <a:noFill/>
          <a:ln w="9525">
            <a:noFill/>
            <a:miter lim="800000"/>
            <a:headEnd/>
            <a:tailEnd/>
          </a:ln>
        </p:spPr>
      </p:pic>
      <p:pic>
        <p:nvPicPr>
          <p:cNvPr id="2050" name="Picture 2"/>
          <p:cNvPicPr preferRelativeResize="0">
            <a:picLocks noChangeArrowheads="1"/>
          </p:cNvPicPr>
          <p:nvPr/>
        </p:nvPicPr>
        <p:blipFill>
          <a:blip r:embed="rId5" cstate="print"/>
          <a:srcRect/>
          <a:stretch>
            <a:fillRect/>
          </a:stretch>
        </p:blipFill>
        <p:spPr bwMode="auto">
          <a:xfrm>
            <a:off x="1666724" y="1288735"/>
            <a:ext cx="324000" cy="216000"/>
          </a:xfrm>
          <a:prstGeom prst="rect">
            <a:avLst/>
          </a:prstGeom>
          <a:noFill/>
          <a:ln w="9525">
            <a:noFill/>
            <a:miter lim="800000"/>
            <a:headEnd/>
            <a:tailEnd/>
          </a:ln>
        </p:spPr>
      </p:pic>
      <p:pic>
        <p:nvPicPr>
          <p:cNvPr id="50" name="Picture 11"/>
          <p:cNvPicPr>
            <a:picLocks noChangeAspect="1" noChangeArrowheads="1"/>
          </p:cNvPicPr>
          <p:nvPr/>
        </p:nvPicPr>
        <p:blipFill>
          <a:blip r:embed="rId6" cstate="print"/>
          <a:srcRect/>
          <a:stretch>
            <a:fillRect/>
          </a:stretch>
        </p:blipFill>
        <p:spPr bwMode="auto">
          <a:xfrm>
            <a:off x="184641" y="1988046"/>
            <a:ext cx="784422" cy="267602"/>
          </a:xfrm>
          <a:prstGeom prst="rect">
            <a:avLst/>
          </a:prstGeom>
          <a:noFill/>
          <a:ln w="9525">
            <a:noFill/>
            <a:miter lim="800000"/>
            <a:headEnd/>
            <a:tailEnd/>
          </a:ln>
        </p:spPr>
      </p:pic>
      <p:pic>
        <p:nvPicPr>
          <p:cNvPr id="59" name="Picture 16"/>
          <p:cNvPicPr>
            <a:picLocks noChangeAspect="1" noChangeArrowheads="1"/>
          </p:cNvPicPr>
          <p:nvPr/>
        </p:nvPicPr>
        <p:blipFill>
          <a:blip r:embed="rId7" cstate="print"/>
          <a:srcRect/>
          <a:stretch>
            <a:fillRect/>
          </a:stretch>
        </p:blipFill>
        <p:spPr bwMode="auto">
          <a:xfrm>
            <a:off x="137039" y="2290036"/>
            <a:ext cx="819886" cy="279422"/>
          </a:xfrm>
          <a:prstGeom prst="rect">
            <a:avLst/>
          </a:prstGeom>
          <a:noFill/>
          <a:ln w="9525">
            <a:noFill/>
            <a:miter lim="800000"/>
            <a:headEnd/>
            <a:tailEnd/>
          </a:ln>
        </p:spPr>
      </p:pic>
      <p:pic>
        <p:nvPicPr>
          <p:cNvPr id="62" name="Picture 4"/>
          <p:cNvPicPr>
            <a:picLocks noChangeAspect="1" noChangeArrowheads="1"/>
          </p:cNvPicPr>
          <p:nvPr/>
        </p:nvPicPr>
        <p:blipFill>
          <a:blip r:embed="rId8" cstate="print"/>
          <a:srcRect/>
          <a:stretch>
            <a:fillRect/>
          </a:stretch>
        </p:blipFill>
        <p:spPr bwMode="auto">
          <a:xfrm>
            <a:off x="191169" y="2607855"/>
            <a:ext cx="288000" cy="288000"/>
          </a:xfrm>
          <a:prstGeom prst="rect">
            <a:avLst/>
          </a:prstGeom>
          <a:noFill/>
          <a:ln w="9525">
            <a:noFill/>
            <a:miter lim="800000"/>
            <a:headEnd/>
            <a:tailEnd/>
          </a:ln>
        </p:spPr>
      </p:pic>
      <p:pic>
        <p:nvPicPr>
          <p:cNvPr id="64" name="Picture 10"/>
          <p:cNvPicPr>
            <a:picLocks noChangeAspect="1" noChangeArrowheads="1"/>
          </p:cNvPicPr>
          <p:nvPr/>
        </p:nvPicPr>
        <p:blipFill>
          <a:blip r:embed="rId9" cstate="print"/>
          <a:srcRect/>
          <a:stretch>
            <a:fillRect/>
          </a:stretch>
        </p:blipFill>
        <p:spPr bwMode="auto">
          <a:xfrm>
            <a:off x="182709" y="2914379"/>
            <a:ext cx="731687" cy="322161"/>
          </a:xfrm>
          <a:prstGeom prst="rect">
            <a:avLst/>
          </a:prstGeom>
          <a:noFill/>
          <a:ln w="9525">
            <a:noFill/>
            <a:miter lim="800000"/>
            <a:headEnd/>
            <a:tailEnd/>
          </a:ln>
        </p:spPr>
      </p:pic>
      <p:pic>
        <p:nvPicPr>
          <p:cNvPr id="66" name="Picture 4"/>
          <p:cNvPicPr>
            <a:picLocks noChangeAspect="1" noChangeArrowheads="1"/>
          </p:cNvPicPr>
          <p:nvPr/>
        </p:nvPicPr>
        <p:blipFill>
          <a:blip r:embed="rId10" cstate="print"/>
          <a:srcRect t="10956" b="10957"/>
          <a:stretch>
            <a:fillRect/>
          </a:stretch>
        </p:blipFill>
        <p:spPr bwMode="auto">
          <a:xfrm>
            <a:off x="176269" y="3251098"/>
            <a:ext cx="953602" cy="291933"/>
          </a:xfrm>
          <a:prstGeom prst="rect">
            <a:avLst/>
          </a:prstGeom>
          <a:noFill/>
          <a:ln w="9525">
            <a:noFill/>
            <a:miter lim="800000"/>
            <a:headEnd/>
            <a:tailEnd/>
          </a:ln>
        </p:spPr>
      </p:pic>
      <p:pic>
        <p:nvPicPr>
          <p:cNvPr id="2051" name="Picture 3"/>
          <p:cNvPicPr preferRelativeResize="0">
            <a:picLocks noChangeArrowheads="1"/>
          </p:cNvPicPr>
          <p:nvPr/>
        </p:nvPicPr>
        <p:blipFill>
          <a:blip r:embed="rId11" cstate="print"/>
          <a:srcRect/>
          <a:stretch>
            <a:fillRect/>
          </a:stretch>
        </p:blipFill>
        <p:spPr bwMode="auto">
          <a:xfrm>
            <a:off x="1664065" y="3280140"/>
            <a:ext cx="324000" cy="216000"/>
          </a:xfrm>
          <a:prstGeom prst="rect">
            <a:avLst/>
          </a:prstGeom>
          <a:noFill/>
          <a:ln w="9525">
            <a:noFill/>
            <a:miter lim="800000"/>
            <a:headEnd/>
            <a:tailEnd/>
          </a:ln>
        </p:spPr>
      </p:pic>
      <p:pic>
        <p:nvPicPr>
          <p:cNvPr id="68" name="Picture 7"/>
          <p:cNvPicPr>
            <a:picLocks noChangeAspect="1" noChangeArrowheads="1"/>
          </p:cNvPicPr>
          <p:nvPr/>
        </p:nvPicPr>
        <p:blipFill>
          <a:blip r:embed="rId12" cstate="print"/>
          <a:srcRect/>
          <a:stretch>
            <a:fillRect/>
          </a:stretch>
        </p:blipFill>
        <p:spPr bwMode="auto">
          <a:xfrm>
            <a:off x="194244" y="3991548"/>
            <a:ext cx="805688" cy="234911"/>
          </a:xfrm>
          <a:prstGeom prst="rect">
            <a:avLst/>
          </a:prstGeom>
          <a:noFill/>
          <a:ln w="9525">
            <a:noFill/>
            <a:miter lim="800000"/>
            <a:headEnd/>
            <a:tailEnd/>
          </a:ln>
        </p:spPr>
      </p:pic>
      <p:pic>
        <p:nvPicPr>
          <p:cNvPr id="70" name="Picture 15"/>
          <p:cNvPicPr>
            <a:picLocks noChangeAspect="1" noChangeArrowheads="1"/>
          </p:cNvPicPr>
          <p:nvPr/>
        </p:nvPicPr>
        <p:blipFill>
          <a:blip r:embed="rId13" cstate="print"/>
          <a:srcRect t="31243" b="37166"/>
          <a:stretch>
            <a:fillRect/>
          </a:stretch>
        </p:blipFill>
        <p:spPr bwMode="auto">
          <a:xfrm>
            <a:off x="187237" y="3602401"/>
            <a:ext cx="790652" cy="249776"/>
          </a:xfrm>
          <a:prstGeom prst="rect">
            <a:avLst/>
          </a:prstGeom>
          <a:noFill/>
          <a:ln w="9525">
            <a:noFill/>
            <a:miter lim="800000"/>
            <a:headEnd/>
            <a:tailEnd/>
          </a:ln>
        </p:spPr>
      </p:pic>
      <p:pic>
        <p:nvPicPr>
          <p:cNvPr id="72" name="Picture 1"/>
          <p:cNvPicPr>
            <a:picLocks noChangeAspect="1" noChangeArrowheads="1"/>
          </p:cNvPicPr>
          <p:nvPr/>
        </p:nvPicPr>
        <p:blipFill>
          <a:blip r:embed="rId14" cstate="print"/>
          <a:srcRect/>
          <a:stretch>
            <a:fillRect/>
          </a:stretch>
        </p:blipFill>
        <p:spPr bwMode="auto">
          <a:xfrm>
            <a:off x="193202" y="4360942"/>
            <a:ext cx="711045" cy="268099"/>
          </a:xfrm>
          <a:prstGeom prst="rect">
            <a:avLst/>
          </a:prstGeom>
          <a:noFill/>
          <a:ln w="9525">
            <a:noFill/>
            <a:miter lim="800000"/>
            <a:headEnd/>
            <a:tailEnd/>
          </a:ln>
        </p:spPr>
      </p:pic>
      <p:pic>
        <p:nvPicPr>
          <p:cNvPr id="2052" name="Picture 4"/>
          <p:cNvPicPr>
            <a:picLocks noChangeAspect="1" noChangeArrowheads="1"/>
          </p:cNvPicPr>
          <p:nvPr/>
        </p:nvPicPr>
        <p:blipFill>
          <a:blip r:embed="rId15" cstate="print"/>
          <a:srcRect/>
          <a:stretch>
            <a:fillRect/>
          </a:stretch>
        </p:blipFill>
        <p:spPr bwMode="auto">
          <a:xfrm>
            <a:off x="1664071" y="4399216"/>
            <a:ext cx="324000" cy="201600"/>
          </a:xfrm>
          <a:prstGeom prst="rect">
            <a:avLst/>
          </a:prstGeom>
          <a:noFill/>
          <a:ln w="9525">
            <a:noFill/>
            <a:miter lim="800000"/>
            <a:headEnd/>
            <a:tailEnd/>
          </a:ln>
        </p:spPr>
      </p:pic>
      <p:pic>
        <p:nvPicPr>
          <p:cNvPr id="74" name="Picture 5"/>
          <p:cNvPicPr>
            <a:picLocks noChangeAspect="1" noChangeArrowheads="1"/>
          </p:cNvPicPr>
          <p:nvPr/>
        </p:nvPicPr>
        <p:blipFill>
          <a:blip r:embed="rId16" cstate="print"/>
          <a:srcRect/>
          <a:stretch>
            <a:fillRect/>
          </a:stretch>
        </p:blipFill>
        <p:spPr bwMode="auto">
          <a:xfrm>
            <a:off x="162031" y="4677194"/>
            <a:ext cx="1326524" cy="253410"/>
          </a:xfrm>
          <a:prstGeom prst="rect">
            <a:avLst/>
          </a:prstGeom>
          <a:noFill/>
          <a:ln w="9525">
            <a:noFill/>
            <a:miter lim="800000"/>
            <a:headEnd/>
            <a:tailEnd/>
          </a:ln>
        </p:spPr>
      </p:pic>
      <p:pic>
        <p:nvPicPr>
          <p:cNvPr id="75" name="Picture 16"/>
          <p:cNvPicPr>
            <a:picLocks noChangeAspect="1" noChangeArrowheads="1"/>
          </p:cNvPicPr>
          <p:nvPr/>
        </p:nvPicPr>
        <p:blipFill>
          <a:blip r:embed="rId17" cstate="print"/>
          <a:srcRect/>
          <a:stretch>
            <a:fillRect/>
          </a:stretch>
        </p:blipFill>
        <p:spPr bwMode="auto">
          <a:xfrm>
            <a:off x="156634" y="4997454"/>
            <a:ext cx="789664" cy="302705"/>
          </a:xfrm>
          <a:prstGeom prst="rect">
            <a:avLst/>
          </a:prstGeom>
          <a:noFill/>
          <a:ln w="9525">
            <a:noFill/>
            <a:miter lim="800000"/>
            <a:headEnd/>
            <a:tailEnd/>
          </a:ln>
        </p:spPr>
      </p:pic>
      <p:pic>
        <p:nvPicPr>
          <p:cNvPr id="78" name="Picture 2"/>
          <p:cNvPicPr preferRelativeResize="0">
            <a:picLocks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1664376" y="4688721"/>
            <a:ext cx="324000"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0" name="Picture 3"/>
          <p:cNvPicPr>
            <a:picLocks noChangeAspect="1" noChangeArrowheads="1"/>
          </p:cNvPicPr>
          <p:nvPr/>
        </p:nvPicPr>
        <p:blipFill>
          <a:blip r:embed="rId19" cstate="print"/>
          <a:srcRect l="18897" t="37380" r="18032" b="38285"/>
          <a:stretch>
            <a:fillRect/>
          </a:stretch>
        </p:blipFill>
        <p:spPr bwMode="auto">
          <a:xfrm>
            <a:off x="154382" y="5334891"/>
            <a:ext cx="1068105" cy="258300"/>
          </a:xfrm>
          <a:prstGeom prst="rect">
            <a:avLst/>
          </a:prstGeom>
          <a:noFill/>
          <a:ln w="9525">
            <a:noFill/>
            <a:miter lim="800000"/>
            <a:headEnd/>
            <a:tailEnd/>
          </a:ln>
        </p:spPr>
      </p:pic>
      <p:pic>
        <p:nvPicPr>
          <p:cNvPr id="82" name="Picture 9"/>
          <p:cNvPicPr>
            <a:picLocks noChangeAspect="1" noChangeArrowheads="1"/>
          </p:cNvPicPr>
          <p:nvPr/>
        </p:nvPicPr>
        <p:blipFill>
          <a:blip r:embed="rId20" cstate="print"/>
          <a:srcRect t="35790" b="35987"/>
          <a:stretch>
            <a:fillRect/>
          </a:stretch>
        </p:blipFill>
        <p:spPr bwMode="auto">
          <a:xfrm>
            <a:off x="151191" y="5666514"/>
            <a:ext cx="948315" cy="267643"/>
          </a:xfrm>
          <a:prstGeom prst="rect">
            <a:avLst/>
          </a:prstGeom>
          <a:noFill/>
          <a:ln w="9525">
            <a:noFill/>
            <a:miter lim="800000"/>
            <a:headEnd/>
            <a:tailEnd/>
          </a:ln>
        </p:spPr>
      </p:pic>
      <p:pic>
        <p:nvPicPr>
          <p:cNvPr id="83"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4376" y="5703506"/>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944144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13"/>
          <p:cNvPicPr>
            <a:picLocks noChangeAspect="1" noChangeArrowheads="1"/>
          </p:cNvPicPr>
          <p:nvPr/>
        </p:nvPicPr>
        <p:blipFill>
          <a:blip r:embed="rId2" cstate="print"/>
          <a:srcRect t="8409" b="8409"/>
          <a:stretch>
            <a:fillRect/>
          </a:stretch>
        </p:blipFill>
        <p:spPr bwMode="auto">
          <a:xfrm>
            <a:off x="189269" y="2553247"/>
            <a:ext cx="799559" cy="300690"/>
          </a:xfrm>
          <a:prstGeom prst="rect">
            <a:avLst/>
          </a:prstGeom>
          <a:noFill/>
          <a:ln w="9525">
            <a:noFill/>
            <a:miter lim="800000"/>
            <a:headEnd/>
            <a:tailEnd/>
          </a:ln>
        </p:spPr>
      </p:pic>
      <p:pic>
        <p:nvPicPr>
          <p:cNvPr id="53" name="Picture 9"/>
          <p:cNvPicPr>
            <a:picLocks noChangeAspect="1" noChangeArrowheads="1"/>
          </p:cNvPicPr>
          <p:nvPr/>
        </p:nvPicPr>
        <p:blipFill>
          <a:blip r:embed="rId3" cstate="print"/>
          <a:srcRect b="14427"/>
          <a:stretch>
            <a:fillRect/>
          </a:stretch>
        </p:blipFill>
        <p:spPr bwMode="auto">
          <a:xfrm>
            <a:off x="189269" y="2864392"/>
            <a:ext cx="672701" cy="296886"/>
          </a:xfrm>
          <a:prstGeom prst="rect">
            <a:avLst/>
          </a:prstGeom>
          <a:noFill/>
          <a:ln w="9525">
            <a:noFill/>
            <a:miter lim="800000"/>
            <a:headEnd/>
            <a:tailEnd/>
          </a:ln>
        </p:spPr>
      </p:pic>
      <p:graphicFrame>
        <p:nvGraphicFramePr>
          <p:cNvPr id="17" name="Tableau 16"/>
          <p:cNvGraphicFramePr>
            <a:graphicFrameLocks noGrp="1"/>
          </p:cNvGraphicFramePr>
          <p:nvPr>
            <p:extLst>
              <p:ext uri="{D42A27DB-BD31-4B8C-83A1-F6EECF244321}">
                <p14:modId xmlns:p14="http://schemas.microsoft.com/office/powerpoint/2010/main" xmlns="" val="3732079473"/>
              </p:ext>
            </p:extLst>
          </p:nvPr>
        </p:nvGraphicFramePr>
        <p:xfrm>
          <a:off x="106782" y="1248811"/>
          <a:ext cx="8806103" cy="3865449"/>
        </p:xfrm>
        <a:graphic>
          <a:graphicData uri="http://schemas.openxmlformats.org/drawingml/2006/table">
            <a:tbl>
              <a:tblPr firstRow="1" bandRow="1">
                <a:tableStyleId>{69012ECD-51FC-41F1-AA8D-1B2483CD663E}</a:tableStyleId>
              </a:tblPr>
              <a:tblGrid>
                <a:gridCol w="1274343"/>
                <a:gridCol w="1781175"/>
                <a:gridCol w="1028700"/>
                <a:gridCol w="4721885"/>
              </a:tblGrid>
              <a:tr h="291576">
                <a:tc>
                  <a:txBody>
                    <a:bodyPr/>
                    <a:lstStyle/>
                    <a:p>
                      <a:r>
                        <a:rPr lang="fr-FR" sz="1400" dirty="0" smtClean="0">
                          <a:solidFill>
                            <a:schemeClr val="tx2"/>
                          </a:solidFill>
                        </a:rPr>
                        <a:t>Acteurs</a:t>
                      </a:r>
                      <a:endParaRPr lang="fr-FR" sz="1400" dirty="0">
                        <a:solidFill>
                          <a:schemeClr val="tx2"/>
                        </a:solidFill>
                      </a:endParaRPr>
                    </a:p>
                  </a:txBody>
                  <a:tcPr/>
                </a:tc>
                <a:tc>
                  <a:txBody>
                    <a:bodyPr/>
                    <a:lstStyle/>
                    <a:p>
                      <a:r>
                        <a:rPr lang="fr-FR" sz="1400" dirty="0" smtClean="0">
                          <a:solidFill>
                            <a:schemeClr val="tx2"/>
                          </a:solidFill>
                        </a:rPr>
                        <a:t>Siège social</a:t>
                      </a:r>
                      <a:endParaRPr lang="fr-FR" sz="1400" dirty="0">
                        <a:solidFill>
                          <a:schemeClr val="tx2"/>
                        </a:solidFill>
                      </a:endParaRPr>
                    </a:p>
                  </a:txBody>
                  <a:tcPr/>
                </a:tc>
                <a:tc>
                  <a:txBody>
                    <a:bodyPr/>
                    <a:lstStyle/>
                    <a:p>
                      <a:r>
                        <a:rPr lang="fr-FR" sz="1400" dirty="0" smtClean="0">
                          <a:solidFill>
                            <a:schemeClr val="tx2"/>
                          </a:solidFill>
                        </a:rPr>
                        <a:t>Typologie</a:t>
                      </a:r>
                      <a:endParaRPr lang="fr-FR" sz="1400" dirty="0">
                        <a:solidFill>
                          <a:schemeClr val="tx2"/>
                        </a:solidFill>
                      </a:endParaRPr>
                    </a:p>
                  </a:txBody>
                  <a:tcPr/>
                </a:tc>
                <a:tc>
                  <a:txBody>
                    <a:bodyPr/>
                    <a:lstStyle/>
                    <a:p>
                      <a:r>
                        <a:rPr lang="fr-FR" sz="1400" dirty="0" smtClean="0">
                          <a:solidFill>
                            <a:schemeClr val="tx2"/>
                          </a:solidFill>
                        </a:rPr>
                        <a:t>Activité</a:t>
                      </a:r>
                      <a:endParaRPr lang="fr-FR" sz="1400" dirty="0">
                        <a:solidFill>
                          <a:schemeClr val="tx2"/>
                        </a:solidFill>
                      </a:endParaRPr>
                    </a:p>
                  </a:txBody>
                  <a:tcPr/>
                </a:tc>
              </a:tr>
              <a:tr h="418064">
                <a:tc>
                  <a:txBody>
                    <a:bodyPr/>
                    <a:lstStyle/>
                    <a:p>
                      <a:endParaRPr lang="fr-FR" sz="1300" dirty="0">
                        <a:solidFill>
                          <a:schemeClr val="accent1"/>
                        </a:solidFill>
                      </a:endParaRPr>
                    </a:p>
                  </a:txBody>
                  <a:tcPr anchor="ctr"/>
                </a:tc>
                <a:tc>
                  <a:txBody>
                    <a:bodyPr/>
                    <a:lstStyle/>
                    <a:p>
                      <a:pPr marL="54133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Rhône-Alpes</a:t>
                      </a:r>
                    </a:p>
                  </a:txBody>
                  <a:tcPr anchor="ctr"/>
                </a:tc>
                <a:tc>
                  <a:txBody>
                    <a:bodyPr/>
                    <a:lstStyle/>
                    <a:p>
                      <a:r>
                        <a:rPr lang="fr-FR" sz="1200" dirty="0" smtClean="0">
                          <a:solidFill>
                            <a:schemeClr val="accent1"/>
                          </a:solidFill>
                        </a:rPr>
                        <a:t>TPE</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Robot pour chirurgie mini-invasive</a:t>
                      </a:r>
                      <a:endParaRPr lang="fr-FR" sz="1200" dirty="0">
                        <a:solidFill>
                          <a:schemeClr val="accent1"/>
                        </a:solidFill>
                      </a:endParaRPr>
                    </a:p>
                  </a:txBody>
                  <a:tcPr anchor="ctr"/>
                </a:tc>
              </a:tr>
              <a:tr h="285750">
                <a:tc>
                  <a:txBody>
                    <a:bodyPr/>
                    <a:lstStyle/>
                    <a:p>
                      <a:endParaRPr lang="fr-FR" sz="13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endParaRPr lang="fr-FR" sz="1200" dirty="0" smtClean="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GG</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Salle d'opération hybride</a:t>
                      </a:r>
                    </a:p>
                  </a:txBody>
                  <a:tcPr anchor="ctr"/>
                </a:tc>
              </a:tr>
              <a:tr h="276225">
                <a:tc>
                  <a:txBody>
                    <a:bodyPr/>
                    <a:lstStyle/>
                    <a:p>
                      <a:endParaRPr lang="fr-FR" sz="1300" dirty="0">
                        <a:solidFill>
                          <a:schemeClr val="accent1"/>
                        </a:solidFill>
                      </a:endParaRPr>
                    </a:p>
                  </a:txBody>
                  <a:tcPr anchor="ctr"/>
                </a:tc>
                <a:tc>
                  <a:txBody>
                    <a:bodyPr/>
                    <a:lstStyle/>
                    <a:p>
                      <a:pPr marL="542925"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Rhône-Alpes</a:t>
                      </a:r>
                    </a:p>
                  </a:txBody>
                  <a:tcPr anchor="ctr"/>
                </a:tc>
                <a:tc>
                  <a:txBody>
                    <a:bodyPr/>
                    <a:lstStyle/>
                    <a:p>
                      <a:r>
                        <a:rPr lang="fr-FR" sz="1200" dirty="0" smtClean="0">
                          <a:solidFill>
                            <a:schemeClr val="accent1"/>
                          </a:solidFill>
                        </a:rPr>
                        <a:t>TPE</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Viseur interventionnel pour exploration en temps réel</a:t>
                      </a:r>
                      <a:endParaRPr lang="fr-FR" sz="1200" dirty="0">
                        <a:solidFill>
                          <a:schemeClr val="accent1"/>
                        </a:solidFill>
                      </a:endParaRPr>
                    </a:p>
                  </a:txBody>
                  <a:tcPr anchor="ctr"/>
                </a:tc>
              </a:tr>
              <a:tr h="272415">
                <a:tc>
                  <a:txBody>
                    <a:bodyPr/>
                    <a:lstStyle/>
                    <a:p>
                      <a:endParaRPr lang="fr-FR" sz="1300" dirty="0">
                        <a:solidFill>
                          <a:schemeClr val="accent1"/>
                        </a:solidFill>
                      </a:endParaRPr>
                    </a:p>
                  </a:txBody>
                  <a:tcPr anchor="ctr"/>
                </a:tc>
                <a:tc>
                  <a:txBody>
                    <a:bodyPr/>
                    <a:lstStyle/>
                    <a:p>
                      <a:pPr marL="54133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Rhône-Alpes</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PME (&lt;50)</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Robot d’assistance</a:t>
                      </a:r>
                      <a:endParaRPr lang="fr-FR" sz="1200" dirty="0">
                        <a:solidFill>
                          <a:schemeClr val="accent1"/>
                        </a:solidFill>
                      </a:endParaRPr>
                    </a:p>
                  </a:txBody>
                  <a:tcPr anchor="ctr"/>
                </a:tc>
              </a:tr>
              <a:tr h="324000">
                <a:tc>
                  <a:txBody>
                    <a:bodyPr/>
                    <a:lstStyle/>
                    <a:p>
                      <a:endParaRPr lang="fr-FR" sz="1300" dirty="0">
                        <a:solidFill>
                          <a:schemeClr val="accent1"/>
                        </a:solidFill>
                      </a:endParaRPr>
                    </a:p>
                  </a:txBody>
                  <a:tcPr anchor="ctr"/>
                </a:tc>
                <a:tc>
                  <a:txBody>
                    <a:bodyPr/>
                    <a:lstStyle/>
                    <a:p>
                      <a:pPr marL="54133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Ile-de-France</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PME (&lt;50)</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Gamme pour radiologie, C-arm</a:t>
                      </a:r>
                      <a:endParaRPr lang="fr-FR" sz="1200" dirty="0">
                        <a:solidFill>
                          <a:schemeClr val="accent1"/>
                        </a:solidFill>
                      </a:endParaRPr>
                    </a:p>
                  </a:txBody>
                  <a:tcPr anchor="ctr"/>
                </a:tc>
              </a:tr>
              <a:tr h="324000">
                <a:tc>
                  <a:txBody>
                    <a:bodyPr/>
                    <a:lstStyle/>
                    <a:p>
                      <a:endParaRPr lang="fr-FR" sz="1300" dirty="0">
                        <a:solidFill>
                          <a:schemeClr val="accent1"/>
                        </a:solidFill>
                      </a:endParaRPr>
                    </a:p>
                  </a:txBody>
                  <a:tcPr anchor="ctr"/>
                </a:tc>
                <a:tc>
                  <a:txBody>
                    <a:bodyPr/>
                    <a:lstStyle/>
                    <a:p>
                      <a:pPr marL="541338" marR="0" indent="0" algn="l" defTabSz="914295" rtl="0" eaLnBrk="1" fontAlgn="auto" latinLnBrk="0" hangingPunct="1">
                        <a:lnSpc>
                          <a:spcPct val="100000"/>
                        </a:lnSpc>
                        <a:spcBef>
                          <a:spcPts val="0"/>
                        </a:spcBef>
                        <a:spcAft>
                          <a:spcPts val="0"/>
                        </a:spcAft>
                        <a:buClrTx/>
                        <a:buSzTx/>
                        <a:buFontTx/>
                        <a:buNone/>
                        <a:tabLst>
                          <a:tab pos="542925" algn="l"/>
                        </a:tabLst>
                        <a:defRPr/>
                      </a:pPr>
                      <a:r>
                        <a:rPr lang="fr-FR" sz="1200" dirty="0" smtClean="0">
                          <a:solidFill>
                            <a:schemeClr val="accent1"/>
                          </a:solidFill>
                        </a:rPr>
                        <a:t>Hte Normandie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TPE</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Robotique et réalité augmentée</a:t>
                      </a:r>
                      <a:endParaRPr lang="fr-FR" sz="1200" dirty="0">
                        <a:solidFill>
                          <a:schemeClr val="accent1"/>
                        </a:solidFill>
                      </a:endParaRPr>
                    </a:p>
                  </a:txBody>
                  <a:tcPr anchor="ctr"/>
                </a:tc>
              </a:tr>
              <a:tr h="324000">
                <a:tc>
                  <a:txBody>
                    <a:bodyPr/>
                    <a:lstStyle/>
                    <a:p>
                      <a:endParaRPr lang="fr-FR" sz="1300" dirty="0">
                        <a:solidFill>
                          <a:schemeClr val="accent1"/>
                        </a:solidFill>
                      </a:endParaRPr>
                    </a:p>
                  </a:txBody>
                  <a:tcPr anchor="ctr"/>
                </a:tc>
                <a:tc>
                  <a:txBody>
                    <a:bodyPr/>
                    <a:lstStyle/>
                    <a:p>
                      <a:pPr marL="54133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Rhône-Alpes</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PME (&gt;50)</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Tables télécommandées avec fluoroscopie, radiographie et clichés en un système</a:t>
                      </a:r>
                      <a:endParaRPr lang="fr-FR" sz="1200" dirty="0">
                        <a:solidFill>
                          <a:schemeClr val="accent1"/>
                        </a:solidFill>
                      </a:endParaRPr>
                    </a:p>
                  </a:txBody>
                  <a:tcPr anchor="ctr"/>
                </a:tc>
              </a:tr>
              <a:tr h="324000">
                <a:tc>
                  <a:txBody>
                    <a:bodyPr/>
                    <a:lstStyle/>
                    <a:p>
                      <a:endParaRPr lang="fr-FR" sz="13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endParaRPr lang="fr-FR" sz="1200" dirty="0" smtClean="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GG</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Table d'opération chirurgicale assistée par imagerie radiologique, avec supports pour chirurgie vasculaire et endoscopie</a:t>
                      </a:r>
                      <a:endParaRPr lang="fr-FR" sz="1200" dirty="0">
                        <a:solidFill>
                          <a:schemeClr val="accent1"/>
                        </a:solidFill>
                      </a:endParaRPr>
                    </a:p>
                  </a:txBody>
                  <a:tcPr anchor="ctr"/>
                </a:tc>
              </a:tr>
              <a:tr h="324000">
                <a:tc>
                  <a:txBody>
                    <a:bodyPr/>
                    <a:lstStyle/>
                    <a:p>
                      <a:endParaRPr lang="fr-FR" sz="1300" dirty="0">
                        <a:solidFill>
                          <a:schemeClr val="accent1"/>
                        </a:solidFill>
                      </a:endParaRPr>
                    </a:p>
                  </a:txBody>
                  <a:tcPr anchor="ctr"/>
                </a:tc>
                <a:tc>
                  <a:txBody>
                    <a:bodyPr/>
                    <a:lstStyle/>
                    <a:p>
                      <a:pPr marL="541338" marR="0" indent="0" algn="l" defTabSz="914295" rtl="0" eaLnBrk="1" fontAlgn="auto" latinLnBrk="0" hangingPunct="1">
                        <a:lnSpc>
                          <a:spcPct val="100000"/>
                        </a:lnSpc>
                        <a:spcBef>
                          <a:spcPts val="0"/>
                        </a:spcBef>
                        <a:spcAft>
                          <a:spcPts val="0"/>
                        </a:spcAft>
                        <a:buClrTx/>
                        <a:buSzTx/>
                        <a:buFontTx/>
                        <a:buNone/>
                        <a:tabLst>
                          <a:tab pos="542925" algn="l"/>
                        </a:tabLst>
                        <a:defRPr/>
                      </a:pPr>
                      <a:r>
                        <a:rPr lang="fr-FR" sz="1200" dirty="0" smtClean="0">
                          <a:solidFill>
                            <a:schemeClr val="accent1"/>
                          </a:solidFill>
                        </a:rPr>
                        <a:t>Rhône-Alpes</a:t>
                      </a:r>
                      <a:endParaRPr lang="fr-FR" sz="1200" dirty="0">
                        <a:solidFill>
                          <a:schemeClr val="accent1"/>
                        </a:solidFill>
                      </a:endParaRPr>
                    </a:p>
                  </a:txBody>
                  <a:tcPr anchor="ctr"/>
                </a:tc>
                <a:tc>
                  <a:txBody>
                    <a:bodyPr/>
                    <a:lstStyle/>
                    <a:p>
                      <a:r>
                        <a:rPr lang="fr-FR" sz="1200" kern="1200" dirty="0" smtClean="0">
                          <a:solidFill>
                            <a:schemeClr val="accent1"/>
                          </a:solidFill>
                          <a:latin typeface="+mn-lt"/>
                          <a:ea typeface="+mn-ea"/>
                          <a:cs typeface="+mn-cs"/>
                        </a:rPr>
                        <a:t>PME (&lt;50)</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Robot d’assistance, imagerie 3D</a:t>
                      </a:r>
                      <a:endParaRPr lang="fr-FR" sz="1200" dirty="0">
                        <a:solidFill>
                          <a:schemeClr val="accent1"/>
                        </a:solidFill>
                      </a:endParaRPr>
                    </a:p>
                  </a:txBody>
                  <a:tcPr anchor="ctr"/>
                </a:tc>
              </a:tr>
              <a:tr h="387505">
                <a:tc>
                  <a:txBody>
                    <a:bodyPr/>
                    <a:lstStyle/>
                    <a:p>
                      <a:endParaRPr lang="fr-FR" sz="1300" dirty="0">
                        <a:solidFill>
                          <a:schemeClr val="accent1"/>
                        </a:solidFill>
                      </a:endParaRPr>
                    </a:p>
                  </a:txBody>
                  <a:tcPr anchor="ctr"/>
                </a:tc>
                <a:tc>
                  <a:txBody>
                    <a:bodyPr/>
                    <a:lstStyle/>
                    <a:p>
                      <a:pPr marL="542925"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Alsace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TPE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Modélisation 3D des patients avant/pendant l’opération</a:t>
                      </a:r>
                      <a:endParaRPr lang="fr-FR" sz="1200" dirty="0">
                        <a:solidFill>
                          <a:schemeClr val="accent1"/>
                        </a:solidFill>
                      </a:endParaRPr>
                    </a:p>
                  </a:txBody>
                  <a:tcPr anchor="ctr"/>
                </a:tc>
              </a:tr>
            </a:tbl>
          </a:graphicData>
        </a:graphic>
      </p:graphicFrame>
      <p:sp>
        <p:nvSpPr>
          <p:cNvPr id="2" name="Titre 1"/>
          <p:cNvSpPr>
            <a:spLocks noGrp="1"/>
          </p:cNvSpPr>
          <p:nvPr>
            <p:ph type="title"/>
          </p:nvPr>
        </p:nvSpPr>
        <p:spPr>
          <a:xfrm>
            <a:off x="673100" y="33983"/>
            <a:ext cx="8290373" cy="504056"/>
          </a:xfrm>
        </p:spPr>
        <p:txBody>
          <a:bodyPr/>
          <a:lstStyle/>
          <a:p>
            <a:r>
              <a:rPr lang="fr-FR" sz="2200" dirty="0">
                <a:effectLst/>
              </a:rPr>
              <a:t>Les DM d’équipement - R&amp;D en France</a:t>
            </a:r>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solidFill>
                  <a:srgbClr val="A5A5A5"/>
                </a:solidFill>
              </a:rPr>
              <a:pPr/>
              <a:t>29</a:t>
            </a:fld>
            <a:endParaRPr lang="fr-FR" dirty="0">
              <a:solidFill>
                <a:srgbClr val="A5A5A5"/>
              </a:solidFill>
            </a:endParaRPr>
          </a:p>
        </p:txBody>
      </p:sp>
      <p:sp>
        <p:nvSpPr>
          <p:cNvPr id="6" name="Espace réservé du contenu 3"/>
          <p:cNvSpPr>
            <a:spLocks noGrp="1"/>
          </p:cNvSpPr>
          <p:nvPr>
            <p:ph sz="quarter" idx="11"/>
          </p:nvPr>
        </p:nvSpPr>
        <p:spPr>
          <a:xfrm>
            <a:off x="3367667" y="466031"/>
            <a:ext cx="5630283" cy="504825"/>
          </a:xfrm>
        </p:spPr>
        <p:txBody>
          <a:bodyPr/>
          <a:lstStyle/>
          <a:p>
            <a:r>
              <a:rPr lang="fr-FR" sz="2000" b="0" dirty="0" smtClean="0"/>
              <a:t>Robotique et assistance à la chirurgie</a:t>
            </a:r>
          </a:p>
        </p:txBody>
      </p:sp>
      <p:sp>
        <p:nvSpPr>
          <p:cNvPr id="1030" name="AutoShape 6" descr="Résultat de recherche d'images pour &quot;Kaptalia Monitoring&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solidFill>
                <a:srgbClr val="002060"/>
              </a:solidFill>
            </a:endParaRPr>
          </a:p>
        </p:txBody>
      </p:sp>
      <p:pic>
        <p:nvPicPr>
          <p:cNvPr id="22"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88176" y="2595544"/>
            <a:ext cx="324000" cy="2159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5"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88176" y="2292909"/>
            <a:ext cx="324000" cy="2159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88176" y="2902346"/>
            <a:ext cx="324000" cy="2159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6"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88176" y="3234378"/>
            <a:ext cx="324000" cy="2159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87870" y="3641963"/>
            <a:ext cx="324000" cy="2159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7"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88176" y="4438398"/>
            <a:ext cx="324000" cy="2159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1" name="Picture 3"/>
          <p:cNvPicPr preferRelativeResize="0">
            <a:picLocks noChangeArrowheads="1"/>
          </p:cNvPicPr>
          <p:nvPr/>
        </p:nvPicPr>
        <p:blipFill>
          <a:blip r:embed="rId5" cstate="print"/>
          <a:srcRect/>
          <a:stretch>
            <a:fillRect/>
          </a:stretch>
        </p:blipFill>
        <p:spPr bwMode="auto">
          <a:xfrm>
            <a:off x="1587865" y="2013919"/>
            <a:ext cx="324000" cy="216000"/>
          </a:xfrm>
          <a:prstGeom prst="rect">
            <a:avLst/>
          </a:prstGeom>
          <a:noFill/>
          <a:ln w="9525">
            <a:noFill/>
            <a:miter lim="800000"/>
            <a:headEnd/>
            <a:tailEnd/>
          </a:ln>
        </p:spPr>
      </p:pic>
      <p:pic>
        <p:nvPicPr>
          <p:cNvPr id="83"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88176" y="4804153"/>
            <a:ext cx="324000" cy="2159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7" name="Picture 10"/>
          <p:cNvPicPr>
            <a:picLocks noChangeAspect="1" noChangeArrowheads="1"/>
          </p:cNvPicPr>
          <p:nvPr/>
        </p:nvPicPr>
        <p:blipFill>
          <a:blip r:embed="rId6" cstate="print"/>
          <a:srcRect/>
          <a:stretch>
            <a:fillRect/>
          </a:stretch>
        </p:blipFill>
        <p:spPr bwMode="auto">
          <a:xfrm>
            <a:off x="210535" y="1572744"/>
            <a:ext cx="511470" cy="373767"/>
          </a:xfrm>
          <a:prstGeom prst="rect">
            <a:avLst/>
          </a:prstGeom>
          <a:noFill/>
          <a:ln w="9525">
            <a:noFill/>
            <a:miter lim="800000"/>
            <a:headEnd/>
            <a:tailEnd/>
          </a:ln>
        </p:spPr>
      </p:pic>
      <p:pic>
        <p:nvPicPr>
          <p:cNvPr id="39"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91720" y="1656296"/>
            <a:ext cx="324000" cy="2159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1" name="Picture 4"/>
          <p:cNvPicPr>
            <a:picLocks noChangeAspect="1" noChangeArrowheads="1"/>
          </p:cNvPicPr>
          <p:nvPr/>
        </p:nvPicPr>
        <p:blipFill rotWithShape="1">
          <a:blip r:embed="rId7" cstate="print"/>
          <a:srcRect t="1" b="18212"/>
          <a:stretch/>
        </p:blipFill>
        <p:spPr bwMode="auto">
          <a:xfrm>
            <a:off x="136104" y="1986453"/>
            <a:ext cx="792469" cy="254100"/>
          </a:xfrm>
          <a:prstGeom prst="rect">
            <a:avLst/>
          </a:prstGeom>
          <a:noFill/>
          <a:ln w="9525">
            <a:noFill/>
            <a:miter lim="800000"/>
            <a:headEnd/>
            <a:tailEnd/>
          </a:ln>
        </p:spPr>
      </p:pic>
      <p:pic>
        <p:nvPicPr>
          <p:cNvPr id="47" name="Picture 12"/>
          <p:cNvPicPr>
            <a:picLocks noChangeAspect="1" noChangeArrowheads="1"/>
          </p:cNvPicPr>
          <p:nvPr/>
        </p:nvPicPr>
        <p:blipFill>
          <a:blip r:embed="rId8" cstate="print"/>
          <a:srcRect/>
          <a:stretch>
            <a:fillRect/>
          </a:stretch>
        </p:blipFill>
        <p:spPr bwMode="auto">
          <a:xfrm>
            <a:off x="189269" y="2286804"/>
            <a:ext cx="876446" cy="227206"/>
          </a:xfrm>
          <a:prstGeom prst="rect">
            <a:avLst/>
          </a:prstGeom>
          <a:noFill/>
          <a:ln w="9525">
            <a:noFill/>
            <a:miter lim="800000"/>
            <a:headEnd/>
            <a:tailEnd/>
          </a:ln>
        </p:spPr>
      </p:pic>
      <p:pic>
        <p:nvPicPr>
          <p:cNvPr id="52" name="Picture 8"/>
          <p:cNvPicPr>
            <a:picLocks noChangeAspect="1" noChangeArrowheads="1"/>
          </p:cNvPicPr>
          <p:nvPr/>
        </p:nvPicPr>
        <p:blipFill>
          <a:blip r:embed="rId9" cstate="print"/>
          <a:srcRect/>
          <a:stretch>
            <a:fillRect/>
          </a:stretch>
        </p:blipFill>
        <p:spPr bwMode="auto">
          <a:xfrm>
            <a:off x="189269" y="3199378"/>
            <a:ext cx="1259040" cy="262063"/>
          </a:xfrm>
          <a:prstGeom prst="rect">
            <a:avLst/>
          </a:prstGeom>
          <a:noFill/>
          <a:ln w="9525">
            <a:noFill/>
            <a:miter lim="800000"/>
            <a:headEnd/>
            <a:tailEnd/>
          </a:ln>
        </p:spPr>
      </p:pic>
      <p:pic>
        <p:nvPicPr>
          <p:cNvPr id="60" name="Picture 3"/>
          <p:cNvPicPr>
            <a:picLocks noChangeAspect="1" noChangeArrowheads="1"/>
          </p:cNvPicPr>
          <p:nvPr/>
        </p:nvPicPr>
        <p:blipFill>
          <a:blip r:embed="rId10" cstate="print"/>
          <a:srcRect/>
          <a:stretch>
            <a:fillRect/>
          </a:stretch>
        </p:blipFill>
        <p:spPr bwMode="auto">
          <a:xfrm>
            <a:off x="189269" y="3971871"/>
            <a:ext cx="676044" cy="405626"/>
          </a:xfrm>
          <a:prstGeom prst="rect">
            <a:avLst/>
          </a:prstGeom>
          <a:noFill/>
          <a:ln w="9525">
            <a:noFill/>
            <a:miter lim="800000"/>
            <a:headEnd/>
            <a:tailEnd/>
          </a:ln>
        </p:spPr>
      </p:pic>
      <p:pic>
        <p:nvPicPr>
          <p:cNvPr id="61" name="Picture 14"/>
          <p:cNvPicPr>
            <a:picLocks noChangeAspect="1" noChangeArrowheads="1"/>
          </p:cNvPicPr>
          <p:nvPr/>
        </p:nvPicPr>
        <p:blipFill>
          <a:blip r:embed="rId11" cstate="print"/>
          <a:srcRect t="15108" b="14431"/>
          <a:stretch>
            <a:fillRect/>
          </a:stretch>
        </p:blipFill>
        <p:spPr bwMode="auto">
          <a:xfrm>
            <a:off x="189269" y="3552017"/>
            <a:ext cx="1081940" cy="286874"/>
          </a:xfrm>
          <a:prstGeom prst="rect">
            <a:avLst/>
          </a:prstGeom>
          <a:noFill/>
          <a:ln w="9525">
            <a:noFill/>
            <a:miter lim="800000"/>
            <a:headEnd/>
            <a:tailEnd/>
          </a:ln>
        </p:spPr>
      </p:pic>
      <p:pic>
        <p:nvPicPr>
          <p:cNvPr id="63" name="Picture 3"/>
          <p:cNvPicPr preferRelativeResize="0">
            <a:picLocks noChangeArrowheads="1"/>
          </p:cNvPicPr>
          <p:nvPr/>
        </p:nvPicPr>
        <p:blipFill>
          <a:blip r:embed="rId5" cstate="print"/>
          <a:srcRect/>
          <a:stretch>
            <a:fillRect/>
          </a:stretch>
        </p:blipFill>
        <p:spPr bwMode="auto">
          <a:xfrm>
            <a:off x="1591409" y="4065576"/>
            <a:ext cx="324000" cy="216000"/>
          </a:xfrm>
          <a:prstGeom prst="rect">
            <a:avLst/>
          </a:prstGeom>
          <a:noFill/>
          <a:ln w="9525">
            <a:noFill/>
            <a:miter lim="800000"/>
            <a:headEnd/>
            <a:tailEnd/>
          </a:ln>
        </p:spPr>
      </p:pic>
      <p:pic>
        <p:nvPicPr>
          <p:cNvPr id="69" name="Picture 2"/>
          <p:cNvPicPr>
            <a:picLocks noChangeAspect="1" noChangeArrowheads="1"/>
          </p:cNvPicPr>
          <p:nvPr/>
        </p:nvPicPr>
        <p:blipFill>
          <a:blip r:embed="rId12" cstate="print"/>
          <a:srcRect/>
          <a:stretch>
            <a:fillRect/>
          </a:stretch>
        </p:blipFill>
        <p:spPr bwMode="auto">
          <a:xfrm>
            <a:off x="189269" y="4738032"/>
            <a:ext cx="676044" cy="370734"/>
          </a:xfrm>
          <a:prstGeom prst="rect">
            <a:avLst/>
          </a:prstGeom>
          <a:noFill/>
          <a:ln w="9525">
            <a:noFill/>
            <a:miter lim="800000"/>
            <a:headEnd/>
            <a:tailEnd/>
          </a:ln>
        </p:spPr>
      </p:pic>
      <p:pic>
        <p:nvPicPr>
          <p:cNvPr id="71" name="Picture 15"/>
          <p:cNvPicPr>
            <a:picLocks noChangeAspect="1" noChangeArrowheads="1"/>
          </p:cNvPicPr>
          <p:nvPr/>
        </p:nvPicPr>
        <p:blipFill>
          <a:blip r:embed="rId13" cstate="print"/>
          <a:srcRect/>
          <a:stretch>
            <a:fillRect/>
          </a:stretch>
        </p:blipFill>
        <p:spPr bwMode="auto">
          <a:xfrm>
            <a:off x="189269" y="4422135"/>
            <a:ext cx="1307707" cy="280995"/>
          </a:xfrm>
          <a:prstGeom prst="rect">
            <a:avLst/>
          </a:prstGeom>
          <a:noFill/>
          <a:ln w="9525">
            <a:noFill/>
            <a:miter lim="800000"/>
            <a:headEnd/>
            <a:tailEnd/>
          </a:ln>
        </p:spPr>
      </p:pic>
    </p:spTree>
    <p:extLst>
      <p:ext uri="{BB962C8B-B14F-4D97-AF65-F5344CB8AC3E}">
        <p14:creationId xmlns:p14="http://schemas.microsoft.com/office/powerpoint/2010/main" xmlns="" val="19590995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Image 53"/>
          <p:cNvPicPr>
            <a:picLocks noChangeAspect="1"/>
          </p:cNvPicPr>
          <p:nvPr/>
        </p:nvPicPr>
        <p:blipFill>
          <a:blip r:embed="rId2" cstate="print"/>
          <a:stretch>
            <a:fillRect/>
          </a:stretch>
        </p:blipFill>
        <p:spPr>
          <a:xfrm>
            <a:off x="187749" y="2825689"/>
            <a:ext cx="556530" cy="325774"/>
          </a:xfrm>
          <a:prstGeom prst="rect">
            <a:avLst/>
          </a:prstGeom>
        </p:spPr>
      </p:pic>
      <p:graphicFrame>
        <p:nvGraphicFramePr>
          <p:cNvPr id="17" name="Tableau 16"/>
          <p:cNvGraphicFramePr>
            <a:graphicFrameLocks noGrp="1"/>
          </p:cNvGraphicFramePr>
          <p:nvPr>
            <p:extLst>
              <p:ext uri="{D42A27DB-BD31-4B8C-83A1-F6EECF244321}">
                <p14:modId xmlns:p14="http://schemas.microsoft.com/office/powerpoint/2010/main" xmlns="" val="258384055"/>
              </p:ext>
            </p:extLst>
          </p:nvPr>
        </p:nvGraphicFramePr>
        <p:xfrm>
          <a:off x="106782" y="1220683"/>
          <a:ext cx="8806103" cy="4044749"/>
        </p:xfrm>
        <a:graphic>
          <a:graphicData uri="http://schemas.openxmlformats.org/drawingml/2006/table">
            <a:tbl>
              <a:tblPr firstRow="1" bandRow="1">
                <a:tableStyleId>{69012ECD-51FC-41F1-AA8D-1B2483CD663E}</a:tableStyleId>
              </a:tblPr>
              <a:tblGrid>
                <a:gridCol w="1393523"/>
                <a:gridCol w="2245901"/>
                <a:gridCol w="1250181"/>
                <a:gridCol w="3916498"/>
              </a:tblGrid>
              <a:tr h="291576">
                <a:tc>
                  <a:txBody>
                    <a:bodyPr/>
                    <a:lstStyle/>
                    <a:p>
                      <a:r>
                        <a:rPr lang="fr-FR" sz="1400" dirty="0" smtClean="0">
                          <a:solidFill>
                            <a:schemeClr val="tx2"/>
                          </a:solidFill>
                        </a:rPr>
                        <a:t>Acteurs</a:t>
                      </a:r>
                      <a:endParaRPr lang="fr-FR" sz="1400" dirty="0">
                        <a:solidFill>
                          <a:schemeClr val="tx2"/>
                        </a:solidFill>
                      </a:endParaRPr>
                    </a:p>
                  </a:txBody>
                  <a:tcPr/>
                </a:tc>
                <a:tc>
                  <a:txBody>
                    <a:bodyPr/>
                    <a:lstStyle/>
                    <a:p>
                      <a:r>
                        <a:rPr lang="fr-FR" sz="1400" dirty="0" smtClean="0">
                          <a:solidFill>
                            <a:schemeClr val="tx2"/>
                          </a:solidFill>
                        </a:rPr>
                        <a:t>Siège social</a:t>
                      </a:r>
                      <a:endParaRPr lang="fr-FR" sz="1400" dirty="0">
                        <a:solidFill>
                          <a:schemeClr val="tx2"/>
                        </a:solidFill>
                      </a:endParaRPr>
                    </a:p>
                  </a:txBody>
                  <a:tcPr/>
                </a:tc>
                <a:tc>
                  <a:txBody>
                    <a:bodyPr/>
                    <a:lstStyle/>
                    <a:p>
                      <a:r>
                        <a:rPr lang="fr-FR" sz="1400" dirty="0" smtClean="0">
                          <a:solidFill>
                            <a:schemeClr val="tx2"/>
                          </a:solidFill>
                        </a:rPr>
                        <a:t>Typologie</a:t>
                      </a:r>
                      <a:endParaRPr lang="fr-FR" sz="1400" dirty="0">
                        <a:solidFill>
                          <a:schemeClr val="tx2"/>
                        </a:solidFill>
                      </a:endParaRPr>
                    </a:p>
                  </a:txBody>
                  <a:tcPr/>
                </a:tc>
                <a:tc>
                  <a:txBody>
                    <a:bodyPr/>
                    <a:lstStyle/>
                    <a:p>
                      <a:r>
                        <a:rPr lang="fr-FR" sz="1400" dirty="0" smtClean="0">
                          <a:solidFill>
                            <a:schemeClr val="tx2"/>
                          </a:solidFill>
                        </a:rPr>
                        <a:t>Activité</a:t>
                      </a:r>
                      <a:endParaRPr lang="fr-FR" sz="1400" dirty="0">
                        <a:solidFill>
                          <a:schemeClr val="tx2"/>
                        </a:solidFill>
                      </a:endParaRPr>
                    </a:p>
                  </a:txBody>
                  <a:tcPr/>
                </a:tc>
              </a:tr>
              <a:tr h="324000">
                <a:tc>
                  <a:txBody>
                    <a:bodyPr/>
                    <a:lstStyle/>
                    <a:p>
                      <a:endParaRPr lang="fr-FR" sz="12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err="1" smtClean="0">
                          <a:solidFill>
                            <a:schemeClr val="accent1"/>
                          </a:solidFill>
                        </a:rPr>
                        <a:t>NPdC</a:t>
                      </a:r>
                      <a:endParaRPr lang="fr-FR" sz="1200" dirty="0" smtClean="0">
                        <a:solidFill>
                          <a:schemeClr val="accent1"/>
                        </a:solidFill>
                      </a:endParaRPr>
                    </a:p>
                  </a:txBody>
                  <a:tcPr anchor="ctr"/>
                </a:tc>
                <a:tc>
                  <a:txBody>
                    <a:bodyPr/>
                    <a:lstStyle/>
                    <a:p>
                      <a:r>
                        <a:rPr lang="fr-FR" sz="1200" dirty="0" smtClean="0">
                          <a:solidFill>
                            <a:schemeClr val="accent1"/>
                          </a:solidFill>
                        </a:rPr>
                        <a:t>PME (&gt;50)</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Contrôle qualité et analyse pour la radiothérapie</a:t>
                      </a:r>
                      <a:endParaRPr lang="fr-FR" sz="1200" dirty="0">
                        <a:solidFill>
                          <a:schemeClr val="accent1"/>
                        </a:solidFill>
                      </a:endParaRPr>
                    </a:p>
                  </a:txBody>
                  <a:tcPr anchor="ctr"/>
                </a:tc>
              </a:tr>
              <a:tr h="324000">
                <a:tc>
                  <a:txBody>
                    <a:bodyPr/>
                    <a:lstStyle/>
                    <a:p>
                      <a:endParaRPr lang="fr-FR" sz="12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Ile-de-France</a:t>
                      </a:r>
                    </a:p>
                  </a:txBody>
                  <a:tcPr anchor="ctr"/>
                </a:tc>
                <a:tc>
                  <a:txBody>
                    <a:bodyPr/>
                    <a:lstStyle/>
                    <a:p>
                      <a:r>
                        <a:rPr lang="fr-FR" sz="1200" dirty="0" smtClean="0">
                          <a:solidFill>
                            <a:schemeClr val="accent1"/>
                          </a:solidFill>
                        </a:rPr>
                        <a:t>TPE</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Interprétation des données d’ECG</a:t>
                      </a:r>
                      <a:endParaRPr lang="fr-FR" sz="1200" dirty="0">
                        <a:solidFill>
                          <a:schemeClr val="accent1"/>
                        </a:solidFill>
                      </a:endParaRPr>
                    </a:p>
                  </a:txBody>
                  <a:tcPr anchor="ctr"/>
                </a:tc>
              </a:tr>
              <a:tr h="324000">
                <a:tc>
                  <a:txBody>
                    <a:bodyPr/>
                    <a:lstStyle/>
                    <a:p>
                      <a:endParaRPr lang="fr-FR" sz="12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Ile-de-France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PME (&lt;50)</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Traitement d’images et planification d’actes</a:t>
                      </a:r>
                      <a:endParaRPr lang="fr-FR" sz="1200" dirty="0">
                        <a:solidFill>
                          <a:schemeClr val="accent1"/>
                        </a:solidFill>
                      </a:endParaRPr>
                    </a:p>
                  </a:txBody>
                  <a:tcPr anchor="ctr"/>
                </a:tc>
              </a:tr>
              <a:tr h="324000">
                <a:tc>
                  <a:txBody>
                    <a:bodyPr/>
                    <a:lstStyle/>
                    <a:p>
                      <a:endParaRPr lang="fr-FR" sz="12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endParaRPr lang="fr-FR" sz="1200" dirty="0" smtClean="0">
                        <a:solidFill>
                          <a:schemeClr val="accent1"/>
                        </a:solidFill>
                      </a:endParaRPr>
                    </a:p>
                  </a:txBody>
                  <a:tcPr anchor="ctr"/>
                </a:tc>
                <a:tc>
                  <a:txBody>
                    <a:bodyPr/>
                    <a:lstStyle/>
                    <a:p>
                      <a:r>
                        <a:rPr lang="fr-FR" sz="1200" dirty="0" smtClean="0">
                          <a:solidFill>
                            <a:schemeClr val="accent1"/>
                          </a:solidFill>
                        </a:rPr>
                        <a:t>GG</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Visualisation et analyse d’images 2D et 3D</a:t>
                      </a:r>
                      <a:endParaRPr lang="fr-FR" sz="1200" dirty="0">
                        <a:solidFill>
                          <a:schemeClr val="accent1"/>
                        </a:solidFill>
                      </a:endParaRPr>
                    </a:p>
                  </a:txBody>
                  <a:tcPr anchor="ctr"/>
                </a:tc>
              </a:tr>
              <a:tr h="324000">
                <a:tc>
                  <a:txBody>
                    <a:bodyPr/>
                    <a:lstStyle/>
                    <a:p>
                      <a:endParaRPr lang="fr-FR" sz="12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Ile-de-France</a:t>
                      </a:r>
                    </a:p>
                  </a:txBody>
                  <a:tcPr anchor="ctr"/>
                </a:tc>
                <a:tc>
                  <a:txBody>
                    <a:bodyPr/>
                    <a:lstStyle/>
                    <a:p>
                      <a:r>
                        <a:rPr lang="fr-FR" sz="1200" dirty="0" smtClean="0">
                          <a:solidFill>
                            <a:schemeClr val="accent1"/>
                          </a:solidFill>
                        </a:rPr>
                        <a:t>PME (&lt;50)</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Traitement d’images spécifique au cardio-vasculaire</a:t>
                      </a:r>
                      <a:endParaRPr lang="fr-FR" sz="1200" dirty="0">
                        <a:solidFill>
                          <a:schemeClr val="accent1"/>
                        </a:solidFill>
                      </a:endParaRPr>
                    </a:p>
                  </a:txBody>
                  <a:tcPr anchor="ctr"/>
                </a:tc>
              </a:tr>
              <a:tr h="304550">
                <a:tc>
                  <a:txBody>
                    <a:bodyPr/>
                    <a:lstStyle/>
                    <a:p>
                      <a:endParaRPr lang="fr-FR" sz="1200" dirty="0">
                        <a:solidFill>
                          <a:schemeClr val="accent1"/>
                        </a:solidFill>
                      </a:endParaRPr>
                    </a:p>
                  </a:txBody>
                  <a:tcPr anchor="ctr"/>
                </a:tc>
                <a:tc>
                  <a:txBody>
                    <a:bodyPr/>
                    <a:lstStyle/>
                    <a:p>
                      <a:pPr marL="712788" indent="0"/>
                      <a:r>
                        <a:rPr lang="fr-FR" sz="1200" dirty="0" smtClean="0">
                          <a:solidFill>
                            <a:schemeClr val="accent1"/>
                          </a:solidFill>
                        </a:rPr>
                        <a:t>Languedoc-R.</a:t>
                      </a:r>
                      <a:endParaRPr lang="fr-FR" sz="1200" dirty="0">
                        <a:solidFill>
                          <a:schemeClr val="accent1"/>
                        </a:solidFill>
                      </a:endParaRPr>
                    </a:p>
                  </a:txBody>
                  <a:tcPr anchor="ctr"/>
                </a:tc>
                <a:tc>
                  <a:txBody>
                    <a:bodyPr/>
                    <a:lstStyle/>
                    <a:p>
                      <a:r>
                        <a:rPr lang="fr-FR" sz="1200" dirty="0" smtClean="0">
                          <a:solidFill>
                            <a:schemeClr val="accent1"/>
                          </a:solidFill>
                        </a:rPr>
                        <a:t>PME (&gt;50)</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Visualisation et traitement d’images multimodales</a:t>
                      </a:r>
                      <a:endParaRPr lang="fr-FR" sz="1200" dirty="0">
                        <a:solidFill>
                          <a:schemeClr val="accent1"/>
                        </a:solidFill>
                      </a:endParaRPr>
                    </a:p>
                  </a:txBody>
                  <a:tcPr anchor="ctr"/>
                </a:tc>
              </a:tr>
              <a:tr h="324000">
                <a:tc>
                  <a:txBody>
                    <a:bodyPr/>
                    <a:lstStyle/>
                    <a:p>
                      <a:endParaRPr lang="fr-FR" sz="12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PACA</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kern="1200" dirty="0" smtClean="0">
                          <a:solidFill>
                            <a:schemeClr val="accent1"/>
                          </a:solidFill>
                          <a:latin typeface="+mn-lt"/>
                          <a:ea typeface="+mn-ea"/>
                          <a:cs typeface="+mn-cs"/>
                        </a:rPr>
                        <a:t>PME (&lt;50)</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Visualisation et traitement d’images de radiologie, IRM, …</a:t>
                      </a:r>
                      <a:endParaRPr lang="fr-FR" sz="1200" dirty="0">
                        <a:solidFill>
                          <a:schemeClr val="accent1"/>
                        </a:solidFill>
                      </a:endParaRPr>
                    </a:p>
                  </a:txBody>
                  <a:tcPr anchor="ctr"/>
                </a:tc>
              </a:tr>
              <a:tr h="324000">
                <a:tc>
                  <a:txBody>
                    <a:bodyPr/>
                    <a:lstStyle/>
                    <a:p>
                      <a:endParaRPr lang="fr-FR" sz="12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Ile-de-France</a:t>
                      </a:r>
                    </a:p>
                  </a:txBody>
                  <a:tcPr anchor="ctr"/>
                </a:tc>
                <a:tc>
                  <a:txBody>
                    <a:bodyPr/>
                    <a:lstStyle/>
                    <a:p>
                      <a:r>
                        <a:rPr lang="fr-FR" sz="1200" kern="1200" dirty="0" smtClean="0">
                          <a:solidFill>
                            <a:schemeClr val="accent1"/>
                          </a:solidFill>
                          <a:latin typeface="+mn-lt"/>
                          <a:ea typeface="+mn-ea"/>
                          <a:cs typeface="+mn-cs"/>
                        </a:rPr>
                        <a:t>PME (&gt;50)</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Visualisation et traitement d’images</a:t>
                      </a:r>
                      <a:endParaRPr lang="fr-FR" sz="1200" dirty="0">
                        <a:solidFill>
                          <a:schemeClr val="accent1"/>
                        </a:solidFill>
                      </a:endParaRPr>
                    </a:p>
                  </a:txBody>
                  <a:tcPr anchor="ctr"/>
                </a:tc>
              </a:tr>
              <a:tr h="386199">
                <a:tc>
                  <a:txBody>
                    <a:bodyPr/>
                    <a:lstStyle/>
                    <a:p>
                      <a:endParaRPr lang="fr-FR" sz="12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PACA</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kern="1200" dirty="0" smtClean="0">
                          <a:solidFill>
                            <a:schemeClr val="accent1"/>
                          </a:solidFill>
                          <a:latin typeface="+mn-lt"/>
                          <a:ea typeface="+mn-ea"/>
                          <a:cs typeface="+mn-cs"/>
                        </a:rPr>
                        <a:t>PME (&lt;50)</a:t>
                      </a:r>
                    </a:p>
                  </a:txBody>
                  <a:tcPr anchor="ctr"/>
                </a:tc>
                <a:tc>
                  <a:txBody>
                    <a:bodyPr/>
                    <a:lstStyle/>
                    <a:p>
                      <a:pPr marL="0" marR="0" indent="0" algn="just"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Traitement d’images de perfusion d’IRM et de scanner</a:t>
                      </a:r>
                      <a:endParaRPr lang="fr-FR" sz="1200" dirty="0">
                        <a:solidFill>
                          <a:schemeClr val="accent1"/>
                        </a:solidFill>
                      </a:endParaRPr>
                    </a:p>
                  </a:txBody>
                  <a:tcPr anchor="ctr"/>
                </a:tc>
              </a:tr>
              <a:tr h="324000">
                <a:tc>
                  <a:txBody>
                    <a:bodyPr/>
                    <a:lstStyle/>
                    <a:p>
                      <a:endParaRPr lang="fr-FR" sz="12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Bretagne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TPE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Traitement d’images</a:t>
                      </a:r>
                      <a:endParaRPr lang="fr-FR" sz="1200" dirty="0">
                        <a:solidFill>
                          <a:schemeClr val="accent1"/>
                        </a:solidFill>
                      </a:endParaRPr>
                    </a:p>
                  </a:txBody>
                  <a:tcPr anchor="ctr"/>
                </a:tc>
              </a:tr>
              <a:tr h="324000">
                <a:tc>
                  <a:txBody>
                    <a:bodyPr/>
                    <a:lstStyle/>
                    <a:p>
                      <a:endParaRPr lang="fr-FR" sz="1200" dirty="0">
                        <a:solidFill>
                          <a:schemeClr val="accent1"/>
                        </a:solidFill>
                      </a:endParaRPr>
                    </a:p>
                  </a:txBody>
                  <a:tcPr anchor="ctr"/>
                </a:tc>
                <a:tc>
                  <a:txBody>
                    <a:bodyPr/>
                    <a:lstStyle/>
                    <a:p>
                      <a:pPr marL="712788" indent="0"/>
                      <a:r>
                        <a:rPr lang="fr-FR" sz="1200" dirty="0" smtClean="0">
                          <a:solidFill>
                            <a:schemeClr val="accent1"/>
                          </a:solidFill>
                        </a:rPr>
                        <a:t>PACA (filiale)</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PME (&gt;50)</a:t>
                      </a:r>
                      <a:endParaRPr lang="fr-FR" sz="12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200" dirty="0" smtClean="0">
                          <a:solidFill>
                            <a:schemeClr val="accent1"/>
                          </a:solidFill>
                        </a:rPr>
                        <a:t>Imagerie médicale en radiologie</a:t>
                      </a:r>
                      <a:endParaRPr lang="fr-FR" sz="1200" dirty="0">
                        <a:solidFill>
                          <a:schemeClr val="accent1"/>
                        </a:solidFill>
                      </a:endParaRPr>
                    </a:p>
                  </a:txBody>
                  <a:tcPr anchor="ctr"/>
                </a:tc>
              </a:tr>
            </a:tbl>
          </a:graphicData>
        </a:graphic>
      </p:graphicFrame>
      <p:sp>
        <p:nvSpPr>
          <p:cNvPr id="2" name="Titre 1"/>
          <p:cNvSpPr>
            <a:spLocks noGrp="1"/>
          </p:cNvSpPr>
          <p:nvPr>
            <p:ph type="title"/>
          </p:nvPr>
        </p:nvSpPr>
        <p:spPr>
          <a:xfrm>
            <a:off x="662467" y="44616"/>
            <a:ext cx="8290373" cy="504056"/>
          </a:xfrm>
        </p:spPr>
        <p:txBody>
          <a:bodyPr/>
          <a:lstStyle/>
          <a:p>
            <a:r>
              <a:rPr lang="fr-FR" sz="2200" dirty="0">
                <a:effectLst/>
              </a:rPr>
              <a:t>Les DM d’équipement - R&amp;D en France</a:t>
            </a:r>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solidFill>
                  <a:srgbClr val="A5A5A5"/>
                </a:solidFill>
              </a:rPr>
              <a:pPr/>
              <a:t>30</a:t>
            </a:fld>
            <a:endParaRPr lang="fr-FR" dirty="0">
              <a:solidFill>
                <a:srgbClr val="A5A5A5"/>
              </a:solidFill>
            </a:endParaRPr>
          </a:p>
        </p:txBody>
      </p:sp>
      <p:sp>
        <p:nvSpPr>
          <p:cNvPr id="6" name="Espace réservé du contenu 3"/>
          <p:cNvSpPr>
            <a:spLocks noGrp="1"/>
          </p:cNvSpPr>
          <p:nvPr>
            <p:ph sz="quarter" idx="11"/>
          </p:nvPr>
        </p:nvSpPr>
        <p:spPr>
          <a:xfrm>
            <a:off x="2232838" y="434132"/>
            <a:ext cx="6754480" cy="504825"/>
          </a:xfrm>
        </p:spPr>
        <p:txBody>
          <a:bodyPr/>
          <a:lstStyle/>
          <a:p>
            <a:r>
              <a:rPr lang="fr-FR" sz="2000" b="0" dirty="0" smtClean="0"/>
              <a:t>Les logiciels de visualisation et de traitement d’images</a:t>
            </a:r>
            <a:endParaRPr lang="fr-FR" sz="2000" b="0" dirty="0"/>
          </a:p>
        </p:txBody>
      </p:sp>
      <p:sp>
        <p:nvSpPr>
          <p:cNvPr id="1030" name="AutoShape 6" descr="Résultat de recherche d'images pour &quot;Kaptalia Monitoring&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solidFill>
                <a:srgbClr val="002060"/>
              </a:solidFill>
            </a:endParaRPr>
          </a:p>
        </p:txBody>
      </p:sp>
      <p:pic>
        <p:nvPicPr>
          <p:cNvPr id="20"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64376" y="1876481"/>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1"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64376" y="2198986"/>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2"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64376" y="2869552"/>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64376" y="3209361"/>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6"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64376" y="3598990"/>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64070" y="3995942"/>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6"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64376" y="4355871"/>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7"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64376" y="4686261"/>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0" name="Picture 2"/>
          <p:cNvPicPr preferRelativeResize="0">
            <a:picLocks noChangeArrowheads="1"/>
          </p:cNvPicPr>
          <p:nvPr/>
        </p:nvPicPr>
        <p:blipFill>
          <a:blip r:embed="rId4" cstate="print"/>
          <a:srcRect/>
          <a:stretch>
            <a:fillRect/>
          </a:stretch>
        </p:blipFill>
        <p:spPr bwMode="auto">
          <a:xfrm>
            <a:off x="1666724" y="1561422"/>
            <a:ext cx="324000" cy="216000"/>
          </a:xfrm>
          <a:prstGeom prst="rect">
            <a:avLst/>
          </a:prstGeom>
          <a:noFill/>
          <a:ln w="9525">
            <a:noFill/>
            <a:miter lim="800000"/>
            <a:headEnd/>
            <a:tailEnd/>
          </a:ln>
        </p:spPr>
      </p:pic>
      <p:pic>
        <p:nvPicPr>
          <p:cNvPr id="2051" name="Picture 3"/>
          <p:cNvPicPr preferRelativeResize="0">
            <a:picLocks noChangeArrowheads="1"/>
          </p:cNvPicPr>
          <p:nvPr/>
        </p:nvPicPr>
        <p:blipFill>
          <a:blip r:embed="rId5" cstate="print"/>
          <a:srcRect/>
          <a:stretch>
            <a:fillRect/>
          </a:stretch>
        </p:blipFill>
        <p:spPr bwMode="auto">
          <a:xfrm>
            <a:off x="1664065" y="2530504"/>
            <a:ext cx="324000" cy="216000"/>
          </a:xfrm>
          <a:prstGeom prst="rect">
            <a:avLst/>
          </a:prstGeom>
          <a:noFill/>
          <a:ln w="9525">
            <a:noFill/>
            <a:miter lim="800000"/>
            <a:headEnd/>
            <a:tailEnd/>
          </a:ln>
        </p:spPr>
      </p:pic>
      <p:pic>
        <p:nvPicPr>
          <p:cNvPr id="83"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64376" y="5006160"/>
            <a:ext cx="324001" cy="2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3" name="Image 42"/>
          <p:cNvPicPr>
            <a:picLocks noChangeAspect="1"/>
          </p:cNvPicPr>
          <p:nvPr/>
        </p:nvPicPr>
        <p:blipFill>
          <a:blip r:embed="rId6" cstate="print"/>
          <a:srcRect t="16537" b="14175"/>
          <a:stretch>
            <a:fillRect/>
          </a:stretch>
        </p:blipFill>
        <p:spPr>
          <a:xfrm>
            <a:off x="134863" y="1550630"/>
            <a:ext cx="1098514" cy="282780"/>
          </a:xfrm>
          <a:prstGeom prst="rect">
            <a:avLst/>
          </a:prstGeom>
        </p:spPr>
      </p:pic>
      <p:pic>
        <p:nvPicPr>
          <p:cNvPr id="44" name="Image 43"/>
          <p:cNvPicPr>
            <a:picLocks noChangeAspect="1"/>
          </p:cNvPicPr>
          <p:nvPr/>
        </p:nvPicPr>
        <p:blipFill rotWithShape="1">
          <a:blip r:embed="rId7" cstate="print"/>
          <a:srcRect t="36031" b="33086"/>
          <a:stretch/>
        </p:blipFill>
        <p:spPr>
          <a:xfrm>
            <a:off x="154974" y="1907904"/>
            <a:ext cx="1227260" cy="252674"/>
          </a:xfrm>
          <a:prstGeom prst="rect">
            <a:avLst/>
          </a:prstGeom>
        </p:spPr>
      </p:pic>
      <p:pic>
        <p:nvPicPr>
          <p:cNvPr id="45" name="Image 44"/>
          <p:cNvPicPr>
            <a:picLocks noChangeAspect="1"/>
          </p:cNvPicPr>
          <p:nvPr/>
        </p:nvPicPr>
        <p:blipFill>
          <a:blip r:embed="rId8" cstate="print"/>
          <a:stretch>
            <a:fillRect/>
          </a:stretch>
        </p:blipFill>
        <p:spPr>
          <a:xfrm>
            <a:off x="161501" y="2226417"/>
            <a:ext cx="1303459" cy="258623"/>
          </a:xfrm>
          <a:prstGeom prst="rect">
            <a:avLst/>
          </a:prstGeom>
        </p:spPr>
      </p:pic>
      <p:pic>
        <p:nvPicPr>
          <p:cNvPr id="53" name="Image 52"/>
          <p:cNvPicPr>
            <a:picLocks noChangeAspect="1"/>
          </p:cNvPicPr>
          <p:nvPr/>
        </p:nvPicPr>
        <p:blipFill rotWithShape="1">
          <a:blip r:embed="rId9" cstate="print"/>
          <a:srcRect l="6241" t="18722" r="9063" b="18722"/>
          <a:stretch/>
        </p:blipFill>
        <p:spPr>
          <a:xfrm>
            <a:off x="141338" y="2512636"/>
            <a:ext cx="778767" cy="290333"/>
          </a:xfrm>
          <a:prstGeom prst="rect">
            <a:avLst/>
          </a:prstGeom>
        </p:spPr>
      </p:pic>
      <p:pic>
        <p:nvPicPr>
          <p:cNvPr id="60" name="Image 59"/>
          <p:cNvPicPr>
            <a:picLocks noChangeAspect="1"/>
          </p:cNvPicPr>
          <p:nvPr/>
        </p:nvPicPr>
        <p:blipFill rotWithShape="1">
          <a:blip r:embed="rId10" cstate="print"/>
          <a:srcRect b="26301"/>
          <a:stretch/>
        </p:blipFill>
        <p:spPr>
          <a:xfrm>
            <a:off x="193215" y="3923889"/>
            <a:ext cx="1103958" cy="276045"/>
          </a:xfrm>
          <a:prstGeom prst="rect">
            <a:avLst/>
          </a:prstGeom>
        </p:spPr>
      </p:pic>
      <p:pic>
        <p:nvPicPr>
          <p:cNvPr id="61" name="Image 60"/>
          <p:cNvPicPr>
            <a:picLocks noChangeAspect="1"/>
          </p:cNvPicPr>
          <p:nvPr/>
        </p:nvPicPr>
        <p:blipFill>
          <a:blip r:embed="rId11" cstate="print"/>
          <a:srcRect t="9947" b="14921"/>
          <a:stretch>
            <a:fillRect/>
          </a:stretch>
        </p:blipFill>
        <p:spPr>
          <a:xfrm>
            <a:off x="145218" y="3203053"/>
            <a:ext cx="1338154" cy="235830"/>
          </a:xfrm>
          <a:prstGeom prst="rect">
            <a:avLst/>
          </a:prstGeom>
        </p:spPr>
      </p:pic>
      <p:pic>
        <p:nvPicPr>
          <p:cNvPr id="63" name="Image 62"/>
          <p:cNvPicPr>
            <a:picLocks noChangeAspect="1"/>
          </p:cNvPicPr>
          <p:nvPr/>
        </p:nvPicPr>
        <p:blipFill>
          <a:blip r:embed="rId12" cstate="print"/>
          <a:srcRect t="9518" b="17132"/>
          <a:stretch>
            <a:fillRect/>
          </a:stretch>
        </p:blipFill>
        <p:spPr>
          <a:xfrm>
            <a:off x="166482" y="3524123"/>
            <a:ext cx="956159" cy="277783"/>
          </a:xfrm>
          <a:prstGeom prst="rect">
            <a:avLst/>
          </a:prstGeom>
        </p:spPr>
      </p:pic>
      <p:pic>
        <p:nvPicPr>
          <p:cNvPr id="71" name="Image 70"/>
          <p:cNvPicPr>
            <a:picLocks noChangeAspect="1"/>
          </p:cNvPicPr>
          <p:nvPr/>
        </p:nvPicPr>
        <p:blipFill>
          <a:blip r:embed="rId13" cstate="print"/>
          <a:stretch>
            <a:fillRect/>
          </a:stretch>
        </p:blipFill>
        <p:spPr>
          <a:xfrm>
            <a:off x="182581" y="4263685"/>
            <a:ext cx="806247" cy="340208"/>
          </a:xfrm>
          <a:prstGeom prst="rect">
            <a:avLst/>
          </a:prstGeom>
        </p:spPr>
      </p:pic>
      <p:sp>
        <p:nvSpPr>
          <p:cNvPr id="77" name="ZoneTexte 76"/>
          <p:cNvSpPr txBox="1"/>
          <p:nvPr/>
        </p:nvSpPr>
        <p:spPr>
          <a:xfrm>
            <a:off x="62704" y="4980763"/>
            <a:ext cx="654090" cy="307777"/>
          </a:xfrm>
          <a:prstGeom prst="rect">
            <a:avLst/>
          </a:prstGeom>
          <a:noFill/>
        </p:spPr>
        <p:txBody>
          <a:bodyPr wrap="none" rtlCol="0">
            <a:spAutoFit/>
          </a:bodyPr>
          <a:lstStyle/>
          <a:p>
            <a:r>
              <a:rPr lang="fr-FR" sz="1400" b="1" dirty="0" smtClean="0">
                <a:solidFill>
                  <a:schemeClr val="accent1"/>
                </a:solidFill>
              </a:rPr>
              <a:t>WAID</a:t>
            </a:r>
            <a:endParaRPr lang="fr-FR" sz="1400" b="1" dirty="0">
              <a:solidFill>
                <a:schemeClr val="accent1"/>
              </a:solidFill>
            </a:endParaRPr>
          </a:p>
        </p:txBody>
      </p:sp>
      <p:pic>
        <p:nvPicPr>
          <p:cNvPr id="79" name="Image 78"/>
          <p:cNvPicPr>
            <a:picLocks noChangeAspect="1"/>
          </p:cNvPicPr>
          <p:nvPr/>
        </p:nvPicPr>
        <p:blipFill>
          <a:blip r:embed="rId14" cstate="print"/>
          <a:stretch>
            <a:fillRect/>
          </a:stretch>
        </p:blipFill>
        <p:spPr>
          <a:xfrm>
            <a:off x="644948" y="5043702"/>
            <a:ext cx="1003099" cy="168662"/>
          </a:xfrm>
          <a:prstGeom prst="rect">
            <a:avLst/>
          </a:prstGeom>
        </p:spPr>
      </p:pic>
      <p:pic>
        <p:nvPicPr>
          <p:cNvPr id="81" name="Image 80"/>
          <p:cNvPicPr>
            <a:picLocks noChangeAspect="1"/>
          </p:cNvPicPr>
          <p:nvPr/>
        </p:nvPicPr>
        <p:blipFill>
          <a:blip r:embed="rId15" cstate="print"/>
          <a:stretch>
            <a:fillRect/>
          </a:stretch>
        </p:blipFill>
        <p:spPr>
          <a:xfrm>
            <a:off x="133801" y="4669116"/>
            <a:ext cx="1388043" cy="190856"/>
          </a:xfrm>
          <a:prstGeom prst="rect">
            <a:avLst/>
          </a:prstGeom>
        </p:spPr>
      </p:pic>
    </p:spTree>
    <p:extLst>
      <p:ext uri="{BB962C8B-B14F-4D97-AF65-F5344CB8AC3E}">
        <p14:creationId xmlns:p14="http://schemas.microsoft.com/office/powerpoint/2010/main" xmlns="" val="21883987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space réservé du contenu 17"/>
          <p:cNvSpPr>
            <a:spLocks noGrp="1"/>
          </p:cNvSpPr>
          <p:nvPr>
            <p:ph idx="1"/>
          </p:nvPr>
        </p:nvSpPr>
        <p:spPr>
          <a:xfrm>
            <a:off x="446568" y="888572"/>
            <a:ext cx="8131375" cy="5206799"/>
          </a:xfrm>
        </p:spPr>
        <p:txBody>
          <a:bodyPr/>
          <a:lstStyle/>
          <a:p>
            <a:pPr algn="just"/>
            <a:endParaRPr lang="fr-FR" sz="1600" dirty="0" smtClean="0"/>
          </a:p>
          <a:p>
            <a:pPr algn="just"/>
            <a:endParaRPr lang="fr-FR" sz="1600" dirty="0" smtClean="0"/>
          </a:p>
          <a:p>
            <a:pPr algn="just"/>
            <a:endParaRPr lang="fr-FR" sz="1600" dirty="0" smtClean="0"/>
          </a:p>
          <a:p>
            <a:pPr algn="just"/>
            <a:endParaRPr lang="fr-FR" sz="1600" dirty="0" smtClean="0"/>
          </a:p>
          <a:p>
            <a:pPr algn="just"/>
            <a:endParaRPr lang="fr-FR" sz="1600" dirty="0" smtClean="0"/>
          </a:p>
          <a:p>
            <a:pPr algn="just"/>
            <a:endParaRPr lang="fr-FR" sz="1600" dirty="0" smtClean="0"/>
          </a:p>
          <a:p>
            <a:pPr>
              <a:spcBef>
                <a:spcPts val="600"/>
              </a:spcBef>
              <a:spcAft>
                <a:spcPts val="0"/>
              </a:spcAft>
              <a:buFont typeface="Wingdings"/>
              <a:buChar char="è"/>
            </a:pPr>
            <a:r>
              <a:rPr lang="fr-FR" sz="1800" i="1" dirty="0">
                <a:solidFill>
                  <a:srgbClr val="0053A1"/>
                </a:solidFill>
                <a:cs typeface="+mn-cs"/>
              </a:rPr>
              <a:t>5 FCS </a:t>
            </a:r>
            <a:r>
              <a:rPr lang="fr-FR" sz="1800" i="1" dirty="0" smtClean="0">
                <a:solidFill>
                  <a:srgbClr val="0053A1"/>
                </a:solidFill>
                <a:cs typeface="+mn-cs"/>
              </a:rPr>
              <a:t>partagés</a:t>
            </a:r>
          </a:p>
          <a:p>
            <a:pPr>
              <a:spcBef>
                <a:spcPts val="600"/>
              </a:spcBef>
              <a:spcAft>
                <a:spcPts val="0"/>
              </a:spcAft>
              <a:buFont typeface="Wingdings"/>
              <a:buChar char="è"/>
            </a:pPr>
            <a:endParaRPr lang="fr-FR" sz="400" i="1" dirty="0">
              <a:solidFill>
                <a:srgbClr val="0053A1"/>
              </a:solidFill>
              <a:cs typeface="+mn-cs"/>
            </a:endParaRPr>
          </a:p>
          <a:p>
            <a:pPr marL="438139" indent="-342900" algn="just">
              <a:buFont typeface="+mj-lt"/>
              <a:buAutoNum type="arabicPeriod"/>
            </a:pPr>
            <a:r>
              <a:rPr lang="fr-FR" sz="1400" dirty="0" smtClean="0"/>
              <a:t>Avoir un produit innovant et différenciant pour pénétrer le marché adressable</a:t>
            </a:r>
          </a:p>
          <a:p>
            <a:pPr marL="438139" indent="-342900" algn="just">
              <a:buFont typeface="+mj-lt"/>
              <a:buAutoNum type="arabicPeriod"/>
            </a:pPr>
            <a:r>
              <a:rPr lang="fr-FR" sz="1400" dirty="0" smtClean="0"/>
              <a:t>Avoir la capacité de s’entourer d’experts scientifiques force de proposition et permettant de gagner en visibilité</a:t>
            </a:r>
          </a:p>
          <a:p>
            <a:pPr marL="438139" indent="-342900" algn="just">
              <a:buFont typeface="+mj-lt"/>
              <a:buAutoNum type="arabicPeriod"/>
            </a:pPr>
            <a:r>
              <a:rPr lang="fr-FR" sz="1400" dirty="0" smtClean="0"/>
              <a:t>Avoir un conseil d’administration international pour être bien conseillé à tous les niveaux et répondre à toutes les normes (jusqu’au packaging)</a:t>
            </a:r>
          </a:p>
          <a:p>
            <a:pPr marL="438139" indent="-342900" algn="just">
              <a:buFont typeface="+mj-lt"/>
              <a:buAutoNum type="arabicPeriod"/>
            </a:pPr>
            <a:r>
              <a:rPr lang="fr-FR" sz="1400" dirty="0" smtClean="0"/>
              <a:t>Avoir des fonds en continu dès le début de la création de l’entreprise afin de ne pas sous-estimer les investissements nécessaires</a:t>
            </a:r>
          </a:p>
          <a:p>
            <a:pPr lvl="1" algn="just"/>
            <a:r>
              <a:rPr lang="fr-FR" sz="1200" dirty="0" smtClean="0"/>
              <a:t>Du concours innovation de la Recherche aux levées de fonds privés et à l’entrée en bourse</a:t>
            </a:r>
          </a:p>
          <a:p>
            <a:pPr lvl="1"/>
            <a:r>
              <a:rPr lang="fr-FR" sz="1200" dirty="0"/>
              <a:t>E</a:t>
            </a:r>
            <a:r>
              <a:rPr lang="fr-FR" sz="1200" dirty="0" smtClean="0"/>
              <a:t>ntrée </a:t>
            </a:r>
            <a:r>
              <a:rPr lang="fr-FR" sz="1200" dirty="0"/>
              <a:t>en bourse </a:t>
            </a:r>
            <a:r>
              <a:rPr lang="fr-FR" sz="1200" dirty="0" smtClean="0"/>
              <a:t>: facteur </a:t>
            </a:r>
            <a:r>
              <a:rPr lang="fr-FR" sz="1200" dirty="0"/>
              <a:t>clé pour gagner en visibilité et </a:t>
            </a:r>
            <a:r>
              <a:rPr lang="fr-FR" sz="1200" dirty="0" smtClean="0"/>
              <a:t>avoir </a:t>
            </a:r>
            <a:r>
              <a:rPr lang="fr-FR" sz="1200" dirty="0"/>
              <a:t>un effet de structuration de la filière dans les années à venir</a:t>
            </a:r>
          </a:p>
          <a:p>
            <a:pPr marL="438139" indent="-342900" algn="just">
              <a:buFont typeface="+mj-lt"/>
              <a:buAutoNum type="arabicPeriod"/>
            </a:pPr>
            <a:r>
              <a:rPr lang="fr-FR" sz="1400" dirty="0" smtClean="0"/>
              <a:t>S’ouvrir à l’international </a:t>
            </a:r>
          </a:p>
          <a:p>
            <a:pPr lvl="1" algn="just"/>
            <a:r>
              <a:rPr lang="fr-FR" sz="1200" dirty="0" smtClean="0"/>
              <a:t>Une démarche souvent réalisée sans les entités politiques actuellement</a:t>
            </a:r>
          </a:p>
          <a:p>
            <a:pPr lvl="1" algn="just"/>
            <a:endParaRPr lang="fr-FR" sz="1600" dirty="0"/>
          </a:p>
        </p:txBody>
      </p:sp>
      <p:graphicFrame>
        <p:nvGraphicFramePr>
          <p:cNvPr id="14" name="Tableau 13"/>
          <p:cNvGraphicFramePr>
            <a:graphicFrameLocks noGrp="1"/>
          </p:cNvGraphicFramePr>
          <p:nvPr>
            <p:extLst>
              <p:ext uri="{D42A27DB-BD31-4B8C-83A1-F6EECF244321}">
                <p14:modId xmlns:p14="http://schemas.microsoft.com/office/powerpoint/2010/main" xmlns="" val="1150435462"/>
              </p:ext>
            </p:extLst>
          </p:nvPr>
        </p:nvGraphicFramePr>
        <p:xfrm>
          <a:off x="1988805" y="964273"/>
          <a:ext cx="6911165" cy="1591915"/>
        </p:xfrm>
        <a:graphic>
          <a:graphicData uri="http://schemas.openxmlformats.org/drawingml/2006/table">
            <a:tbl>
              <a:tblPr firstRow="1" bandRow="1">
                <a:tableStyleId>{C083E6E3-FA7D-4D7B-A595-EF9225AFEA82}</a:tableStyleId>
              </a:tblPr>
              <a:tblGrid>
                <a:gridCol w="1382233"/>
                <a:gridCol w="1382233"/>
                <a:gridCol w="1382233"/>
                <a:gridCol w="1382233"/>
                <a:gridCol w="1382233"/>
              </a:tblGrid>
              <a:tr h="493579">
                <a:tc>
                  <a:txBody>
                    <a:bodyPr/>
                    <a:lstStyle/>
                    <a:p>
                      <a:endParaRPr lang="fr-FR" dirty="0"/>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endParaRPr lang="fr-FR" dirty="0"/>
                    </a:p>
                  </a:txBody>
                  <a:tcPr>
                    <a:lnL>
                      <a:noFill/>
                    </a:lnL>
                  </a:tcPr>
                </a:tc>
                <a:tc>
                  <a:txBody>
                    <a:bodyPr/>
                    <a:lstStyle/>
                    <a:p>
                      <a:endParaRPr lang="fr-FR"/>
                    </a:p>
                  </a:txBody>
                  <a:tcPr/>
                </a:tc>
                <a:tc>
                  <a:txBody>
                    <a:bodyPr/>
                    <a:lstStyle/>
                    <a:p>
                      <a:endParaRPr lang="fr-FR"/>
                    </a:p>
                  </a:txBody>
                  <a:tcPr/>
                </a:tc>
                <a:tc>
                  <a:txBody>
                    <a:bodyPr/>
                    <a:lstStyle/>
                    <a:p>
                      <a:endParaRPr lang="fr-FR"/>
                    </a:p>
                  </a:txBody>
                  <a:tcPr/>
                </a:tc>
              </a:tr>
              <a:tr h="356656">
                <a:tc>
                  <a:txBody>
                    <a:bodyPr/>
                    <a:lstStyle/>
                    <a:p>
                      <a:r>
                        <a:rPr lang="fr-FR" sz="1200" b="0" dirty="0" smtClean="0"/>
                        <a:t>DM</a:t>
                      </a:r>
                      <a:endParaRPr lang="fr-FR" sz="1200" b="0" dirty="0"/>
                    </a:p>
                  </a:txBody>
                  <a:tcPr anchor="ctr">
                    <a:lnT w="12700" cmpd="sng">
                      <a:noFill/>
                    </a:lnT>
                  </a:tcPr>
                </a:tc>
                <a:tc>
                  <a:txBody>
                    <a:bodyPr/>
                    <a:lstStyle/>
                    <a:p>
                      <a:pPr marL="0" algn="ctr" defTabSz="914295" rtl="0" eaLnBrk="1" latinLnBrk="0" hangingPunct="1"/>
                      <a:r>
                        <a:rPr lang="fr-FR" sz="1200" b="0" kern="1200" dirty="0" smtClean="0">
                          <a:solidFill>
                            <a:schemeClr val="tx1"/>
                          </a:solidFill>
                          <a:latin typeface="+mn-lt"/>
                          <a:ea typeface="+mn-ea"/>
                          <a:cs typeface="+mn-cs"/>
                        </a:rPr>
                        <a:t>DMIA</a:t>
                      </a:r>
                    </a:p>
                  </a:txBody>
                  <a:tcPr anchor="ctr"/>
                </a:tc>
                <a:tc>
                  <a:txBody>
                    <a:bodyPr/>
                    <a:lstStyle/>
                    <a:p>
                      <a:pPr marL="0" algn="ctr" defTabSz="914295" rtl="0" eaLnBrk="1" latinLnBrk="0" hangingPunct="1"/>
                      <a:r>
                        <a:rPr lang="fr-FR" sz="1200" b="0" kern="1200" dirty="0" smtClean="0">
                          <a:solidFill>
                            <a:schemeClr val="tx1"/>
                          </a:solidFill>
                          <a:latin typeface="+mn-lt"/>
                          <a:ea typeface="+mn-ea"/>
                          <a:cs typeface="+mn-cs"/>
                        </a:rPr>
                        <a:t>DMI</a:t>
                      </a:r>
                    </a:p>
                  </a:txBody>
                  <a:tcPr anchor="ctr"/>
                </a:tc>
                <a:tc>
                  <a:txBody>
                    <a:bodyPr/>
                    <a:lstStyle/>
                    <a:p>
                      <a:pPr marL="0" algn="ctr" defTabSz="914295" rtl="0" eaLnBrk="1" latinLnBrk="0" hangingPunct="1"/>
                      <a:r>
                        <a:rPr lang="fr-FR" sz="1200" b="0" kern="1200" dirty="0" smtClean="0">
                          <a:solidFill>
                            <a:schemeClr val="tx1"/>
                          </a:solidFill>
                          <a:latin typeface="+mn-lt"/>
                          <a:ea typeface="+mn-ea"/>
                          <a:cs typeface="+mn-cs"/>
                        </a:rPr>
                        <a:t>DMI</a:t>
                      </a:r>
                    </a:p>
                  </a:txBody>
                  <a:tcPr anchor="ctr"/>
                </a:tc>
                <a:tc>
                  <a:txBody>
                    <a:bodyPr/>
                    <a:lstStyle/>
                    <a:p>
                      <a:pPr marL="0" algn="ctr" defTabSz="914295" rtl="0" eaLnBrk="1" latinLnBrk="0" hangingPunct="1"/>
                      <a:r>
                        <a:rPr lang="fr-FR" sz="1200" b="0" kern="1200" dirty="0" smtClean="0">
                          <a:solidFill>
                            <a:schemeClr val="tx1"/>
                          </a:solidFill>
                          <a:latin typeface="+mn-lt"/>
                          <a:ea typeface="+mn-ea"/>
                          <a:cs typeface="+mn-cs"/>
                        </a:rPr>
                        <a:t>DM d’équipement</a:t>
                      </a:r>
                    </a:p>
                  </a:txBody>
                  <a:tcPr anchor="ctr"/>
                </a:tc>
              </a:tr>
              <a:tr h="370840">
                <a:tc>
                  <a:txBody>
                    <a:bodyPr/>
                    <a:lstStyle/>
                    <a:p>
                      <a:r>
                        <a:rPr lang="fr-FR" sz="1200" b="0" dirty="0" smtClean="0"/>
                        <a:t>Création</a:t>
                      </a:r>
                      <a:endParaRPr lang="fr-FR" sz="1200" b="0" dirty="0"/>
                    </a:p>
                  </a:txBody>
                  <a:tcPr anchor="ctr"/>
                </a:tc>
                <a:tc>
                  <a:txBody>
                    <a:bodyPr/>
                    <a:lstStyle/>
                    <a:p>
                      <a:pPr marL="0" algn="ctr" defTabSz="914295" rtl="0" eaLnBrk="1" latinLnBrk="0" hangingPunct="1"/>
                      <a:r>
                        <a:rPr lang="fr-FR" sz="1200" b="0" kern="1200" dirty="0" smtClean="0">
                          <a:solidFill>
                            <a:schemeClr val="tx1"/>
                          </a:solidFill>
                          <a:latin typeface="+mn-lt"/>
                          <a:ea typeface="+mn-ea"/>
                          <a:cs typeface="+mn-cs"/>
                        </a:rPr>
                        <a:t>1988</a:t>
                      </a:r>
                    </a:p>
                  </a:txBody>
                  <a:tcPr anchor="ctr"/>
                </a:tc>
                <a:tc>
                  <a:txBody>
                    <a:bodyPr/>
                    <a:lstStyle/>
                    <a:p>
                      <a:pPr marL="0" algn="ctr" defTabSz="914295" rtl="0" eaLnBrk="1" latinLnBrk="0" hangingPunct="1"/>
                      <a:r>
                        <a:rPr lang="fr-FR" sz="1200" b="0" kern="1200" dirty="0" smtClean="0">
                          <a:solidFill>
                            <a:schemeClr val="tx1"/>
                          </a:solidFill>
                          <a:latin typeface="+mn-lt"/>
                          <a:ea typeface="+mn-ea"/>
                          <a:cs typeface="+mn-cs"/>
                        </a:rPr>
                        <a:t>2006</a:t>
                      </a:r>
                    </a:p>
                  </a:txBody>
                  <a:tcPr anchor="ctr"/>
                </a:tc>
                <a:tc>
                  <a:txBody>
                    <a:bodyPr/>
                    <a:lstStyle/>
                    <a:p>
                      <a:pPr marL="0" algn="ctr" defTabSz="914295" rtl="0" eaLnBrk="1" latinLnBrk="0" hangingPunct="1"/>
                      <a:r>
                        <a:rPr lang="fr-FR" sz="1200" b="0" kern="1200" dirty="0" smtClean="0">
                          <a:solidFill>
                            <a:schemeClr val="tx1"/>
                          </a:solidFill>
                          <a:latin typeface="+mn-lt"/>
                          <a:ea typeface="+mn-ea"/>
                          <a:cs typeface="+mn-cs"/>
                        </a:rPr>
                        <a:t>2005</a:t>
                      </a:r>
                    </a:p>
                  </a:txBody>
                  <a:tcPr anchor="ctr"/>
                </a:tc>
                <a:tc>
                  <a:txBody>
                    <a:bodyPr/>
                    <a:lstStyle/>
                    <a:p>
                      <a:pPr marL="0" algn="ctr" defTabSz="914295" rtl="0" eaLnBrk="1" latinLnBrk="0" hangingPunct="1"/>
                      <a:r>
                        <a:rPr lang="fr-FR" sz="1200" b="0" kern="1200" dirty="0" smtClean="0">
                          <a:solidFill>
                            <a:schemeClr val="tx1"/>
                          </a:solidFill>
                          <a:latin typeface="+mn-lt"/>
                          <a:ea typeface="+mn-ea"/>
                          <a:cs typeface="+mn-cs"/>
                        </a:rPr>
                        <a:t>2005</a:t>
                      </a:r>
                    </a:p>
                  </a:txBody>
                  <a:tcPr anchor="ctr"/>
                </a:tc>
              </a:tr>
              <a:tr h="370840">
                <a:tc>
                  <a:txBody>
                    <a:bodyPr/>
                    <a:lstStyle/>
                    <a:p>
                      <a:r>
                        <a:rPr lang="fr-FR" sz="1200" b="0" dirty="0" smtClean="0"/>
                        <a:t>Entrée en bourse</a:t>
                      </a:r>
                      <a:endParaRPr lang="fr-FR" sz="1200" b="0" dirty="0"/>
                    </a:p>
                  </a:txBody>
                  <a:tcPr anchor="ctr"/>
                </a:tc>
                <a:tc>
                  <a:txBody>
                    <a:bodyPr/>
                    <a:lstStyle/>
                    <a:p>
                      <a:pPr marL="0" algn="ctr" defTabSz="914295" rtl="0" eaLnBrk="1" latinLnBrk="0" hangingPunct="1"/>
                      <a:r>
                        <a:rPr lang="fr-FR" sz="1200" b="0" kern="1200" dirty="0" smtClean="0">
                          <a:solidFill>
                            <a:schemeClr val="tx1"/>
                          </a:solidFill>
                          <a:latin typeface="+mn-lt"/>
                          <a:ea typeface="+mn-ea"/>
                          <a:cs typeface="+mn-cs"/>
                        </a:rPr>
                        <a:t>2010</a:t>
                      </a:r>
                    </a:p>
                  </a:txBody>
                  <a:tcPr anchor="ctr"/>
                </a:tc>
                <a:tc>
                  <a:txBody>
                    <a:bodyPr/>
                    <a:lstStyle/>
                    <a:p>
                      <a:pPr marL="0" algn="ctr" defTabSz="914295" rtl="0" eaLnBrk="1" latinLnBrk="0" hangingPunct="1"/>
                      <a:r>
                        <a:rPr lang="fr-FR" sz="1200" b="0" kern="1200" dirty="0" smtClean="0">
                          <a:solidFill>
                            <a:schemeClr val="tx1"/>
                          </a:solidFill>
                          <a:latin typeface="+mn-lt"/>
                          <a:ea typeface="+mn-ea"/>
                          <a:cs typeface="+mn-cs"/>
                        </a:rPr>
                        <a:t>2010</a:t>
                      </a:r>
                    </a:p>
                  </a:txBody>
                  <a:tcPr anchor="ctr"/>
                </a:tc>
                <a:tc>
                  <a:txBody>
                    <a:bodyPr/>
                    <a:lstStyle/>
                    <a:p>
                      <a:pPr marL="0" algn="ctr" defTabSz="914295" rtl="0" eaLnBrk="1" latinLnBrk="0" hangingPunct="1"/>
                      <a:r>
                        <a:rPr lang="fr-FR" sz="1200" b="0" kern="1200" dirty="0" smtClean="0">
                          <a:solidFill>
                            <a:schemeClr val="tx1"/>
                          </a:solidFill>
                          <a:latin typeface="+mn-lt"/>
                          <a:ea typeface="+mn-ea"/>
                          <a:cs typeface="+mn-cs"/>
                        </a:rPr>
                        <a:t>-</a:t>
                      </a:r>
                    </a:p>
                  </a:txBody>
                  <a:tcPr anchor="ctr"/>
                </a:tc>
                <a:tc>
                  <a:txBody>
                    <a:bodyPr/>
                    <a:lstStyle/>
                    <a:p>
                      <a:pPr marL="0" algn="ctr" defTabSz="914295" rtl="0" eaLnBrk="1" latinLnBrk="0" hangingPunct="1"/>
                      <a:r>
                        <a:rPr lang="fr-FR" sz="1200" b="0" kern="1200" dirty="0" smtClean="0">
                          <a:solidFill>
                            <a:schemeClr val="tx1"/>
                          </a:solidFill>
                          <a:latin typeface="+mn-lt"/>
                          <a:ea typeface="+mn-ea"/>
                          <a:cs typeface="+mn-cs"/>
                        </a:rPr>
                        <a:t>2014</a:t>
                      </a:r>
                    </a:p>
                  </a:txBody>
                  <a:tcPr anchor="ctr"/>
                </a:tc>
              </a:tr>
            </a:tbl>
          </a:graphicData>
        </a:graphic>
      </p:graphicFrame>
      <p:sp>
        <p:nvSpPr>
          <p:cNvPr id="2" name="Titre 1"/>
          <p:cNvSpPr>
            <a:spLocks noGrp="1"/>
          </p:cNvSpPr>
          <p:nvPr>
            <p:ph type="title"/>
          </p:nvPr>
        </p:nvSpPr>
        <p:spPr/>
        <p:txBody>
          <a:bodyPr/>
          <a:lstStyle/>
          <a:p>
            <a:r>
              <a:rPr lang="fr-FR" sz="2200" dirty="0" smtClean="0">
                <a:effectLst/>
              </a:rPr>
              <a:t>Facteurs clés de succès des entreprises</a:t>
            </a:r>
            <a:endParaRPr lang="fr-FR" sz="2200" dirty="0">
              <a:effectLst/>
            </a:endParaRPr>
          </a:p>
        </p:txBody>
      </p:sp>
      <p:sp>
        <p:nvSpPr>
          <p:cNvPr id="4" name="Espace réservé du contenu 3"/>
          <p:cNvSpPr>
            <a:spLocks noGrp="1"/>
          </p:cNvSpPr>
          <p:nvPr>
            <p:ph sz="quarter" idx="11"/>
          </p:nvPr>
        </p:nvSpPr>
        <p:spPr>
          <a:xfrm>
            <a:off x="1588979" y="423499"/>
            <a:ext cx="7387706" cy="504825"/>
          </a:xfrm>
        </p:spPr>
        <p:txBody>
          <a:bodyPr/>
          <a:lstStyle/>
          <a:p>
            <a:r>
              <a:rPr lang="fr-FR" sz="2000" b="0" dirty="0" smtClean="0"/>
              <a:t>Une base commune aux entreprises</a:t>
            </a:r>
            <a:endParaRPr lang="fr-FR" sz="2000" b="0"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pPr/>
              <a:t>31</a:t>
            </a:fld>
            <a:endParaRPr lang="fr-FR" dirty="0"/>
          </a:p>
        </p:txBody>
      </p:sp>
      <p:pic>
        <p:nvPicPr>
          <p:cNvPr id="9" name="Picture 5"/>
          <p:cNvPicPr>
            <a:picLocks noChangeAspect="1" noChangeArrowheads="1"/>
          </p:cNvPicPr>
          <p:nvPr/>
        </p:nvPicPr>
        <p:blipFill>
          <a:blip r:embed="rId2" cstate="print"/>
          <a:srcRect/>
          <a:stretch>
            <a:fillRect/>
          </a:stretch>
        </p:blipFill>
        <p:spPr bwMode="auto">
          <a:xfrm>
            <a:off x="3385862" y="1075325"/>
            <a:ext cx="1106532" cy="320312"/>
          </a:xfrm>
          <a:prstGeom prst="rect">
            <a:avLst/>
          </a:prstGeom>
          <a:noFill/>
          <a:ln w="9525">
            <a:noFill/>
            <a:miter lim="800000"/>
            <a:headEnd/>
            <a:tailEnd/>
          </a:ln>
        </p:spPr>
      </p:pic>
      <p:pic>
        <p:nvPicPr>
          <p:cNvPr id="10" name="Picture 16"/>
          <p:cNvPicPr>
            <a:picLocks noChangeAspect="1" noChangeArrowheads="1"/>
          </p:cNvPicPr>
          <p:nvPr/>
        </p:nvPicPr>
        <p:blipFill>
          <a:blip r:embed="rId3" cstate="print"/>
          <a:srcRect/>
          <a:stretch>
            <a:fillRect/>
          </a:stretch>
        </p:blipFill>
        <p:spPr bwMode="auto">
          <a:xfrm>
            <a:off x="7697982" y="1014858"/>
            <a:ext cx="1062565" cy="407317"/>
          </a:xfrm>
          <a:prstGeom prst="rect">
            <a:avLst/>
          </a:prstGeom>
          <a:noFill/>
          <a:ln w="9525">
            <a:noFill/>
            <a:miter lim="800000"/>
            <a:headEnd/>
            <a:tailEnd/>
          </a:ln>
        </p:spPr>
      </p:pic>
      <p:sp>
        <p:nvSpPr>
          <p:cNvPr id="1028" name="AutoShape 4" descr="Résultat de recherche d'images pour &quot;biom'up&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2" name="Picture 2"/>
          <p:cNvPicPr>
            <a:picLocks noChangeAspect="1" noChangeArrowheads="1"/>
          </p:cNvPicPr>
          <p:nvPr/>
        </p:nvPicPr>
        <p:blipFill>
          <a:blip r:embed="rId4" cstate="print"/>
          <a:srcRect/>
          <a:stretch>
            <a:fillRect/>
          </a:stretch>
        </p:blipFill>
        <p:spPr bwMode="auto">
          <a:xfrm>
            <a:off x="4807486" y="1093166"/>
            <a:ext cx="1034381" cy="324789"/>
          </a:xfrm>
          <a:prstGeom prst="rect">
            <a:avLst/>
          </a:prstGeom>
          <a:noFill/>
          <a:ln w="9525">
            <a:noFill/>
            <a:miter lim="800000"/>
            <a:headEnd/>
            <a:tailEnd/>
          </a:ln>
        </p:spPr>
      </p:pic>
      <p:pic>
        <p:nvPicPr>
          <p:cNvPr id="13" name="Picture 5"/>
          <p:cNvPicPr>
            <a:picLocks noChangeAspect="1" noChangeArrowheads="1"/>
          </p:cNvPicPr>
          <p:nvPr/>
        </p:nvPicPr>
        <p:blipFill>
          <a:blip r:embed="rId5" cstate="print"/>
          <a:srcRect l="13618" t="11993" r="13292" b="19213"/>
          <a:stretch>
            <a:fillRect/>
          </a:stretch>
        </p:blipFill>
        <p:spPr bwMode="auto">
          <a:xfrm>
            <a:off x="6528909" y="1048868"/>
            <a:ext cx="561033" cy="360420"/>
          </a:xfrm>
          <a:prstGeom prst="rect">
            <a:avLst/>
          </a:prstGeom>
          <a:noFill/>
          <a:ln w="9525">
            <a:noFill/>
            <a:miter lim="800000"/>
            <a:headEnd/>
            <a:tailEnd/>
          </a:ln>
        </p:spPr>
      </p:pic>
      <p:sp>
        <p:nvSpPr>
          <p:cNvPr id="3" name="Rectangle 2"/>
          <p:cNvSpPr/>
          <p:nvPr/>
        </p:nvSpPr>
        <p:spPr>
          <a:xfrm>
            <a:off x="155575" y="1741401"/>
            <a:ext cx="1573619" cy="523220"/>
          </a:xfrm>
          <a:prstGeom prst="rect">
            <a:avLst/>
          </a:prstGeom>
        </p:spPr>
        <p:txBody>
          <a:bodyPr wrap="square">
            <a:spAutoFit/>
          </a:bodyPr>
          <a:lstStyle/>
          <a:p>
            <a:pPr marL="0" indent="0" algn="ctr">
              <a:buNone/>
            </a:pPr>
            <a:r>
              <a:rPr lang="fr-FR" sz="1400" i="1" dirty="0"/>
              <a:t>Exemples de success stories</a:t>
            </a:r>
          </a:p>
        </p:txBody>
      </p:sp>
    </p:spTree>
    <p:extLst>
      <p:ext uri="{BB962C8B-B14F-4D97-AF65-F5344CB8AC3E}">
        <p14:creationId xmlns:p14="http://schemas.microsoft.com/office/powerpoint/2010/main" xmlns="" val="15366715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nvPr>
        </p:nvSpPr>
        <p:spPr>
          <a:xfrm>
            <a:off x="2105551" y="2849009"/>
            <a:ext cx="5613684" cy="1311275"/>
          </a:xfrm>
        </p:spPr>
        <p:txBody>
          <a:bodyPr/>
          <a:lstStyle/>
          <a:p>
            <a:r>
              <a:rPr lang="fr-FR" sz="3200" dirty="0" smtClean="0">
                <a:effectLst/>
              </a:rPr>
              <a:t>Des premiers </a:t>
            </a:r>
            <a:r>
              <a:rPr lang="fr-FR" sz="3200" dirty="0">
                <a:effectLst/>
              </a:rPr>
              <a:t>axes d’innovation à </a:t>
            </a:r>
            <a:r>
              <a:rPr lang="fr-FR" sz="3200" dirty="0" smtClean="0">
                <a:effectLst/>
              </a:rPr>
              <a:t>promouvoir</a:t>
            </a:r>
            <a:endParaRPr lang="fr-FR" sz="3200" dirty="0">
              <a:effectLst/>
            </a:endParaRPr>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pPr/>
              <a:t>32</a:t>
            </a:fld>
            <a:endParaRPr lang="fr-FR" dirty="0"/>
          </a:p>
        </p:txBody>
      </p:sp>
    </p:spTree>
    <p:extLst>
      <p:ext uri="{BB962C8B-B14F-4D97-AF65-F5344CB8AC3E}">
        <p14:creationId xmlns:p14="http://schemas.microsoft.com/office/powerpoint/2010/main" xmlns="" val="1403831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42556" y="33983"/>
            <a:ext cx="6920917" cy="504056"/>
          </a:xfrm>
        </p:spPr>
        <p:txBody>
          <a:bodyPr/>
          <a:lstStyle/>
          <a:p>
            <a:r>
              <a:rPr lang="fr-FR" sz="2200" dirty="0" smtClean="0">
                <a:effectLst/>
              </a:rPr>
              <a:t>Les DM CV : une industrie au croisement de différentes filières et intégrant les entreprises support dans le processus d’innovation</a:t>
            </a:r>
            <a:endParaRPr lang="fr-FR" sz="2200" dirty="0">
              <a:effectLst/>
            </a:endParaRPr>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pPr/>
              <a:t>33</a:t>
            </a:fld>
            <a:endParaRPr lang="fr-FR" dirty="0"/>
          </a:p>
        </p:txBody>
      </p:sp>
      <p:sp>
        <p:nvSpPr>
          <p:cNvPr id="63" name="Espace réservé du contenu 2"/>
          <p:cNvSpPr>
            <a:spLocks noGrp="1"/>
          </p:cNvSpPr>
          <p:nvPr>
            <p:ph idx="1"/>
          </p:nvPr>
        </p:nvSpPr>
        <p:spPr>
          <a:xfrm>
            <a:off x="138224" y="3876689"/>
            <a:ext cx="4199860" cy="2141341"/>
          </a:xfrm>
        </p:spPr>
        <p:txBody>
          <a:bodyPr/>
          <a:lstStyle/>
          <a:p>
            <a:pPr marL="266689" indent="-171450" algn="just">
              <a:buFont typeface="Wingdings" panose="05000000000000000000" pitchFamily="2" charset="2"/>
              <a:buChar char="ü"/>
            </a:pPr>
            <a:r>
              <a:rPr lang="fr-FR" sz="1200" b="1" dirty="0" smtClean="0"/>
              <a:t>Filière électronique/capteur/logiciel</a:t>
            </a:r>
          </a:p>
          <a:p>
            <a:pPr marL="266689" indent="-171450" algn="just">
              <a:buFont typeface="Wingdings" panose="05000000000000000000" pitchFamily="2" charset="2"/>
              <a:buChar char="ü"/>
            </a:pPr>
            <a:r>
              <a:rPr lang="fr-FR" sz="1200" b="1" dirty="0" smtClean="0"/>
              <a:t>Filière matériaux </a:t>
            </a:r>
            <a:r>
              <a:rPr lang="fr-FR" sz="1200" dirty="0" smtClean="0"/>
              <a:t>: </a:t>
            </a:r>
            <a:r>
              <a:rPr lang="fr-FR" sz="1200" b="0" dirty="0" smtClean="0"/>
              <a:t>travaillant souvent en automobile ou aéronautique pour que leurs composites légers remplacent les métaux et les plastiques des implants</a:t>
            </a:r>
          </a:p>
          <a:p>
            <a:pPr marL="266689" indent="-171450" algn="just">
              <a:buFont typeface="Wingdings" panose="05000000000000000000" pitchFamily="2" charset="2"/>
              <a:buChar char="ü"/>
            </a:pPr>
            <a:r>
              <a:rPr lang="fr-FR" sz="1200" b="1" dirty="0" smtClean="0"/>
              <a:t>Filière textile</a:t>
            </a:r>
            <a:r>
              <a:rPr lang="fr-FR" sz="1200" dirty="0" smtClean="0"/>
              <a:t> : </a:t>
            </a:r>
            <a:r>
              <a:rPr lang="fr-FR" sz="1200" b="0" dirty="0" smtClean="0"/>
              <a:t>partie textile assemblée et cousue manuellement sur la structure métallique (ISO 13485), procédure coûtant chère et non réalisée en France en général </a:t>
            </a:r>
            <a:r>
              <a:rPr lang="fr-FR" sz="1200" b="0" dirty="0" smtClean="0">
                <a:sym typeface="Wingdings" pitchFamily="2" charset="2"/>
              </a:rPr>
              <a:t> nécessite une automatisation des procédures dans le futur</a:t>
            </a:r>
            <a:endParaRPr lang="fr-FR" sz="1200" b="0" dirty="0" smtClean="0"/>
          </a:p>
          <a:p>
            <a:pPr marL="266689" indent="-171450" algn="just">
              <a:buFont typeface="Wingdings" panose="05000000000000000000" pitchFamily="2" charset="2"/>
              <a:buChar char="ü"/>
            </a:pPr>
            <a:r>
              <a:rPr lang="fr-FR" sz="1200" b="1" dirty="0" smtClean="0"/>
              <a:t>Filière mécanique</a:t>
            </a:r>
            <a:endParaRPr lang="fr-FR" sz="600" dirty="0" smtClean="0"/>
          </a:p>
        </p:txBody>
      </p:sp>
      <p:grpSp>
        <p:nvGrpSpPr>
          <p:cNvPr id="3" name="Groupe 2"/>
          <p:cNvGrpSpPr/>
          <p:nvPr/>
        </p:nvGrpSpPr>
        <p:grpSpPr>
          <a:xfrm>
            <a:off x="755130" y="2009560"/>
            <a:ext cx="7820025" cy="1888389"/>
            <a:chOff x="638175" y="1331061"/>
            <a:chExt cx="7820025" cy="1888389"/>
          </a:xfrm>
        </p:grpSpPr>
        <p:sp>
          <p:nvSpPr>
            <p:cNvPr id="64" name="Flèche droite 63"/>
            <p:cNvSpPr/>
            <p:nvPr/>
          </p:nvSpPr>
          <p:spPr bwMode="auto">
            <a:xfrm flipV="1">
              <a:off x="638175" y="1331061"/>
              <a:ext cx="7820025" cy="227211"/>
            </a:xfrm>
            <a:prstGeom prst="rightArrow">
              <a:avLst/>
            </a:prstGeom>
            <a:solidFill>
              <a:schemeClr val="tx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8175" y="1562100"/>
              <a:ext cx="7721600" cy="16573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
        <p:nvSpPr>
          <p:cNvPr id="8" name="Espace réservé du contenu 2"/>
          <p:cNvSpPr txBox="1">
            <a:spLocks/>
          </p:cNvSpPr>
          <p:nvPr/>
        </p:nvSpPr>
        <p:spPr>
          <a:xfrm>
            <a:off x="345227" y="1254662"/>
            <a:ext cx="8384098" cy="627302"/>
          </a:xfrm>
          <a:prstGeom prst="rect">
            <a:avLst/>
          </a:prstGeom>
          <a:solidFill>
            <a:schemeClr val="accent1"/>
          </a:solidFill>
          <a:ln w="9525" cap="flat" cmpd="sng" algn="ctr">
            <a:solidFill>
              <a:schemeClr val="tx1"/>
            </a:solidFill>
            <a:prstDash val="solid"/>
            <a:round/>
            <a:headEnd type="none" w="med" len="med"/>
            <a:tailEnd type="none" w="med" len="med"/>
          </a:ln>
          <a:effectLst>
            <a:softEdge rad="3175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lvl1pPr marL="365083" indent="-365083" algn="l" defTabSz="863501" rtl="0" eaLnBrk="1" fontAlgn="base" hangingPunct="1">
              <a:spcBef>
                <a:spcPct val="20000"/>
              </a:spcBef>
              <a:spcAft>
                <a:spcPct val="0"/>
              </a:spcAft>
              <a:buSzPct val="100000"/>
              <a:buFont typeface="Wingdings 2" pitchFamily="18" charset="2"/>
              <a:buChar char=""/>
              <a:defRPr sz="2400" b="1">
                <a:solidFill>
                  <a:srgbClr val="0053A1"/>
                </a:solidFill>
                <a:latin typeface="+mn-lt"/>
                <a:ea typeface="+mn-ea"/>
                <a:cs typeface="+mn-cs"/>
              </a:defRPr>
            </a:lvl1pPr>
            <a:lvl2pPr marL="715881" indent="-269844" algn="l" defTabSz="863501" rtl="0" eaLnBrk="1" fontAlgn="base" hangingPunct="1">
              <a:spcBef>
                <a:spcPct val="20000"/>
              </a:spcBef>
              <a:spcAft>
                <a:spcPct val="0"/>
              </a:spcAft>
              <a:buSzPct val="60000"/>
              <a:buFont typeface="Arial" pitchFamily="34" charset="0"/>
              <a:buChar char="►"/>
              <a:defRPr sz="2200">
                <a:solidFill>
                  <a:schemeClr val="accent2"/>
                </a:solidFill>
                <a:latin typeface="+mn-lt"/>
                <a:ea typeface="+mn-ea"/>
              </a:defRPr>
            </a:lvl2pPr>
            <a:lvl3pPr marL="1079376" indent="-215875" algn="l" defTabSz="863501" rtl="0" eaLnBrk="1" fontAlgn="base" hangingPunct="1">
              <a:spcBef>
                <a:spcPct val="20000"/>
              </a:spcBef>
              <a:spcAft>
                <a:spcPct val="0"/>
              </a:spcAft>
              <a:buSzPct val="75000"/>
              <a:buFont typeface="Arial" pitchFamily="34" charset="0"/>
              <a:buChar char="−"/>
              <a:defRPr sz="2000">
                <a:solidFill>
                  <a:schemeClr val="accent3">
                    <a:lumMod val="75000"/>
                  </a:schemeClr>
                </a:solidFill>
                <a:latin typeface="+mn-lt"/>
                <a:ea typeface="+mn-ea"/>
              </a:defRPr>
            </a:lvl3pPr>
            <a:lvl4pPr marL="1511127" indent="-215875" algn="l" defTabSz="863501" rtl="0" eaLnBrk="1" fontAlgn="base" hangingPunct="1">
              <a:spcBef>
                <a:spcPct val="20000"/>
              </a:spcBef>
              <a:spcAft>
                <a:spcPct val="0"/>
              </a:spcAft>
              <a:buFont typeface="Wingdings" pitchFamily="2" charset="2"/>
              <a:buChar char="ð"/>
              <a:defRPr sz="1800" i="0">
                <a:solidFill>
                  <a:schemeClr val="accent3"/>
                </a:solidFill>
                <a:latin typeface="+mn-lt"/>
                <a:ea typeface="+mn-ea"/>
              </a:defRPr>
            </a:lvl4pPr>
            <a:lvl5pPr marL="1942877" indent="-215875" algn="l" defTabSz="863501" rtl="0" eaLnBrk="1" fontAlgn="base" hangingPunct="1">
              <a:spcBef>
                <a:spcPct val="20000"/>
              </a:spcBef>
              <a:spcAft>
                <a:spcPct val="0"/>
              </a:spcAft>
              <a:buChar char="»"/>
              <a:defRPr sz="1900">
                <a:solidFill>
                  <a:schemeClr val="bg2"/>
                </a:solidFill>
                <a:latin typeface="+mn-lt"/>
                <a:ea typeface="+mn-ea"/>
              </a:defRPr>
            </a:lvl5pPr>
            <a:lvl6pPr marL="2400025" indent="-215875" algn="l" defTabSz="863501" rtl="0" eaLnBrk="1" fontAlgn="base" hangingPunct="1">
              <a:spcBef>
                <a:spcPct val="20000"/>
              </a:spcBef>
              <a:spcAft>
                <a:spcPct val="0"/>
              </a:spcAft>
              <a:buChar char="»"/>
              <a:defRPr sz="1900">
                <a:solidFill>
                  <a:schemeClr val="tx1"/>
                </a:solidFill>
                <a:latin typeface="+mn-lt"/>
                <a:ea typeface="+mn-ea"/>
              </a:defRPr>
            </a:lvl6pPr>
            <a:lvl7pPr marL="2857172" indent="-215875" algn="l" defTabSz="863501" rtl="0" eaLnBrk="1" fontAlgn="base" hangingPunct="1">
              <a:spcBef>
                <a:spcPct val="20000"/>
              </a:spcBef>
              <a:spcAft>
                <a:spcPct val="0"/>
              </a:spcAft>
              <a:buChar char="»"/>
              <a:defRPr sz="1900">
                <a:solidFill>
                  <a:schemeClr val="tx1"/>
                </a:solidFill>
                <a:latin typeface="+mn-lt"/>
                <a:ea typeface="+mn-ea"/>
              </a:defRPr>
            </a:lvl7pPr>
            <a:lvl8pPr marL="3314320" indent="-215875" algn="l" defTabSz="863501" rtl="0" eaLnBrk="1" fontAlgn="base" hangingPunct="1">
              <a:spcBef>
                <a:spcPct val="20000"/>
              </a:spcBef>
              <a:spcAft>
                <a:spcPct val="0"/>
              </a:spcAft>
              <a:buChar char="»"/>
              <a:defRPr sz="1900">
                <a:solidFill>
                  <a:schemeClr val="tx1"/>
                </a:solidFill>
                <a:latin typeface="+mn-lt"/>
                <a:ea typeface="+mn-ea"/>
              </a:defRPr>
            </a:lvl8pPr>
            <a:lvl9pPr marL="3771468" indent="-215875" algn="l" defTabSz="863501" rtl="0" eaLnBrk="1" fontAlgn="base" hangingPunct="1">
              <a:spcBef>
                <a:spcPct val="20000"/>
              </a:spcBef>
              <a:spcAft>
                <a:spcPct val="0"/>
              </a:spcAft>
              <a:buChar char="»"/>
              <a:defRPr sz="1900">
                <a:solidFill>
                  <a:schemeClr val="tx1"/>
                </a:solidFill>
                <a:latin typeface="+mn-lt"/>
                <a:ea typeface="+mn-ea"/>
              </a:defRPr>
            </a:lvl9pPr>
          </a:lstStyle>
          <a:p>
            <a:pPr marL="0" indent="0" algn="ctr" eaLnBrk="0" hangingPunct="0">
              <a:spcBef>
                <a:spcPct val="0"/>
              </a:spcBef>
              <a:buNone/>
            </a:pPr>
            <a:r>
              <a:rPr lang="fr-FR" sz="1600" dirty="0">
                <a:solidFill>
                  <a:schemeClr val="tx2"/>
                </a:solidFill>
                <a:latin typeface="Arial" charset="0"/>
                <a:ea typeface="ＭＳ Ｐゴシック" pitchFamily="-32" charset="-128"/>
              </a:rPr>
              <a:t>Implication de différentes filières pour le développement des DM CV </a:t>
            </a:r>
            <a:endParaRPr lang="fr-FR" sz="1600" dirty="0" smtClean="0">
              <a:solidFill>
                <a:schemeClr val="tx2"/>
              </a:solidFill>
              <a:latin typeface="Arial" charset="0"/>
              <a:ea typeface="ＭＳ Ｐゴシック" pitchFamily="-32" charset="-128"/>
            </a:endParaRPr>
          </a:p>
          <a:p>
            <a:pPr marL="0" indent="0" algn="ctr" eaLnBrk="0" hangingPunct="0">
              <a:spcBef>
                <a:spcPct val="0"/>
              </a:spcBef>
              <a:buNone/>
            </a:pPr>
            <a:r>
              <a:rPr lang="fr-FR" sz="1600" dirty="0" smtClean="0">
                <a:solidFill>
                  <a:schemeClr val="tx2"/>
                </a:solidFill>
                <a:latin typeface="Arial" charset="0"/>
                <a:ea typeface="ＭＳ Ｐゴシック" pitchFamily="-32" charset="-128"/>
              </a:rPr>
              <a:t>Un développement qui nécessite </a:t>
            </a:r>
            <a:r>
              <a:rPr lang="fr-FR" sz="1600" dirty="0">
                <a:solidFill>
                  <a:schemeClr val="tx2"/>
                </a:solidFill>
                <a:latin typeface="Arial" charset="0"/>
                <a:ea typeface="ＭＳ Ｐゴシック" pitchFamily="-32" charset="-128"/>
              </a:rPr>
              <a:t>d’intégrer </a:t>
            </a:r>
            <a:r>
              <a:rPr lang="fr-FR" sz="1600" dirty="0" smtClean="0">
                <a:solidFill>
                  <a:schemeClr val="tx2"/>
                </a:solidFill>
                <a:latin typeface="Arial" charset="0"/>
                <a:ea typeface="ＭＳ Ｐゴシック" pitchFamily="-32" charset="-128"/>
              </a:rPr>
              <a:t>différents </a:t>
            </a:r>
            <a:r>
              <a:rPr lang="fr-FR" sz="1600" dirty="0">
                <a:solidFill>
                  <a:schemeClr val="tx2"/>
                </a:solidFill>
                <a:latin typeface="Arial" charset="0"/>
                <a:ea typeface="ＭＳ Ｐゴシック" pitchFamily="-32" charset="-128"/>
              </a:rPr>
              <a:t>composants, matériaux, </a:t>
            </a:r>
            <a:r>
              <a:rPr lang="fr-FR" sz="1600" i="1" dirty="0">
                <a:solidFill>
                  <a:schemeClr val="tx2"/>
                </a:solidFill>
                <a:latin typeface="Arial" charset="0"/>
                <a:ea typeface="ＭＳ Ｐゴシック" pitchFamily="-32" charset="-128"/>
              </a:rPr>
              <a:t>etc.</a:t>
            </a:r>
            <a:r>
              <a:rPr lang="fr-FR" sz="1600" dirty="0">
                <a:solidFill>
                  <a:schemeClr val="tx2"/>
                </a:solidFill>
                <a:latin typeface="Arial" charset="0"/>
                <a:ea typeface="ＭＳ Ｐゴシック" pitchFamily="-32" charset="-128"/>
              </a:rPr>
              <a:t> </a:t>
            </a:r>
            <a:r>
              <a:rPr lang="fr-FR" sz="1600" dirty="0" smtClean="0">
                <a:solidFill>
                  <a:schemeClr val="tx2"/>
                </a:solidFill>
                <a:latin typeface="Arial" charset="0"/>
                <a:ea typeface="ＭＳ Ｐゴシック" pitchFamily="-32" charset="-128"/>
              </a:rPr>
              <a:t> </a:t>
            </a:r>
            <a:endParaRPr lang="fr-FR" sz="1600" dirty="0">
              <a:solidFill>
                <a:schemeClr val="tx2"/>
              </a:solidFill>
              <a:latin typeface="Arial" charset="0"/>
              <a:ea typeface="ＭＳ Ｐゴシック" pitchFamily="-32" charset="-128"/>
            </a:endParaRPr>
          </a:p>
        </p:txBody>
      </p:sp>
      <p:sp>
        <p:nvSpPr>
          <p:cNvPr id="9" name="Espace réservé du contenu 2"/>
          <p:cNvSpPr>
            <a:spLocks noGrp="1"/>
          </p:cNvSpPr>
          <p:nvPr>
            <p:ph idx="1"/>
          </p:nvPr>
        </p:nvSpPr>
        <p:spPr>
          <a:xfrm>
            <a:off x="4537276" y="4060977"/>
            <a:ext cx="4199860" cy="1436057"/>
          </a:xfrm>
        </p:spPr>
        <p:txBody>
          <a:bodyPr/>
          <a:lstStyle/>
          <a:p>
            <a:pPr marL="266689" indent="-171450" algn="just">
              <a:buFont typeface="Wingdings" panose="05000000000000000000" pitchFamily="2" charset="2"/>
              <a:buChar char="ü"/>
            </a:pPr>
            <a:r>
              <a:rPr lang="fr-FR" sz="1200" dirty="0"/>
              <a:t>Réseau de sous-traitance important, le fabricant jouant le plus souvent le rôle </a:t>
            </a:r>
            <a:r>
              <a:rPr lang="fr-FR" sz="1200" dirty="0" smtClean="0"/>
              <a:t>d’intégrateur</a:t>
            </a:r>
          </a:p>
          <a:p>
            <a:pPr marL="266689" indent="-171450" algn="just">
              <a:buFont typeface="Wingdings" panose="05000000000000000000" pitchFamily="2" charset="2"/>
              <a:buChar char="ü"/>
            </a:pPr>
            <a:endParaRPr lang="fr-FR" sz="1200" dirty="0" smtClean="0"/>
          </a:p>
          <a:p>
            <a:pPr marL="266689" indent="-171450" algn="just">
              <a:buFont typeface="Wingdings" panose="05000000000000000000" pitchFamily="2" charset="2"/>
              <a:buChar char="ü"/>
            </a:pPr>
            <a:r>
              <a:rPr lang="fr-FR" sz="1200" dirty="0" smtClean="0"/>
              <a:t>Pas nécessairement localisés en France </a:t>
            </a:r>
            <a:r>
              <a:rPr lang="fr-FR" sz="1200" b="0" dirty="0" smtClean="0"/>
              <a:t>avec par exemple </a:t>
            </a:r>
            <a:r>
              <a:rPr lang="fr-FR" sz="1200" b="0" dirty="0"/>
              <a:t>ADMEDES, acteur allemand spécialisé dans le nitinol</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69665" y="33983"/>
            <a:ext cx="7461909" cy="504056"/>
          </a:xfrm>
        </p:spPr>
        <p:txBody>
          <a:bodyPr/>
          <a:lstStyle/>
          <a:p>
            <a:r>
              <a:rPr lang="fr-FR" sz="2200" dirty="0" smtClean="0">
                <a:effectLst/>
              </a:rPr>
              <a:t>Les DM Implantables Actifs</a:t>
            </a:r>
            <a:endParaRPr lang="en-US" sz="2200" dirty="0">
              <a:effectLst/>
            </a:endParaRPr>
          </a:p>
        </p:txBody>
      </p:sp>
      <p:sp>
        <p:nvSpPr>
          <p:cNvPr id="54" name="Espace réservé du contenu 53"/>
          <p:cNvSpPr>
            <a:spLocks noGrp="1"/>
          </p:cNvSpPr>
          <p:nvPr>
            <p:ph sz="quarter" idx="11"/>
          </p:nvPr>
        </p:nvSpPr>
        <p:spPr>
          <a:xfrm>
            <a:off x="1156944" y="428368"/>
            <a:ext cx="7774941" cy="504825"/>
          </a:xfrm>
        </p:spPr>
        <p:txBody>
          <a:bodyPr/>
          <a:lstStyle/>
          <a:p>
            <a:r>
              <a:rPr lang="fr-FR" sz="2000" b="0" dirty="0" smtClean="0"/>
              <a:t>Premiers enjeux globaux en termes d’innovation</a:t>
            </a:r>
            <a:endParaRPr lang="fr-FR" sz="2000" b="0" dirty="0"/>
          </a:p>
        </p:txBody>
      </p:sp>
      <p:sp>
        <p:nvSpPr>
          <p:cNvPr id="5" name="Espace réservé du numéro de diapositive 4"/>
          <p:cNvSpPr>
            <a:spLocks noGrp="1"/>
          </p:cNvSpPr>
          <p:nvPr>
            <p:ph type="sldNum" sz="quarter" idx="4"/>
          </p:nvPr>
        </p:nvSpPr>
        <p:spPr>
          <a:xfrm>
            <a:off x="8374842" y="5808724"/>
            <a:ext cx="623109" cy="325437"/>
          </a:xfrm>
        </p:spPr>
        <p:txBody>
          <a:bodyPr/>
          <a:lstStyle/>
          <a:p>
            <a:fld id="{CAF5A059-CC0F-49E5-9479-C0FE1E96BCE3}" type="slidenum">
              <a:rPr lang="fr-FR" smtClean="0">
                <a:solidFill>
                  <a:srgbClr val="A5A5A5"/>
                </a:solidFill>
              </a:rPr>
              <a:pPr/>
              <a:t>34</a:t>
            </a:fld>
            <a:endParaRPr lang="fr-FR" dirty="0">
              <a:solidFill>
                <a:srgbClr val="A5A5A5"/>
              </a:solidFill>
            </a:endParaRPr>
          </a:p>
        </p:txBody>
      </p:sp>
      <p:sp>
        <p:nvSpPr>
          <p:cNvPr id="8" name="Rectangle 7"/>
          <p:cNvSpPr/>
          <p:nvPr/>
        </p:nvSpPr>
        <p:spPr bwMode="auto">
          <a:xfrm>
            <a:off x="7214695" y="1848531"/>
            <a:ext cx="1769030" cy="3017597"/>
          </a:xfrm>
          <a:prstGeom prst="rect">
            <a:avLst/>
          </a:prstGeom>
          <a:gradFill flip="none" rotWithShape="1">
            <a:gsLst>
              <a:gs pos="0">
                <a:srgbClr val="A3C1E6">
                  <a:lumMod val="75000"/>
                </a:srgbClr>
              </a:gs>
              <a:gs pos="50000">
                <a:srgbClr val="A3C1E6"/>
              </a:gs>
              <a:gs pos="100000">
                <a:srgbClr val="A3C1E6">
                  <a:lumMod val="20000"/>
                  <a:lumOff val="80000"/>
                </a:srgbClr>
              </a:gs>
            </a:gsLst>
            <a:lin ang="0" scaled="1"/>
            <a:tileRect/>
          </a:gradFill>
          <a:ln w="9525" cap="flat" cmpd="sng" algn="ctr">
            <a:noFill/>
            <a:prstDash val="solid"/>
            <a:round/>
            <a:headEnd type="none" w="med" len="med"/>
            <a:tailEnd type="none" w="med" len="med"/>
          </a:ln>
          <a:effectLst/>
        </p:spPr>
        <p:txBody>
          <a:bodyPr vert="horz" wrap="square" lIns="96802" tIns="48402" rIns="96802" bIns="48402" numCol="1" rtlCol="0" anchor="t" anchorCtr="0" compatLnSpc="1">
            <a:prstTxWarp prst="textNoShape">
              <a:avLst/>
            </a:prstTxWarp>
          </a:bodyPr>
          <a:lstStyle/>
          <a:p>
            <a:pPr defTabSz="914294">
              <a:defRPr/>
            </a:pPr>
            <a:endParaRPr lang="fr-FR" kern="0">
              <a:solidFill>
                <a:srgbClr val="F8F8F8"/>
              </a:solidFill>
              <a:latin typeface="Times" pitchFamily="18" charset="0"/>
            </a:endParaRPr>
          </a:p>
        </p:txBody>
      </p:sp>
      <p:sp>
        <p:nvSpPr>
          <p:cNvPr id="6" name="AutoShape 3"/>
          <p:cNvSpPr>
            <a:spLocks noChangeArrowheads="1"/>
          </p:cNvSpPr>
          <p:nvPr/>
        </p:nvSpPr>
        <p:spPr bwMode="auto">
          <a:xfrm>
            <a:off x="871564" y="1197963"/>
            <a:ext cx="1260000"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300" b="1" kern="0" dirty="0" smtClean="0">
                <a:solidFill>
                  <a:srgbClr val="F8F8F8"/>
                </a:solidFill>
              </a:rPr>
              <a:t>Produits</a:t>
            </a:r>
            <a:endParaRPr lang="fr-FR" sz="1300" b="1" kern="0" dirty="0">
              <a:solidFill>
                <a:srgbClr val="F8F8F8"/>
              </a:solidFill>
            </a:endParaRPr>
          </a:p>
        </p:txBody>
      </p:sp>
      <p:sp>
        <p:nvSpPr>
          <p:cNvPr id="7" name="AutoShape 3"/>
          <p:cNvSpPr>
            <a:spLocks noChangeArrowheads="1"/>
          </p:cNvSpPr>
          <p:nvPr/>
        </p:nvSpPr>
        <p:spPr bwMode="auto">
          <a:xfrm>
            <a:off x="7295042" y="1197963"/>
            <a:ext cx="1664976"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300" b="1" kern="0" dirty="0" smtClean="0">
                <a:solidFill>
                  <a:srgbClr val="F8F8F8"/>
                </a:solidFill>
              </a:rPr>
              <a:t>Temps d’accès        au marché</a:t>
            </a:r>
            <a:endParaRPr lang="fr-FR" sz="1300" b="1" kern="0" dirty="0">
              <a:solidFill>
                <a:srgbClr val="F8F8F8"/>
              </a:solidFill>
            </a:endParaRPr>
          </a:p>
        </p:txBody>
      </p:sp>
      <p:cxnSp>
        <p:nvCxnSpPr>
          <p:cNvPr id="10" name="Connecteur droit 9"/>
          <p:cNvCxnSpPr/>
          <p:nvPr/>
        </p:nvCxnSpPr>
        <p:spPr bwMode="auto">
          <a:xfrm flipH="1" flipV="1">
            <a:off x="8837885" y="1885964"/>
            <a:ext cx="8936" cy="2969013"/>
          </a:xfrm>
          <a:prstGeom prst="line">
            <a:avLst/>
          </a:prstGeom>
          <a:solidFill>
            <a:srgbClr val="0053A1"/>
          </a:solidFill>
          <a:ln w="28575" cap="flat" cmpd="sng" algn="ctr">
            <a:solidFill>
              <a:srgbClr val="F8F8F8"/>
            </a:solidFill>
            <a:prstDash val="dash"/>
            <a:round/>
            <a:headEnd type="none" w="med" len="med"/>
            <a:tailEnd type="none" w="med" len="med"/>
          </a:ln>
          <a:effectLst/>
        </p:spPr>
      </p:cxnSp>
      <p:cxnSp>
        <p:nvCxnSpPr>
          <p:cNvPr id="11" name="Connecteur droit 10"/>
          <p:cNvCxnSpPr>
            <a:stCxn id="8" idx="2"/>
            <a:endCxn id="8" idx="0"/>
          </p:cNvCxnSpPr>
          <p:nvPr/>
        </p:nvCxnSpPr>
        <p:spPr bwMode="auto">
          <a:xfrm flipV="1">
            <a:off x="8099210" y="1848531"/>
            <a:ext cx="0" cy="3017597"/>
          </a:xfrm>
          <a:prstGeom prst="line">
            <a:avLst/>
          </a:prstGeom>
          <a:solidFill>
            <a:srgbClr val="0053A1"/>
          </a:solidFill>
          <a:ln w="28575" cap="flat" cmpd="sng" algn="ctr">
            <a:solidFill>
              <a:srgbClr val="F8F8F8"/>
            </a:solidFill>
            <a:prstDash val="dash"/>
            <a:round/>
            <a:headEnd type="none" w="med" len="med"/>
            <a:tailEnd type="none" w="med" len="med"/>
          </a:ln>
          <a:effectLst/>
        </p:spPr>
      </p:cxnSp>
      <p:cxnSp>
        <p:nvCxnSpPr>
          <p:cNvPr id="12" name="Connecteur droit avec flèche 11"/>
          <p:cNvCxnSpPr/>
          <p:nvPr/>
        </p:nvCxnSpPr>
        <p:spPr bwMode="auto">
          <a:xfrm>
            <a:off x="7236901" y="2042171"/>
            <a:ext cx="1080000" cy="0"/>
          </a:xfrm>
          <a:prstGeom prst="straightConnector1">
            <a:avLst/>
          </a:prstGeom>
          <a:solidFill>
            <a:srgbClr val="0053A1"/>
          </a:solidFill>
          <a:ln w="50800" cap="flat" cmpd="sng" algn="ctr">
            <a:solidFill>
              <a:srgbClr val="0053A1"/>
            </a:solidFill>
            <a:prstDash val="solid"/>
            <a:round/>
            <a:headEnd type="none" w="med" len="med"/>
            <a:tailEnd type="oval"/>
          </a:ln>
          <a:effectLst/>
        </p:spPr>
      </p:cxnSp>
      <p:cxnSp>
        <p:nvCxnSpPr>
          <p:cNvPr id="13" name="Connecteur droit avec flèche 12"/>
          <p:cNvCxnSpPr/>
          <p:nvPr/>
        </p:nvCxnSpPr>
        <p:spPr bwMode="auto">
          <a:xfrm flipV="1">
            <a:off x="7222239" y="4457362"/>
            <a:ext cx="1080000" cy="1"/>
          </a:xfrm>
          <a:prstGeom prst="straightConnector1">
            <a:avLst/>
          </a:prstGeom>
          <a:solidFill>
            <a:srgbClr val="0053A1"/>
          </a:solidFill>
          <a:ln w="50800" cap="flat" cmpd="sng" algn="ctr">
            <a:solidFill>
              <a:srgbClr val="0053A1"/>
            </a:solidFill>
            <a:prstDash val="solid"/>
            <a:round/>
            <a:headEnd type="none" w="med" len="med"/>
            <a:tailEnd type="oval"/>
          </a:ln>
          <a:effectLst/>
        </p:spPr>
      </p:cxnSp>
      <p:cxnSp>
        <p:nvCxnSpPr>
          <p:cNvPr id="14" name="Connecteur droit avec flèche 13"/>
          <p:cNvCxnSpPr/>
          <p:nvPr/>
        </p:nvCxnSpPr>
        <p:spPr bwMode="auto">
          <a:xfrm>
            <a:off x="7214269" y="3189363"/>
            <a:ext cx="1620000" cy="0"/>
          </a:xfrm>
          <a:prstGeom prst="straightConnector1">
            <a:avLst/>
          </a:prstGeom>
          <a:solidFill>
            <a:srgbClr val="0053A1"/>
          </a:solidFill>
          <a:ln w="50800" cap="flat" cmpd="sng" algn="ctr">
            <a:solidFill>
              <a:srgbClr val="0053A1"/>
            </a:solidFill>
            <a:prstDash val="solid"/>
            <a:round/>
            <a:headEnd type="none" w="med" len="med"/>
            <a:tailEnd type="oval"/>
          </a:ln>
          <a:effectLst/>
        </p:spPr>
      </p:cxnSp>
      <p:cxnSp>
        <p:nvCxnSpPr>
          <p:cNvPr id="15" name="Connecteur droit 14"/>
          <p:cNvCxnSpPr/>
          <p:nvPr/>
        </p:nvCxnSpPr>
        <p:spPr bwMode="auto">
          <a:xfrm flipV="1">
            <a:off x="7210671" y="1875351"/>
            <a:ext cx="1" cy="2979626"/>
          </a:xfrm>
          <a:prstGeom prst="line">
            <a:avLst/>
          </a:prstGeom>
          <a:solidFill>
            <a:srgbClr val="0053A1"/>
          </a:solidFill>
          <a:ln w="28575" cap="flat" cmpd="sng" algn="ctr">
            <a:solidFill>
              <a:srgbClr val="F8F8F8"/>
            </a:solidFill>
            <a:prstDash val="dash"/>
            <a:round/>
            <a:headEnd type="none" w="med" len="med"/>
            <a:tailEnd type="none" w="med" len="med"/>
          </a:ln>
          <a:effectLst/>
        </p:spPr>
      </p:cxnSp>
      <p:sp>
        <p:nvSpPr>
          <p:cNvPr id="16" name="AutoShape 3"/>
          <p:cNvSpPr>
            <a:spLocks noChangeArrowheads="1"/>
          </p:cNvSpPr>
          <p:nvPr/>
        </p:nvSpPr>
        <p:spPr bwMode="auto">
          <a:xfrm>
            <a:off x="109225" y="1854846"/>
            <a:ext cx="558142" cy="2930125"/>
          </a:xfrm>
          <a:prstGeom prst="roundRect">
            <a:avLst>
              <a:gd name="adj" fmla="val 16667"/>
            </a:avLst>
          </a:prstGeom>
          <a:solidFill>
            <a:schemeClr val="accent1">
              <a:lumMod val="50000"/>
            </a:schemeClr>
          </a:solidFill>
          <a:ln w="6350" algn="ctr">
            <a:noFill/>
            <a:round/>
            <a:headEnd/>
            <a:tailEnd/>
          </a:ln>
          <a:effectLst>
            <a:outerShdw blurRad="44450" dist="27940" dir="5400000" algn="ctr">
              <a:srgbClr val="000000">
                <a:alpha val="32000"/>
              </a:srgbClr>
            </a:outerShdw>
          </a:effectLst>
        </p:spPr>
        <p:txBody>
          <a:bodyPr vert="vert270" lIns="0" tIns="0" rIns="0" bIns="0" anchor="ctr"/>
          <a:lstStyle/>
          <a:p>
            <a:pPr algn="ctr" fontAlgn="auto">
              <a:spcBef>
                <a:spcPts val="0"/>
              </a:spcBef>
              <a:spcAft>
                <a:spcPts val="0"/>
              </a:spcAft>
              <a:defRPr/>
            </a:pPr>
            <a:r>
              <a:rPr lang="fr-FR" sz="1600" b="1" kern="0" dirty="0" smtClean="0">
                <a:solidFill>
                  <a:sysClr val="window" lastClr="FFFFFF"/>
                </a:solidFill>
              </a:rPr>
              <a:t>DMIA</a:t>
            </a:r>
            <a:endParaRPr lang="fr-FR" sz="1600" b="1" kern="0" dirty="0">
              <a:solidFill>
                <a:sysClr val="window" lastClr="FFFFFF"/>
              </a:solidFill>
            </a:endParaRPr>
          </a:p>
        </p:txBody>
      </p:sp>
      <p:graphicFrame>
        <p:nvGraphicFramePr>
          <p:cNvPr id="29" name="Tableau 28"/>
          <p:cNvGraphicFramePr>
            <a:graphicFrameLocks noGrp="1"/>
          </p:cNvGraphicFramePr>
          <p:nvPr>
            <p:extLst>
              <p:ext uri="{D42A27DB-BD31-4B8C-83A1-F6EECF244321}">
                <p14:modId xmlns:p14="http://schemas.microsoft.com/office/powerpoint/2010/main" xmlns="" val="3013495949"/>
              </p:ext>
            </p:extLst>
          </p:nvPr>
        </p:nvGraphicFramePr>
        <p:xfrm>
          <a:off x="2212681" y="1835570"/>
          <a:ext cx="4976036" cy="2997476"/>
        </p:xfrm>
        <a:graphic>
          <a:graphicData uri="http://schemas.openxmlformats.org/drawingml/2006/table">
            <a:tbl>
              <a:tblPr firstRow="1" bandRow="1"/>
              <a:tblGrid>
                <a:gridCol w="2748628"/>
                <a:gridCol w="943583"/>
                <a:gridCol w="1283825"/>
              </a:tblGrid>
              <a:tr h="1001036">
                <a:tc>
                  <a:txBody>
                    <a:bodyPr/>
                    <a:lstStyle/>
                    <a:p>
                      <a:pPr marL="0" marR="0" lvl="1" indent="0" algn="l" defTabSz="914295" rtl="0" eaLnBrk="1" fontAlgn="auto" latinLnBrk="0" hangingPunct="1">
                        <a:lnSpc>
                          <a:spcPct val="100000"/>
                        </a:lnSpc>
                        <a:spcBef>
                          <a:spcPts val="0"/>
                        </a:spcBef>
                        <a:spcAft>
                          <a:spcPts val="0"/>
                        </a:spcAft>
                        <a:buClrTx/>
                        <a:buSzTx/>
                        <a:buFont typeface="Arial" pitchFamily="34" charset="0"/>
                        <a:buChar char="•"/>
                        <a:tabLst/>
                        <a:defRPr/>
                      </a:pPr>
                      <a:r>
                        <a:rPr lang="fr-FR" sz="1200" b="1" dirty="0" smtClean="0">
                          <a:solidFill>
                            <a:schemeClr val="tx1">
                              <a:lumMod val="90000"/>
                              <a:lumOff val="10000"/>
                            </a:schemeClr>
                          </a:solidFill>
                          <a:cs typeface="+mn-cs"/>
                        </a:rPr>
                        <a:t> Optimisation de</a:t>
                      </a:r>
                      <a:r>
                        <a:rPr lang="fr-FR" sz="1200" b="1" baseline="0" dirty="0" smtClean="0">
                          <a:solidFill>
                            <a:schemeClr val="tx1">
                              <a:lumMod val="90000"/>
                              <a:lumOff val="10000"/>
                            </a:schemeClr>
                          </a:solidFill>
                          <a:cs typeface="+mn-cs"/>
                        </a:rPr>
                        <a:t> l’autonomie énergétique </a:t>
                      </a:r>
                      <a:r>
                        <a:rPr lang="fr-FR" sz="1200" b="0" baseline="0" dirty="0" smtClean="0">
                          <a:solidFill>
                            <a:schemeClr val="tx1">
                              <a:lumMod val="90000"/>
                              <a:lumOff val="10000"/>
                            </a:schemeClr>
                          </a:solidFill>
                          <a:cs typeface="+mn-cs"/>
                        </a:rPr>
                        <a:t>des</a:t>
                      </a:r>
                      <a:r>
                        <a:rPr lang="fr-FR" sz="1200" b="1" baseline="0" dirty="0" smtClean="0">
                          <a:solidFill>
                            <a:schemeClr val="tx1">
                              <a:lumMod val="90000"/>
                              <a:lumOff val="10000"/>
                            </a:schemeClr>
                          </a:solidFill>
                          <a:cs typeface="+mn-cs"/>
                        </a:rPr>
                        <a:t> </a:t>
                      </a:r>
                      <a:r>
                        <a:rPr lang="fr-FR" sz="1200" b="0" baseline="0" dirty="0" smtClean="0">
                          <a:solidFill>
                            <a:schemeClr val="tx1">
                              <a:lumMod val="90000"/>
                              <a:lumOff val="10000"/>
                            </a:schemeClr>
                          </a:solidFill>
                          <a:cs typeface="+mn-cs"/>
                        </a:rPr>
                        <a:t>DMIA *</a:t>
                      </a:r>
                    </a:p>
                    <a:p>
                      <a:pPr marL="0" marR="0" lvl="1" indent="0" algn="l" defTabSz="914295" rtl="0" eaLnBrk="1" fontAlgn="auto" latinLnBrk="0" hangingPunct="1">
                        <a:lnSpc>
                          <a:spcPct val="100000"/>
                        </a:lnSpc>
                        <a:spcBef>
                          <a:spcPts val="600"/>
                        </a:spcBef>
                        <a:spcAft>
                          <a:spcPts val="0"/>
                        </a:spcAft>
                        <a:buClrTx/>
                        <a:buSzTx/>
                        <a:buFont typeface="Arial" pitchFamily="34" charset="0"/>
                        <a:buChar char="•"/>
                        <a:tabLst/>
                        <a:defRPr/>
                      </a:pPr>
                      <a:r>
                        <a:rPr lang="fr-FR" sz="1200" b="1" i="0" baseline="0" dirty="0" smtClean="0">
                          <a:solidFill>
                            <a:schemeClr val="tx1">
                              <a:lumMod val="90000"/>
                              <a:lumOff val="10000"/>
                            </a:schemeClr>
                          </a:solidFill>
                          <a:cs typeface="+mn-cs"/>
                        </a:rPr>
                        <a:t> Amélioration de la miniaturisation</a:t>
                      </a:r>
                      <a:r>
                        <a:rPr lang="fr-FR" sz="1200" b="0" i="0" baseline="0" dirty="0" smtClean="0">
                          <a:solidFill>
                            <a:schemeClr val="tx1">
                              <a:lumMod val="90000"/>
                              <a:lumOff val="10000"/>
                            </a:schemeClr>
                          </a:solidFill>
                          <a:cs typeface="+mn-cs"/>
                        </a:rPr>
                        <a:t> des DMIA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295" rtl="0" eaLnBrk="1" fontAlgn="auto" latinLnBrk="0" hangingPunct="1">
                        <a:lnSpc>
                          <a:spcPct val="100000"/>
                        </a:lnSpc>
                        <a:spcBef>
                          <a:spcPts val="0"/>
                        </a:spcBef>
                        <a:spcAft>
                          <a:spcPts val="0"/>
                        </a:spcAft>
                        <a:buClrTx/>
                        <a:buSzTx/>
                        <a:buFontTx/>
                        <a:buNone/>
                        <a:tabLst/>
                        <a:defRPr/>
                      </a:pPr>
                      <a:endParaRPr lang="fr-FR" sz="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endParaRPr lang="fr-FR" sz="1400" b="1" kern="1200" noProof="0" dirty="0">
                        <a:solidFill>
                          <a:schemeClr val="tx1">
                            <a:lumMod val="90000"/>
                            <a:lumOff val="10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295" rtl="0" eaLnBrk="1" latinLnBrk="0" hangingPunct="1">
                        <a:defRPr sz="1800" kern="1200">
                          <a:solidFill>
                            <a:schemeClr val="tx1"/>
                          </a:solidFill>
                          <a:latin typeface="Arial"/>
                          <a:ea typeface="ＭＳ Ｐゴシック"/>
                        </a:defRPr>
                      </a:lvl1pPr>
                      <a:lvl2pPr marL="457148" algn="l" defTabSz="914295" rtl="0" eaLnBrk="1" latinLnBrk="0" hangingPunct="1">
                        <a:defRPr sz="1800" kern="1200">
                          <a:solidFill>
                            <a:schemeClr val="tx1"/>
                          </a:solidFill>
                          <a:latin typeface="Arial"/>
                          <a:ea typeface="ＭＳ Ｐゴシック"/>
                        </a:defRPr>
                      </a:lvl2pPr>
                      <a:lvl3pPr marL="914295" algn="l" defTabSz="914295" rtl="0" eaLnBrk="1" latinLnBrk="0" hangingPunct="1">
                        <a:defRPr sz="1800" kern="1200">
                          <a:solidFill>
                            <a:schemeClr val="tx1"/>
                          </a:solidFill>
                          <a:latin typeface="Arial"/>
                          <a:ea typeface="ＭＳ Ｐゴシック"/>
                        </a:defRPr>
                      </a:lvl3pPr>
                      <a:lvl4pPr marL="1371443" algn="l" defTabSz="914295" rtl="0" eaLnBrk="1" latinLnBrk="0" hangingPunct="1">
                        <a:defRPr sz="1800" kern="1200">
                          <a:solidFill>
                            <a:schemeClr val="tx1"/>
                          </a:solidFill>
                          <a:latin typeface="Arial"/>
                          <a:ea typeface="ＭＳ Ｐゴシック"/>
                        </a:defRPr>
                      </a:lvl4pPr>
                      <a:lvl5pPr marL="1828591" algn="l" defTabSz="914295" rtl="0" eaLnBrk="1" latinLnBrk="0" hangingPunct="1">
                        <a:defRPr sz="1800" kern="1200">
                          <a:solidFill>
                            <a:schemeClr val="tx1"/>
                          </a:solidFill>
                          <a:latin typeface="Arial"/>
                          <a:ea typeface="ＭＳ Ｐゴシック"/>
                        </a:defRPr>
                      </a:lvl5pPr>
                      <a:lvl6pPr marL="2285738" algn="l" defTabSz="914295" rtl="0" eaLnBrk="1" latinLnBrk="0" hangingPunct="1">
                        <a:defRPr sz="1800" kern="1200">
                          <a:solidFill>
                            <a:schemeClr val="tx1"/>
                          </a:solidFill>
                          <a:latin typeface="Arial"/>
                          <a:ea typeface="ＭＳ Ｐゴシック"/>
                        </a:defRPr>
                      </a:lvl6pPr>
                      <a:lvl7pPr marL="2742886" algn="l" defTabSz="914295" rtl="0" eaLnBrk="1" latinLnBrk="0" hangingPunct="1">
                        <a:defRPr sz="1800" kern="1200">
                          <a:solidFill>
                            <a:schemeClr val="tx1"/>
                          </a:solidFill>
                          <a:latin typeface="Arial"/>
                          <a:ea typeface="ＭＳ Ｐゴシック"/>
                        </a:defRPr>
                      </a:lvl7pPr>
                      <a:lvl8pPr marL="3200034" algn="l" defTabSz="914295" rtl="0" eaLnBrk="1" latinLnBrk="0" hangingPunct="1">
                        <a:defRPr sz="1800" kern="1200">
                          <a:solidFill>
                            <a:schemeClr val="tx1"/>
                          </a:solidFill>
                          <a:latin typeface="Arial"/>
                          <a:ea typeface="ＭＳ Ｐゴシック"/>
                        </a:defRPr>
                      </a:lvl8pPr>
                      <a:lvl9pPr marL="3657181" algn="l" defTabSz="914295" rtl="0" eaLnBrk="1" latinLnBrk="0" hangingPunct="1">
                        <a:defRPr sz="1800" kern="1200">
                          <a:solidFill>
                            <a:schemeClr val="tx1"/>
                          </a:solidFill>
                          <a:latin typeface="Arial"/>
                          <a:ea typeface="ＭＳ Ｐゴシック"/>
                        </a:defRPr>
                      </a:lvl9pPr>
                    </a:lstStyle>
                    <a:p>
                      <a:pPr marL="0" marR="0" lvl="0" indent="0" algn="ctr" defTabSz="914295" rtl="0" eaLnBrk="1" fontAlgn="auto" latinLnBrk="0" hangingPunct="1">
                        <a:lnSpc>
                          <a:spcPct val="100000"/>
                        </a:lnSpc>
                        <a:spcBef>
                          <a:spcPts val="0"/>
                        </a:spcBef>
                        <a:spcAft>
                          <a:spcPts val="0"/>
                        </a:spcAft>
                        <a:buClrTx/>
                        <a:buSzTx/>
                        <a:buFontTx/>
                        <a:buNone/>
                        <a:tabLst/>
                        <a:defRPr/>
                      </a:pPr>
                      <a:endParaRPr lang="fr-FR" sz="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endParaRPr lang="fr-FR" sz="1400" b="1" kern="1200" noProof="0" dirty="0">
                        <a:solidFill>
                          <a:schemeClr val="tx1">
                            <a:lumMod val="90000"/>
                            <a:lumOff val="10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36889">
                <a:tc>
                  <a:txBody>
                    <a:bodyPr/>
                    <a:lstStyle/>
                    <a:p>
                      <a:pPr marL="0" marR="0" lvl="2" indent="0" algn="l" defTabSz="914295" rtl="0" eaLnBrk="1" fontAlgn="auto" latinLnBrk="0" hangingPunct="1">
                        <a:lnSpc>
                          <a:spcPct val="100000"/>
                        </a:lnSpc>
                        <a:spcBef>
                          <a:spcPts val="0"/>
                        </a:spcBef>
                        <a:spcAft>
                          <a:spcPts val="0"/>
                        </a:spcAft>
                        <a:buClrTx/>
                        <a:buSzTx/>
                        <a:buFont typeface="Arial" pitchFamily="34" charset="0"/>
                        <a:buChar char="•"/>
                        <a:tabLst/>
                        <a:defRPr/>
                      </a:pPr>
                      <a:r>
                        <a:rPr lang="fr-FR" sz="1200" b="0" baseline="0" dirty="0" smtClean="0">
                          <a:solidFill>
                            <a:schemeClr val="tx1">
                              <a:lumMod val="90000"/>
                              <a:lumOff val="10000"/>
                            </a:schemeClr>
                          </a:solidFill>
                          <a:cs typeface="+mn-cs"/>
                        </a:rPr>
                        <a:t> Mettre au point des technologies au sein de ces </a:t>
                      </a:r>
                      <a:r>
                        <a:rPr lang="fr-FR" sz="1200" b="1" baseline="0" dirty="0" smtClean="0">
                          <a:solidFill>
                            <a:schemeClr val="tx1">
                              <a:lumMod val="90000"/>
                              <a:lumOff val="10000"/>
                            </a:schemeClr>
                          </a:solidFill>
                          <a:cs typeface="+mn-cs"/>
                        </a:rPr>
                        <a:t>o</a:t>
                      </a:r>
                      <a:r>
                        <a:rPr lang="fr-FR" sz="1200" b="1" i="0" baseline="0" dirty="0" smtClean="0">
                          <a:solidFill>
                            <a:schemeClr val="tx1">
                              <a:lumMod val="90000"/>
                              <a:lumOff val="10000"/>
                            </a:schemeClr>
                          </a:solidFill>
                          <a:cs typeface="+mn-cs"/>
                        </a:rPr>
                        <a:t>bjets connectés </a:t>
                      </a:r>
                      <a:r>
                        <a:rPr lang="fr-FR" sz="1200" b="0" baseline="0" dirty="0" smtClean="0">
                          <a:solidFill>
                            <a:schemeClr val="tx1">
                              <a:lumMod val="90000"/>
                              <a:lumOff val="10000"/>
                            </a:schemeClr>
                          </a:solidFill>
                          <a:cs typeface="+mn-cs"/>
                        </a:rPr>
                        <a:t>permettant </a:t>
                      </a:r>
                      <a:r>
                        <a:rPr lang="fr-FR" sz="1200" b="0" i="0" baseline="0" dirty="0" smtClean="0">
                          <a:solidFill>
                            <a:schemeClr val="tx1">
                              <a:lumMod val="90000"/>
                              <a:lumOff val="10000"/>
                            </a:schemeClr>
                          </a:solidFill>
                          <a:cs typeface="+mn-cs"/>
                        </a:rPr>
                        <a:t>d’avoir une </a:t>
                      </a:r>
                      <a:r>
                        <a:rPr lang="fr-FR" sz="1200" b="1" i="0" baseline="0" dirty="0" smtClean="0">
                          <a:solidFill>
                            <a:schemeClr val="tx1">
                              <a:lumMod val="90000"/>
                              <a:lumOff val="10000"/>
                            </a:schemeClr>
                          </a:solidFill>
                          <a:cs typeface="+mn-cs"/>
                        </a:rPr>
                        <a:t>information sur le positionnement du DM lors de l’implantation </a:t>
                      </a:r>
                      <a:r>
                        <a:rPr lang="fr-FR" sz="1200" b="0" i="0" baseline="0" dirty="0" smtClean="0">
                          <a:solidFill>
                            <a:schemeClr val="tx1">
                              <a:lumMod val="90000"/>
                              <a:lumOff val="10000"/>
                            </a:schemeClr>
                          </a:solidFill>
                          <a:cs typeface="+mn-cs"/>
                        </a:rPr>
                        <a:t>mais également des informations pour le </a:t>
                      </a:r>
                      <a:r>
                        <a:rPr lang="fr-FR" sz="1200" b="1" i="0" baseline="0" dirty="0" smtClean="0">
                          <a:solidFill>
                            <a:schemeClr val="tx1">
                              <a:lumMod val="90000"/>
                              <a:lumOff val="10000"/>
                            </a:schemeClr>
                          </a:solidFill>
                          <a:cs typeface="+mn-cs"/>
                        </a:rPr>
                        <a:t>suivi du patient</a:t>
                      </a:r>
                      <a:r>
                        <a:rPr lang="fr-FR" sz="1200" b="0" i="0" baseline="0" dirty="0" smtClean="0">
                          <a:solidFill>
                            <a:schemeClr val="tx1">
                              <a:lumMod val="90000"/>
                              <a:lumOff val="10000"/>
                            </a:schemeClr>
                          </a:solidFill>
                          <a:cs typeface="+mn-cs"/>
                        </a:rPr>
                        <a:t> par le médecin</a:t>
                      </a:r>
                      <a:endParaRPr lang="fr-FR" sz="1200" b="0" baseline="0" dirty="0" smtClean="0">
                        <a:solidFill>
                          <a:schemeClr val="tx1">
                            <a:lumMod val="90000"/>
                            <a:lumOff val="10000"/>
                          </a:schemeClr>
                        </a:solidFill>
                        <a:cs typeface="+mn-cs"/>
                      </a:endParaRPr>
                    </a:p>
                    <a:p>
                      <a:pPr marL="0" marR="0" lvl="2" indent="0" algn="l" defTabSz="914295" rtl="0" eaLnBrk="1" fontAlgn="auto" latinLnBrk="0" hangingPunct="1">
                        <a:lnSpc>
                          <a:spcPct val="100000"/>
                        </a:lnSpc>
                        <a:spcBef>
                          <a:spcPts val="600"/>
                        </a:spcBef>
                        <a:spcAft>
                          <a:spcPts val="0"/>
                        </a:spcAft>
                        <a:buClrTx/>
                        <a:buSzTx/>
                        <a:buFont typeface="Arial" pitchFamily="34" charset="0"/>
                        <a:buChar char="•"/>
                        <a:tabLst/>
                        <a:defRPr/>
                      </a:pPr>
                      <a:r>
                        <a:rPr lang="fr-FR" sz="1200" b="0" baseline="0" dirty="0" smtClean="0">
                          <a:solidFill>
                            <a:schemeClr val="tx1">
                              <a:lumMod val="90000"/>
                              <a:lumOff val="10000"/>
                            </a:schemeClr>
                          </a:solidFill>
                          <a:cs typeface="+mn-cs"/>
                        </a:rPr>
                        <a:t> </a:t>
                      </a:r>
                      <a:r>
                        <a:rPr lang="fr-FR" sz="1200" b="1" baseline="0" dirty="0" smtClean="0">
                          <a:solidFill>
                            <a:schemeClr val="tx1">
                              <a:lumMod val="90000"/>
                              <a:lumOff val="10000"/>
                            </a:schemeClr>
                          </a:solidFill>
                          <a:cs typeface="+mn-cs"/>
                        </a:rPr>
                        <a:t>Optimisation des dispositifs d’implantation</a:t>
                      </a:r>
                      <a:r>
                        <a:rPr lang="fr-FR" sz="1200" b="0" baseline="0" dirty="0" smtClean="0">
                          <a:solidFill>
                            <a:schemeClr val="tx1">
                              <a:lumMod val="90000"/>
                              <a:lumOff val="10000"/>
                            </a:schemeClr>
                          </a:solidFill>
                          <a:cs typeface="+mn-cs"/>
                        </a:rPr>
                        <a:t> des DMIA miniaturisés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295" rtl="0" eaLnBrk="1" latinLnBrk="0" hangingPunct="1">
                        <a:defRPr sz="1800" kern="1200">
                          <a:solidFill>
                            <a:schemeClr val="tx1"/>
                          </a:solidFill>
                          <a:latin typeface="Arial"/>
                          <a:ea typeface="ＭＳ Ｐゴシック"/>
                        </a:defRPr>
                      </a:lvl1pPr>
                      <a:lvl2pPr marL="457148" algn="l" defTabSz="914295" rtl="0" eaLnBrk="1" latinLnBrk="0" hangingPunct="1">
                        <a:defRPr sz="1800" kern="1200">
                          <a:solidFill>
                            <a:schemeClr val="tx1"/>
                          </a:solidFill>
                          <a:latin typeface="Arial"/>
                          <a:ea typeface="ＭＳ Ｐゴシック"/>
                        </a:defRPr>
                      </a:lvl2pPr>
                      <a:lvl3pPr marL="914295" algn="l" defTabSz="914295" rtl="0" eaLnBrk="1" latinLnBrk="0" hangingPunct="1">
                        <a:defRPr sz="1800" kern="1200">
                          <a:solidFill>
                            <a:schemeClr val="tx1"/>
                          </a:solidFill>
                          <a:latin typeface="Arial"/>
                          <a:ea typeface="ＭＳ Ｐゴシック"/>
                        </a:defRPr>
                      </a:lvl3pPr>
                      <a:lvl4pPr marL="1371443" algn="l" defTabSz="914295" rtl="0" eaLnBrk="1" latinLnBrk="0" hangingPunct="1">
                        <a:defRPr sz="1800" kern="1200">
                          <a:solidFill>
                            <a:schemeClr val="tx1"/>
                          </a:solidFill>
                          <a:latin typeface="Arial"/>
                          <a:ea typeface="ＭＳ Ｐゴシック"/>
                        </a:defRPr>
                      </a:lvl4pPr>
                      <a:lvl5pPr marL="1828591" algn="l" defTabSz="914295" rtl="0" eaLnBrk="1" latinLnBrk="0" hangingPunct="1">
                        <a:defRPr sz="1800" kern="1200">
                          <a:solidFill>
                            <a:schemeClr val="tx1"/>
                          </a:solidFill>
                          <a:latin typeface="Arial"/>
                          <a:ea typeface="ＭＳ Ｐゴシック"/>
                        </a:defRPr>
                      </a:lvl5pPr>
                      <a:lvl6pPr marL="2285738" algn="l" defTabSz="914295" rtl="0" eaLnBrk="1" latinLnBrk="0" hangingPunct="1">
                        <a:defRPr sz="1800" kern="1200">
                          <a:solidFill>
                            <a:schemeClr val="tx1"/>
                          </a:solidFill>
                          <a:latin typeface="Arial"/>
                          <a:ea typeface="ＭＳ Ｐゴシック"/>
                        </a:defRPr>
                      </a:lvl6pPr>
                      <a:lvl7pPr marL="2742886" algn="l" defTabSz="914295" rtl="0" eaLnBrk="1" latinLnBrk="0" hangingPunct="1">
                        <a:defRPr sz="1800" kern="1200">
                          <a:solidFill>
                            <a:schemeClr val="tx1"/>
                          </a:solidFill>
                          <a:latin typeface="Arial"/>
                          <a:ea typeface="ＭＳ Ｐゴシック"/>
                        </a:defRPr>
                      </a:lvl7pPr>
                      <a:lvl8pPr marL="3200034" algn="l" defTabSz="914295" rtl="0" eaLnBrk="1" latinLnBrk="0" hangingPunct="1">
                        <a:defRPr sz="1800" kern="1200">
                          <a:solidFill>
                            <a:schemeClr val="tx1"/>
                          </a:solidFill>
                          <a:latin typeface="Arial"/>
                          <a:ea typeface="ＭＳ Ｐゴシック"/>
                        </a:defRPr>
                      </a:lvl8pPr>
                      <a:lvl9pPr marL="3657181" algn="l" defTabSz="914295" rtl="0" eaLnBrk="1" latinLnBrk="0" hangingPunct="1">
                        <a:defRPr sz="1800" kern="1200">
                          <a:solidFill>
                            <a:schemeClr val="tx1"/>
                          </a:solidFill>
                          <a:latin typeface="Arial"/>
                          <a:ea typeface="ＭＳ Ｐゴシック"/>
                        </a:defRPr>
                      </a:lvl9pPr>
                    </a:lstStyle>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endParaRPr lang="fr-FR" sz="1400" b="1" kern="1200" noProof="0" dirty="0">
                        <a:solidFill>
                          <a:schemeClr val="tx1">
                            <a:lumMod val="90000"/>
                            <a:lumOff val="10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9" name="AutoShape 3"/>
          <p:cNvSpPr>
            <a:spLocks noChangeArrowheads="1"/>
          </p:cNvSpPr>
          <p:nvPr/>
        </p:nvSpPr>
        <p:spPr bwMode="auto">
          <a:xfrm>
            <a:off x="4778542" y="1197963"/>
            <a:ext cx="1152000"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200" b="1" kern="0" dirty="0" smtClean="0">
                <a:solidFill>
                  <a:srgbClr val="F8F8F8"/>
                </a:solidFill>
              </a:rPr>
              <a:t>Position industrie française</a:t>
            </a:r>
            <a:endParaRPr lang="fr-FR" sz="1200" b="1" kern="0" dirty="0">
              <a:solidFill>
                <a:srgbClr val="F8F8F8"/>
              </a:solidFill>
            </a:endParaRPr>
          </a:p>
        </p:txBody>
      </p:sp>
      <p:sp>
        <p:nvSpPr>
          <p:cNvPr id="27" name="AutoShape 3"/>
          <p:cNvSpPr>
            <a:spLocks noChangeArrowheads="1"/>
          </p:cNvSpPr>
          <p:nvPr/>
        </p:nvSpPr>
        <p:spPr bwMode="auto">
          <a:xfrm>
            <a:off x="5968642" y="1197963"/>
            <a:ext cx="1287309"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300" b="1" kern="0" dirty="0" smtClean="0">
                <a:solidFill>
                  <a:srgbClr val="F8F8F8"/>
                </a:solidFill>
              </a:rPr>
              <a:t>Concurrence  à l’international</a:t>
            </a:r>
            <a:endParaRPr lang="fr-FR" sz="1300" b="1" kern="0" dirty="0">
              <a:solidFill>
                <a:srgbClr val="F8F8F8"/>
              </a:solidFill>
            </a:endParaRPr>
          </a:p>
        </p:txBody>
      </p:sp>
      <p:sp>
        <p:nvSpPr>
          <p:cNvPr id="41" name="ZoneTexte 40"/>
          <p:cNvSpPr txBox="1"/>
          <p:nvPr/>
        </p:nvSpPr>
        <p:spPr>
          <a:xfrm>
            <a:off x="7103418" y="4879092"/>
            <a:ext cx="583349" cy="276999"/>
          </a:xfrm>
          <a:prstGeom prst="rect">
            <a:avLst/>
          </a:prstGeom>
          <a:noFill/>
        </p:spPr>
        <p:txBody>
          <a:bodyPr wrap="square" rtlCol="0">
            <a:spAutoFit/>
          </a:bodyPr>
          <a:lstStyle/>
          <a:p>
            <a:r>
              <a:rPr lang="fr-FR" sz="1200" b="1" dirty="0" smtClean="0">
                <a:solidFill>
                  <a:srgbClr val="0053A1"/>
                </a:solidFill>
              </a:rPr>
              <a:t>2015</a:t>
            </a:r>
            <a:endParaRPr lang="en-US" sz="1200" b="1" dirty="0">
              <a:solidFill>
                <a:srgbClr val="0053A1"/>
              </a:solidFill>
            </a:endParaRPr>
          </a:p>
        </p:txBody>
      </p:sp>
      <p:sp>
        <p:nvSpPr>
          <p:cNvPr id="42" name="ZoneTexte 41"/>
          <p:cNvSpPr txBox="1"/>
          <p:nvPr/>
        </p:nvSpPr>
        <p:spPr>
          <a:xfrm>
            <a:off x="7844597" y="4879092"/>
            <a:ext cx="583349" cy="276999"/>
          </a:xfrm>
          <a:prstGeom prst="rect">
            <a:avLst/>
          </a:prstGeom>
          <a:noFill/>
        </p:spPr>
        <p:txBody>
          <a:bodyPr wrap="square" rtlCol="0">
            <a:spAutoFit/>
          </a:bodyPr>
          <a:lstStyle/>
          <a:p>
            <a:r>
              <a:rPr lang="fr-FR" sz="1200" b="1" dirty="0" smtClean="0">
                <a:solidFill>
                  <a:srgbClr val="0053A1"/>
                </a:solidFill>
              </a:rPr>
              <a:t>2017</a:t>
            </a:r>
            <a:endParaRPr lang="en-US" sz="1200" b="1" dirty="0">
              <a:solidFill>
                <a:srgbClr val="0053A1"/>
              </a:solidFill>
            </a:endParaRPr>
          </a:p>
        </p:txBody>
      </p:sp>
      <p:sp>
        <p:nvSpPr>
          <p:cNvPr id="43" name="ZoneTexte 42"/>
          <p:cNvSpPr txBox="1"/>
          <p:nvPr/>
        </p:nvSpPr>
        <p:spPr>
          <a:xfrm>
            <a:off x="8544325" y="4879092"/>
            <a:ext cx="583349" cy="276999"/>
          </a:xfrm>
          <a:prstGeom prst="rect">
            <a:avLst/>
          </a:prstGeom>
          <a:noFill/>
        </p:spPr>
        <p:txBody>
          <a:bodyPr wrap="square" rtlCol="0">
            <a:spAutoFit/>
          </a:bodyPr>
          <a:lstStyle/>
          <a:p>
            <a:r>
              <a:rPr lang="fr-FR" sz="1200" b="1" dirty="0" smtClean="0">
                <a:solidFill>
                  <a:srgbClr val="0053A1"/>
                </a:solidFill>
              </a:rPr>
              <a:t>2019</a:t>
            </a:r>
            <a:endParaRPr lang="en-US" sz="1200" b="1" dirty="0">
              <a:solidFill>
                <a:srgbClr val="0053A1"/>
              </a:solidFill>
            </a:endParaRPr>
          </a:p>
        </p:txBody>
      </p:sp>
      <p:sp>
        <p:nvSpPr>
          <p:cNvPr id="49" name="AutoShape 3"/>
          <p:cNvSpPr>
            <a:spLocks noChangeArrowheads="1"/>
          </p:cNvSpPr>
          <p:nvPr/>
        </p:nvSpPr>
        <p:spPr bwMode="auto">
          <a:xfrm>
            <a:off x="871564" y="1854293"/>
            <a:ext cx="1260000" cy="926558"/>
          </a:xfrm>
          <a:prstGeom prst="roundRect">
            <a:avLst>
              <a:gd name="adj" fmla="val 16667"/>
            </a:avLst>
          </a:prstGeom>
          <a:solidFill>
            <a:srgbClr val="009FE3"/>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200" b="1" kern="0" dirty="0" smtClean="0">
                <a:solidFill>
                  <a:sysClr val="window" lastClr="FFFFFF"/>
                </a:solidFill>
              </a:rPr>
              <a:t>Stimulateurs, défibrillateur, pompes d’assistance</a:t>
            </a:r>
          </a:p>
        </p:txBody>
      </p:sp>
      <p:sp>
        <p:nvSpPr>
          <p:cNvPr id="34" name="AutoShape 3"/>
          <p:cNvSpPr>
            <a:spLocks noChangeArrowheads="1"/>
          </p:cNvSpPr>
          <p:nvPr/>
        </p:nvSpPr>
        <p:spPr bwMode="auto">
          <a:xfrm>
            <a:off x="7050" y="1197963"/>
            <a:ext cx="792000"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300" b="1" kern="0" dirty="0" smtClean="0">
                <a:solidFill>
                  <a:srgbClr val="F8F8F8"/>
                </a:solidFill>
              </a:rPr>
              <a:t>Segment</a:t>
            </a:r>
            <a:endParaRPr lang="fr-FR" sz="1300" b="1" kern="0" dirty="0">
              <a:solidFill>
                <a:srgbClr val="F8F8F8"/>
              </a:solidFill>
            </a:endParaRPr>
          </a:p>
        </p:txBody>
      </p:sp>
      <p:sp>
        <p:nvSpPr>
          <p:cNvPr id="47" name="AutoShape 3"/>
          <p:cNvSpPr>
            <a:spLocks noChangeArrowheads="1"/>
          </p:cNvSpPr>
          <p:nvPr/>
        </p:nvSpPr>
        <p:spPr bwMode="auto">
          <a:xfrm>
            <a:off x="2263942" y="1197963"/>
            <a:ext cx="2435646"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300" b="1" kern="0" dirty="0" smtClean="0">
                <a:solidFill>
                  <a:srgbClr val="F8F8F8"/>
                </a:solidFill>
              </a:rPr>
              <a:t>Axes d’innovations</a:t>
            </a:r>
            <a:endParaRPr lang="fr-FR" sz="1300" b="1" kern="0" dirty="0">
              <a:solidFill>
                <a:srgbClr val="F8F8F8"/>
              </a:solidFill>
            </a:endParaRPr>
          </a:p>
        </p:txBody>
      </p:sp>
      <p:sp>
        <p:nvSpPr>
          <p:cNvPr id="52" name="AutoShape 3"/>
          <p:cNvSpPr>
            <a:spLocks noChangeArrowheads="1"/>
          </p:cNvSpPr>
          <p:nvPr/>
        </p:nvSpPr>
        <p:spPr bwMode="auto">
          <a:xfrm>
            <a:off x="871564" y="2988585"/>
            <a:ext cx="1260000" cy="1796386"/>
          </a:xfrm>
          <a:prstGeom prst="roundRect">
            <a:avLst>
              <a:gd name="adj" fmla="val 16667"/>
            </a:avLst>
          </a:prstGeom>
          <a:solidFill>
            <a:srgbClr val="009FE3"/>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200" b="1" kern="0" dirty="0" smtClean="0">
                <a:solidFill>
                  <a:sysClr val="window" lastClr="FFFFFF"/>
                </a:solidFill>
              </a:rPr>
              <a:t>Tous les DMIA</a:t>
            </a:r>
          </a:p>
        </p:txBody>
      </p:sp>
      <p:cxnSp>
        <p:nvCxnSpPr>
          <p:cNvPr id="57" name="Connecteur droit avec flèche 56"/>
          <p:cNvCxnSpPr/>
          <p:nvPr/>
        </p:nvCxnSpPr>
        <p:spPr bwMode="auto">
          <a:xfrm>
            <a:off x="7217050" y="2491144"/>
            <a:ext cx="1080000" cy="0"/>
          </a:xfrm>
          <a:prstGeom prst="straightConnector1">
            <a:avLst/>
          </a:prstGeom>
          <a:solidFill>
            <a:srgbClr val="0053A1"/>
          </a:solidFill>
          <a:ln w="50800" cap="flat" cmpd="sng" algn="ctr">
            <a:solidFill>
              <a:srgbClr val="0053A1"/>
            </a:solidFill>
            <a:prstDash val="solid"/>
            <a:round/>
            <a:headEnd type="none" w="med" len="med"/>
            <a:tailEnd type="oval"/>
          </a:ln>
          <a:effectLst/>
        </p:spPr>
      </p:cxnSp>
      <p:sp>
        <p:nvSpPr>
          <p:cNvPr id="26" name="ZoneTexte 25"/>
          <p:cNvSpPr txBox="1"/>
          <p:nvPr/>
        </p:nvSpPr>
        <p:spPr>
          <a:xfrm>
            <a:off x="0" y="5058889"/>
            <a:ext cx="7087902" cy="1092607"/>
          </a:xfrm>
          <a:prstGeom prst="rect">
            <a:avLst/>
          </a:prstGeom>
          <a:noFill/>
        </p:spPr>
        <p:txBody>
          <a:bodyPr wrap="square" rtlCol="0">
            <a:spAutoFit/>
          </a:bodyPr>
          <a:lstStyle/>
          <a:p>
            <a:r>
              <a:rPr lang="fr-FR" sz="1200" i="1" dirty="0" smtClean="0"/>
              <a:t>* Axe d’innovation surtout d’intérêt pour les cœurs artificiels, moins pour les pacemakers actuellement</a:t>
            </a:r>
          </a:p>
          <a:p>
            <a:endParaRPr lang="fr-FR" sz="500" i="1" dirty="0" smtClean="0"/>
          </a:p>
          <a:p>
            <a:r>
              <a:rPr lang="fr-FR" sz="1200" i="1" dirty="0" smtClean="0"/>
              <a:t>Autres axes d’innovation à ne pas négliger concernant la </a:t>
            </a:r>
            <a:r>
              <a:rPr lang="fr-FR" sz="1200" i="1" dirty="0" err="1" smtClean="0"/>
              <a:t>neuromodulation</a:t>
            </a:r>
            <a:r>
              <a:rPr lang="fr-FR" sz="1200" i="1" dirty="0" smtClean="0"/>
              <a:t> : </a:t>
            </a:r>
          </a:p>
          <a:p>
            <a:pPr marL="228600" indent="-228600">
              <a:buAutoNum type="arabicPeriod"/>
            </a:pPr>
            <a:r>
              <a:rPr lang="fr-FR" sz="1200" i="1" dirty="0" smtClean="0"/>
              <a:t>Le traitement de l’insuffisance cardiaque (ex : stimulation du nerf vague)</a:t>
            </a:r>
          </a:p>
          <a:p>
            <a:pPr marL="228600" indent="-228600">
              <a:buAutoNum type="arabicPeriod"/>
            </a:pPr>
            <a:r>
              <a:rPr lang="fr-FR" sz="1200" i="1" dirty="0" smtClean="0"/>
              <a:t>L’apnée du sommeil dans le cadre des pathologies cardio-respiratoires avec possibilité de détection de cette pathologie par des pacemakers notamment chez </a:t>
            </a:r>
            <a:r>
              <a:rPr lang="fr-FR" sz="1200" i="1" dirty="0" err="1" smtClean="0"/>
              <a:t>Sorin</a:t>
            </a:r>
            <a:endParaRPr lang="fr-FR" sz="1200" i="1" dirty="0"/>
          </a:p>
        </p:txBody>
      </p:sp>
    </p:spTree>
    <p:extLst>
      <p:ext uri="{BB962C8B-B14F-4D97-AF65-F5344CB8AC3E}">
        <p14:creationId xmlns:p14="http://schemas.microsoft.com/office/powerpoint/2010/main" xmlns="" val="39393536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200" dirty="0" smtClean="0">
                <a:effectLst/>
              </a:rPr>
              <a:t>Les DM implantables</a:t>
            </a:r>
            <a:endParaRPr lang="en-US" sz="2200" dirty="0">
              <a:effectLst/>
            </a:endParaRPr>
          </a:p>
        </p:txBody>
      </p:sp>
      <p:sp>
        <p:nvSpPr>
          <p:cNvPr id="54" name="Espace réservé du contenu 53"/>
          <p:cNvSpPr>
            <a:spLocks noGrp="1"/>
          </p:cNvSpPr>
          <p:nvPr>
            <p:ph sz="quarter" idx="11"/>
          </p:nvPr>
        </p:nvSpPr>
        <p:spPr>
          <a:xfrm>
            <a:off x="1217457" y="434132"/>
            <a:ext cx="7774941" cy="504825"/>
          </a:xfrm>
        </p:spPr>
        <p:txBody>
          <a:bodyPr/>
          <a:lstStyle/>
          <a:p>
            <a:r>
              <a:rPr lang="fr-FR" sz="2000" b="0" dirty="0" smtClean="0"/>
              <a:t>Premiers enjeux globaux en termes d’innovation</a:t>
            </a:r>
            <a:endParaRPr lang="fr-FR" sz="2000" b="0" dirty="0"/>
          </a:p>
        </p:txBody>
      </p:sp>
      <p:sp>
        <p:nvSpPr>
          <p:cNvPr id="5" name="Espace réservé du numéro de diapositive 4"/>
          <p:cNvSpPr>
            <a:spLocks noGrp="1"/>
          </p:cNvSpPr>
          <p:nvPr>
            <p:ph type="sldNum" sz="quarter" idx="4"/>
          </p:nvPr>
        </p:nvSpPr>
        <p:spPr>
          <a:xfrm>
            <a:off x="8374842" y="5808724"/>
            <a:ext cx="623109" cy="325437"/>
          </a:xfrm>
        </p:spPr>
        <p:txBody>
          <a:bodyPr/>
          <a:lstStyle/>
          <a:p>
            <a:fld id="{CAF5A059-CC0F-49E5-9479-C0FE1E96BCE3}" type="slidenum">
              <a:rPr lang="fr-FR" smtClean="0">
                <a:solidFill>
                  <a:srgbClr val="A5A5A5"/>
                </a:solidFill>
              </a:rPr>
              <a:pPr/>
              <a:t>35</a:t>
            </a:fld>
            <a:endParaRPr lang="fr-FR" dirty="0">
              <a:solidFill>
                <a:srgbClr val="A5A5A5"/>
              </a:solidFill>
            </a:endParaRPr>
          </a:p>
        </p:txBody>
      </p:sp>
      <p:sp>
        <p:nvSpPr>
          <p:cNvPr id="8" name="Rectangle 7"/>
          <p:cNvSpPr/>
          <p:nvPr/>
        </p:nvSpPr>
        <p:spPr bwMode="auto">
          <a:xfrm>
            <a:off x="7214695" y="1785676"/>
            <a:ext cx="1769030" cy="3652289"/>
          </a:xfrm>
          <a:prstGeom prst="rect">
            <a:avLst/>
          </a:prstGeom>
          <a:gradFill flip="none" rotWithShape="1">
            <a:gsLst>
              <a:gs pos="0">
                <a:srgbClr val="A3C1E6">
                  <a:lumMod val="75000"/>
                </a:srgbClr>
              </a:gs>
              <a:gs pos="50000">
                <a:srgbClr val="A3C1E6"/>
              </a:gs>
              <a:gs pos="100000">
                <a:srgbClr val="A3C1E6">
                  <a:lumMod val="20000"/>
                  <a:lumOff val="80000"/>
                </a:srgbClr>
              </a:gs>
            </a:gsLst>
            <a:lin ang="0" scaled="1"/>
            <a:tileRect/>
          </a:gradFill>
          <a:ln w="9525" cap="flat" cmpd="sng" algn="ctr">
            <a:noFill/>
            <a:prstDash val="solid"/>
            <a:round/>
            <a:headEnd type="none" w="med" len="med"/>
            <a:tailEnd type="none" w="med" len="med"/>
          </a:ln>
          <a:effectLst/>
        </p:spPr>
        <p:txBody>
          <a:bodyPr vert="horz" wrap="square" lIns="96802" tIns="48402" rIns="96802" bIns="48402" numCol="1" rtlCol="0" anchor="t" anchorCtr="0" compatLnSpc="1">
            <a:prstTxWarp prst="textNoShape">
              <a:avLst/>
            </a:prstTxWarp>
          </a:bodyPr>
          <a:lstStyle/>
          <a:p>
            <a:pPr defTabSz="914294">
              <a:defRPr/>
            </a:pPr>
            <a:endParaRPr lang="fr-FR" kern="0">
              <a:solidFill>
                <a:srgbClr val="F8F8F8"/>
              </a:solidFill>
              <a:latin typeface="Times" pitchFamily="18" charset="0"/>
            </a:endParaRPr>
          </a:p>
        </p:txBody>
      </p:sp>
      <p:cxnSp>
        <p:nvCxnSpPr>
          <p:cNvPr id="10" name="Connecteur droit 9"/>
          <p:cNvCxnSpPr/>
          <p:nvPr/>
        </p:nvCxnSpPr>
        <p:spPr bwMode="auto">
          <a:xfrm flipH="1" flipV="1">
            <a:off x="8837885" y="1823109"/>
            <a:ext cx="11582" cy="3848074"/>
          </a:xfrm>
          <a:prstGeom prst="line">
            <a:avLst/>
          </a:prstGeom>
          <a:solidFill>
            <a:srgbClr val="0053A1"/>
          </a:solidFill>
          <a:ln w="28575" cap="flat" cmpd="sng" algn="ctr">
            <a:solidFill>
              <a:srgbClr val="F8F8F8"/>
            </a:solidFill>
            <a:prstDash val="dash"/>
            <a:round/>
            <a:headEnd type="none" w="med" len="med"/>
            <a:tailEnd type="none" w="med" len="med"/>
          </a:ln>
          <a:effectLst/>
        </p:spPr>
      </p:cxnSp>
      <p:cxnSp>
        <p:nvCxnSpPr>
          <p:cNvPr id="11" name="Connecteur droit 10"/>
          <p:cNvCxnSpPr>
            <a:endCxn id="8" idx="0"/>
          </p:cNvCxnSpPr>
          <p:nvPr/>
        </p:nvCxnSpPr>
        <p:spPr bwMode="auto">
          <a:xfrm flipH="1" flipV="1">
            <a:off x="8099210" y="1785676"/>
            <a:ext cx="21160" cy="3944972"/>
          </a:xfrm>
          <a:prstGeom prst="line">
            <a:avLst/>
          </a:prstGeom>
          <a:solidFill>
            <a:srgbClr val="0053A1"/>
          </a:solidFill>
          <a:ln w="28575" cap="flat" cmpd="sng" algn="ctr">
            <a:solidFill>
              <a:srgbClr val="F8F8F8"/>
            </a:solidFill>
            <a:prstDash val="dash"/>
            <a:round/>
            <a:headEnd type="none" w="med" len="med"/>
            <a:tailEnd type="none" w="med" len="med"/>
          </a:ln>
          <a:effectLst/>
        </p:spPr>
      </p:cxnSp>
      <p:cxnSp>
        <p:nvCxnSpPr>
          <p:cNvPr id="12" name="Connecteur droit avec flèche 11"/>
          <p:cNvCxnSpPr/>
          <p:nvPr/>
        </p:nvCxnSpPr>
        <p:spPr bwMode="auto">
          <a:xfrm>
            <a:off x="7232302" y="1934718"/>
            <a:ext cx="900000" cy="2692"/>
          </a:xfrm>
          <a:prstGeom prst="straightConnector1">
            <a:avLst/>
          </a:prstGeom>
          <a:solidFill>
            <a:srgbClr val="0053A1"/>
          </a:solidFill>
          <a:ln w="50800" cap="flat" cmpd="sng" algn="ctr">
            <a:solidFill>
              <a:srgbClr val="0053A1"/>
            </a:solidFill>
            <a:prstDash val="solid"/>
            <a:round/>
            <a:headEnd type="none" w="med" len="med"/>
            <a:tailEnd type="oval"/>
          </a:ln>
          <a:effectLst/>
        </p:spPr>
      </p:cxnSp>
      <p:cxnSp>
        <p:nvCxnSpPr>
          <p:cNvPr id="13" name="Connecteur droit avec flèche 12"/>
          <p:cNvCxnSpPr/>
          <p:nvPr/>
        </p:nvCxnSpPr>
        <p:spPr bwMode="auto">
          <a:xfrm>
            <a:off x="7232302" y="4436325"/>
            <a:ext cx="1080000" cy="0"/>
          </a:xfrm>
          <a:prstGeom prst="straightConnector1">
            <a:avLst/>
          </a:prstGeom>
          <a:solidFill>
            <a:srgbClr val="0053A1"/>
          </a:solidFill>
          <a:ln w="50800" cap="flat" cmpd="sng" algn="ctr">
            <a:solidFill>
              <a:srgbClr val="0053A1"/>
            </a:solidFill>
            <a:prstDash val="solid"/>
            <a:round/>
            <a:headEnd type="none" w="med" len="med"/>
            <a:tailEnd type="oval"/>
          </a:ln>
          <a:effectLst/>
        </p:spPr>
      </p:cxnSp>
      <p:cxnSp>
        <p:nvCxnSpPr>
          <p:cNvPr id="14" name="Connecteur droit avec flèche 13"/>
          <p:cNvCxnSpPr/>
          <p:nvPr/>
        </p:nvCxnSpPr>
        <p:spPr bwMode="auto">
          <a:xfrm flipV="1">
            <a:off x="7232302" y="3621775"/>
            <a:ext cx="900000" cy="345"/>
          </a:xfrm>
          <a:prstGeom prst="straightConnector1">
            <a:avLst/>
          </a:prstGeom>
          <a:solidFill>
            <a:srgbClr val="0053A1"/>
          </a:solidFill>
          <a:ln w="50800" cap="flat" cmpd="sng" algn="ctr">
            <a:solidFill>
              <a:srgbClr val="0053A1"/>
            </a:solidFill>
            <a:prstDash val="solid"/>
            <a:round/>
            <a:headEnd type="none" w="med" len="med"/>
            <a:tailEnd type="oval"/>
          </a:ln>
          <a:effectLst/>
        </p:spPr>
      </p:cxnSp>
      <p:cxnSp>
        <p:nvCxnSpPr>
          <p:cNvPr id="15" name="Connecteur droit 14"/>
          <p:cNvCxnSpPr/>
          <p:nvPr/>
        </p:nvCxnSpPr>
        <p:spPr bwMode="auto">
          <a:xfrm flipH="1" flipV="1">
            <a:off x="7210671" y="1812496"/>
            <a:ext cx="1" cy="3817948"/>
          </a:xfrm>
          <a:prstGeom prst="line">
            <a:avLst/>
          </a:prstGeom>
          <a:solidFill>
            <a:srgbClr val="0053A1"/>
          </a:solidFill>
          <a:ln w="28575" cap="flat" cmpd="sng" algn="ctr">
            <a:solidFill>
              <a:srgbClr val="F8F8F8"/>
            </a:solidFill>
            <a:prstDash val="dash"/>
            <a:round/>
            <a:headEnd type="none" w="med" len="med"/>
            <a:tailEnd type="none" w="med" len="med"/>
          </a:ln>
          <a:effectLst/>
        </p:spPr>
      </p:cxnSp>
      <p:sp>
        <p:nvSpPr>
          <p:cNvPr id="16" name="AutoShape 3"/>
          <p:cNvSpPr>
            <a:spLocks noChangeArrowheads="1"/>
          </p:cNvSpPr>
          <p:nvPr/>
        </p:nvSpPr>
        <p:spPr bwMode="auto">
          <a:xfrm>
            <a:off x="109225" y="1817392"/>
            <a:ext cx="558142" cy="3620573"/>
          </a:xfrm>
          <a:prstGeom prst="roundRect">
            <a:avLst>
              <a:gd name="adj" fmla="val 16667"/>
            </a:avLst>
          </a:prstGeom>
          <a:solidFill>
            <a:schemeClr val="accent1">
              <a:lumMod val="50000"/>
            </a:schemeClr>
          </a:solidFill>
          <a:ln w="6350" algn="ctr">
            <a:noFill/>
            <a:round/>
            <a:headEnd/>
            <a:tailEnd/>
          </a:ln>
          <a:effectLst>
            <a:outerShdw blurRad="44450" dist="27940" dir="5400000" algn="ctr">
              <a:srgbClr val="000000">
                <a:alpha val="32000"/>
              </a:srgbClr>
            </a:outerShdw>
          </a:effectLst>
        </p:spPr>
        <p:txBody>
          <a:bodyPr vert="vert270" lIns="0" tIns="0" rIns="0" bIns="0" anchor="ctr"/>
          <a:lstStyle/>
          <a:p>
            <a:pPr algn="ctr" fontAlgn="auto">
              <a:spcBef>
                <a:spcPts val="0"/>
              </a:spcBef>
              <a:spcAft>
                <a:spcPts val="0"/>
              </a:spcAft>
              <a:defRPr/>
            </a:pPr>
            <a:r>
              <a:rPr lang="fr-FR" sz="1600" b="1" kern="0" dirty="0" smtClean="0">
                <a:solidFill>
                  <a:sysClr val="window" lastClr="FFFFFF"/>
                </a:solidFill>
              </a:rPr>
              <a:t>DMI</a:t>
            </a:r>
            <a:endParaRPr lang="fr-FR" sz="1600" b="1" kern="0" dirty="0">
              <a:solidFill>
                <a:sysClr val="window" lastClr="FFFFFF"/>
              </a:solidFill>
            </a:endParaRPr>
          </a:p>
        </p:txBody>
      </p:sp>
      <p:graphicFrame>
        <p:nvGraphicFramePr>
          <p:cNvPr id="29" name="Tableau 28"/>
          <p:cNvGraphicFramePr>
            <a:graphicFrameLocks noGrp="1"/>
          </p:cNvGraphicFramePr>
          <p:nvPr>
            <p:extLst>
              <p:ext uri="{D42A27DB-BD31-4B8C-83A1-F6EECF244321}">
                <p14:modId xmlns:p14="http://schemas.microsoft.com/office/powerpoint/2010/main" xmlns="" val="2863510472"/>
              </p:ext>
            </p:extLst>
          </p:nvPr>
        </p:nvGraphicFramePr>
        <p:xfrm>
          <a:off x="2212681" y="1772715"/>
          <a:ext cx="4976036" cy="3676957"/>
        </p:xfrm>
        <a:graphic>
          <a:graphicData uri="http://schemas.openxmlformats.org/drawingml/2006/table">
            <a:tbl>
              <a:tblPr firstRow="1" bandRow="1"/>
              <a:tblGrid>
                <a:gridCol w="2748628"/>
                <a:gridCol w="943583"/>
                <a:gridCol w="1283825"/>
              </a:tblGrid>
              <a:tr h="1257515">
                <a:tc>
                  <a:txBody>
                    <a:bodyPr/>
                    <a:lstStyle/>
                    <a:p>
                      <a:pPr marL="0" marR="0" lvl="1" indent="0" algn="l" defTabSz="914295" rtl="0" eaLnBrk="1" fontAlgn="auto" latinLnBrk="0" hangingPunct="1">
                        <a:lnSpc>
                          <a:spcPct val="100000"/>
                        </a:lnSpc>
                        <a:spcBef>
                          <a:spcPts val="0"/>
                        </a:spcBef>
                        <a:spcAft>
                          <a:spcPts val="0"/>
                        </a:spcAft>
                        <a:buClrTx/>
                        <a:buSzTx/>
                        <a:buFont typeface="Arial" pitchFamily="34" charset="0"/>
                        <a:buChar char="•"/>
                        <a:tabLst/>
                        <a:defRPr/>
                      </a:pPr>
                      <a:r>
                        <a:rPr lang="fr-FR" sz="1100" b="0" i="0" dirty="0" smtClean="0">
                          <a:solidFill>
                            <a:schemeClr val="tx1">
                              <a:lumMod val="90000"/>
                              <a:lumOff val="10000"/>
                            </a:schemeClr>
                          </a:solidFill>
                          <a:cs typeface="+mn-cs"/>
                        </a:rPr>
                        <a:t> </a:t>
                      </a:r>
                      <a:r>
                        <a:rPr lang="fr-FR" sz="1100" b="1" i="0" dirty="0" smtClean="0">
                          <a:solidFill>
                            <a:schemeClr val="tx1">
                              <a:lumMod val="90000"/>
                              <a:lumOff val="10000"/>
                            </a:schemeClr>
                          </a:solidFill>
                          <a:cs typeface="+mn-cs"/>
                        </a:rPr>
                        <a:t>Amélioration de </a:t>
                      </a:r>
                      <a:r>
                        <a:rPr lang="fr-FR" sz="1100" b="1" i="0" dirty="0" smtClean="0">
                          <a:solidFill>
                            <a:schemeClr val="tx1">
                              <a:lumMod val="90000"/>
                              <a:lumOff val="10000"/>
                            </a:schemeClr>
                          </a:solidFill>
                        </a:rPr>
                        <a:t>la résistance </a:t>
                      </a:r>
                      <a:r>
                        <a:rPr lang="fr-FR" sz="1100" i="0" dirty="0" smtClean="0">
                          <a:solidFill>
                            <a:schemeClr val="tx1">
                              <a:lumMod val="90000"/>
                              <a:lumOff val="10000"/>
                            </a:schemeClr>
                          </a:solidFill>
                        </a:rPr>
                        <a:t>du </a:t>
                      </a:r>
                      <a:r>
                        <a:rPr lang="fr-FR" sz="1100" i="0" dirty="0" err="1" smtClean="0">
                          <a:solidFill>
                            <a:schemeClr val="tx1">
                              <a:lumMod val="90000"/>
                              <a:lumOff val="10000"/>
                            </a:schemeClr>
                          </a:solidFill>
                        </a:rPr>
                        <a:t>stent</a:t>
                      </a:r>
                      <a:endParaRPr lang="fr-FR" sz="1100" i="0" dirty="0" smtClean="0">
                        <a:solidFill>
                          <a:schemeClr val="tx1">
                            <a:lumMod val="90000"/>
                            <a:lumOff val="10000"/>
                          </a:schemeClr>
                        </a:solidFill>
                      </a:endParaRPr>
                    </a:p>
                    <a:p>
                      <a:pPr marL="0" marR="0" lvl="1" indent="0" algn="l" defTabSz="914295" rtl="0" eaLnBrk="1" fontAlgn="auto" latinLnBrk="0" hangingPunct="1">
                        <a:lnSpc>
                          <a:spcPct val="100000"/>
                        </a:lnSpc>
                        <a:spcBef>
                          <a:spcPts val="0"/>
                        </a:spcBef>
                        <a:spcAft>
                          <a:spcPts val="0"/>
                        </a:spcAft>
                        <a:buClrTx/>
                        <a:buSzTx/>
                        <a:buFont typeface="Arial" pitchFamily="34" charset="0"/>
                        <a:buChar char="•"/>
                        <a:tabLst/>
                        <a:defRPr/>
                      </a:pPr>
                      <a:r>
                        <a:rPr lang="fr-FR" sz="1100" i="0" baseline="0" dirty="0" smtClean="0">
                          <a:solidFill>
                            <a:schemeClr val="tx1">
                              <a:lumMod val="90000"/>
                              <a:lumOff val="10000"/>
                            </a:schemeClr>
                          </a:solidFill>
                        </a:rPr>
                        <a:t> </a:t>
                      </a:r>
                      <a:r>
                        <a:rPr lang="fr-FR" sz="1100" b="1" i="0" baseline="0" dirty="0" smtClean="0">
                          <a:solidFill>
                            <a:schemeClr val="tx1">
                              <a:lumMod val="90000"/>
                              <a:lumOff val="10000"/>
                            </a:schemeClr>
                          </a:solidFill>
                        </a:rPr>
                        <a:t>S</a:t>
                      </a:r>
                      <a:r>
                        <a:rPr lang="fr-FR" sz="1100" b="1" i="0" dirty="0" smtClean="0">
                          <a:solidFill>
                            <a:schemeClr val="tx1">
                              <a:lumMod val="90000"/>
                              <a:lumOff val="10000"/>
                            </a:schemeClr>
                          </a:solidFill>
                        </a:rPr>
                        <a:t>ystème de lancement/déploiement plus petit et flexible</a:t>
                      </a:r>
                      <a:r>
                        <a:rPr lang="fr-FR" sz="1100" b="0" i="0" dirty="0" smtClean="0">
                          <a:solidFill>
                            <a:schemeClr val="tx1">
                              <a:lumMod val="90000"/>
                              <a:lumOff val="10000"/>
                            </a:schemeClr>
                          </a:solidFill>
                        </a:rPr>
                        <a:t> afin rendre le dispositif mieux manipulable et</a:t>
                      </a:r>
                      <a:r>
                        <a:rPr lang="fr-FR" sz="1100" b="0" i="0" baseline="0" dirty="0" smtClean="0">
                          <a:solidFill>
                            <a:schemeClr val="tx1">
                              <a:lumMod val="90000"/>
                              <a:lumOff val="10000"/>
                            </a:schemeClr>
                          </a:solidFill>
                        </a:rPr>
                        <a:t> </a:t>
                      </a:r>
                      <a:r>
                        <a:rPr lang="fr-FR" sz="1100" b="0" i="0" dirty="0" smtClean="0">
                          <a:solidFill>
                            <a:schemeClr val="tx1">
                              <a:lumMod val="90000"/>
                              <a:lumOff val="10000"/>
                            </a:schemeClr>
                          </a:solidFill>
                        </a:rPr>
                        <a:t>d’améliorer la précision du</a:t>
                      </a:r>
                      <a:r>
                        <a:rPr lang="fr-FR" sz="1100" b="0" i="0" baseline="0" dirty="0" smtClean="0">
                          <a:solidFill>
                            <a:schemeClr val="tx1">
                              <a:lumMod val="90000"/>
                              <a:lumOff val="10000"/>
                            </a:schemeClr>
                          </a:solidFill>
                        </a:rPr>
                        <a:t> geste</a:t>
                      </a:r>
                    </a:p>
                    <a:p>
                      <a:pPr marL="0" marR="0" lvl="1" indent="0" algn="l" defTabSz="914295" rtl="0" eaLnBrk="1" fontAlgn="auto" latinLnBrk="0" hangingPunct="1">
                        <a:lnSpc>
                          <a:spcPct val="100000"/>
                        </a:lnSpc>
                        <a:spcBef>
                          <a:spcPts val="0"/>
                        </a:spcBef>
                        <a:spcAft>
                          <a:spcPts val="0"/>
                        </a:spcAft>
                        <a:buClrTx/>
                        <a:buSzTx/>
                        <a:buFont typeface="Arial" pitchFamily="34" charset="0"/>
                        <a:buChar char="•"/>
                        <a:tabLst/>
                        <a:defRPr/>
                      </a:pPr>
                      <a:r>
                        <a:rPr lang="fr-FR" sz="1100" b="0" i="0" baseline="0" dirty="0" smtClean="0">
                          <a:solidFill>
                            <a:schemeClr val="tx1">
                              <a:lumMod val="90000"/>
                              <a:lumOff val="10000"/>
                            </a:schemeClr>
                          </a:solidFill>
                        </a:rPr>
                        <a:t> </a:t>
                      </a:r>
                      <a:r>
                        <a:rPr lang="fr-FR" sz="1100" b="1" i="0" baseline="0" dirty="0" smtClean="0">
                          <a:solidFill>
                            <a:schemeClr val="tx1">
                              <a:lumMod val="90000"/>
                              <a:lumOff val="10000"/>
                            </a:schemeClr>
                          </a:solidFill>
                        </a:rPr>
                        <a:t>Automatisation des procédés d’assemblage</a:t>
                      </a:r>
                      <a:r>
                        <a:rPr lang="fr-FR" sz="1100" b="1" i="0" baseline="0" dirty="0" smtClean="0">
                          <a:solidFill>
                            <a:schemeClr val="tx1">
                              <a:lumMod val="90000"/>
                              <a:lumOff val="10000"/>
                            </a:schemeClr>
                          </a:solidFill>
                          <a:cs typeface="+mn-cs"/>
                        </a:rPr>
                        <a:t> </a:t>
                      </a:r>
                      <a:r>
                        <a:rPr lang="fr-FR" sz="1100" b="0" i="0" baseline="0" dirty="0" smtClean="0">
                          <a:solidFill>
                            <a:schemeClr val="tx1">
                              <a:lumMod val="90000"/>
                              <a:lumOff val="10000"/>
                            </a:schemeClr>
                          </a:solidFill>
                          <a:cs typeface="+mn-cs"/>
                        </a:rPr>
                        <a:t>des textiles</a:t>
                      </a:r>
                      <a:endParaRPr lang="fr-FR" sz="1100" b="1" i="0" dirty="0" smtClean="0">
                        <a:solidFill>
                          <a:schemeClr val="tx1">
                            <a:lumMod val="90000"/>
                            <a:lumOff val="1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endParaRPr lang="fr-FR" sz="1400" b="1" kern="1200" noProof="0" dirty="0">
                        <a:solidFill>
                          <a:schemeClr val="tx1">
                            <a:lumMod val="90000"/>
                            <a:lumOff val="10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295" rtl="0" eaLnBrk="1" latinLnBrk="0" hangingPunct="1">
                        <a:defRPr sz="1800" kern="1200">
                          <a:solidFill>
                            <a:schemeClr val="tx1"/>
                          </a:solidFill>
                          <a:latin typeface="Arial"/>
                          <a:ea typeface="ＭＳ Ｐゴシック"/>
                        </a:defRPr>
                      </a:lvl1pPr>
                      <a:lvl2pPr marL="457148" algn="l" defTabSz="914295" rtl="0" eaLnBrk="1" latinLnBrk="0" hangingPunct="1">
                        <a:defRPr sz="1800" kern="1200">
                          <a:solidFill>
                            <a:schemeClr val="tx1"/>
                          </a:solidFill>
                          <a:latin typeface="Arial"/>
                          <a:ea typeface="ＭＳ Ｐゴシック"/>
                        </a:defRPr>
                      </a:lvl2pPr>
                      <a:lvl3pPr marL="914295" algn="l" defTabSz="914295" rtl="0" eaLnBrk="1" latinLnBrk="0" hangingPunct="1">
                        <a:defRPr sz="1800" kern="1200">
                          <a:solidFill>
                            <a:schemeClr val="tx1"/>
                          </a:solidFill>
                          <a:latin typeface="Arial"/>
                          <a:ea typeface="ＭＳ Ｐゴシック"/>
                        </a:defRPr>
                      </a:lvl3pPr>
                      <a:lvl4pPr marL="1371443" algn="l" defTabSz="914295" rtl="0" eaLnBrk="1" latinLnBrk="0" hangingPunct="1">
                        <a:defRPr sz="1800" kern="1200">
                          <a:solidFill>
                            <a:schemeClr val="tx1"/>
                          </a:solidFill>
                          <a:latin typeface="Arial"/>
                          <a:ea typeface="ＭＳ Ｐゴシック"/>
                        </a:defRPr>
                      </a:lvl4pPr>
                      <a:lvl5pPr marL="1828591" algn="l" defTabSz="914295" rtl="0" eaLnBrk="1" latinLnBrk="0" hangingPunct="1">
                        <a:defRPr sz="1800" kern="1200">
                          <a:solidFill>
                            <a:schemeClr val="tx1"/>
                          </a:solidFill>
                          <a:latin typeface="Arial"/>
                          <a:ea typeface="ＭＳ Ｐゴシック"/>
                        </a:defRPr>
                      </a:lvl5pPr>
                      <a:lvl6pPr marL="2285738" algn="l" defTabSz="914295" rtl="0" eaLnBrk="1" latinLnBrk="0" hangingPunct="1">
                        <a:defRPr sz="1800" kern="1200">
                          <a:solidFill>
                            <a:schemeClr val="tx1"/>
                          </a:solidFill>
                          <a:latin typeface="Arial"/>
                          <a:ea typeface="ＭＳ Ｐゴシック"/>
                        </a:defRPr>
                      </a:lvl6pPr>
                      <a:lvl7pPr marL="2742886" algn="l" defTabSz="914295" rtl="0" eaLnBrk="1" latinLnBrk="0" hangingPunct="1">
                        <a:defRPr sz="1800" kern="1200">
                          <a:solidFill>
                            <a:schemeClr val="tx1"/>
                          </a:solidFill>
                          <a:latin typeface="Arial"/>
                          <a:ea typeface="ＭＳ Ｐゴシック"/>
                        </a:defRPr>
                      </a:lvl7pPr>
                      <a:lvl8pPr marL="3200034" algn="l" defTabSz="914295" rtl="0" eaLnBrk="1" latinLnBrk="0" hangingPunct="1">
                        <a:defRPr sz="1800" kern="1200">
                          <a:solidFill>
                            <a:schemeClr val="tx1"/>
                          </a:solidFill>
                          <a:latin typeface="Arial"/>
                          <a:ea typeface="ＭＳ Ｐゴシック"/>
                        </a:defRPr>
                      </a:lvl8pPr>
                      <a:lvl9pPr marL="3657181" algn="l" defTabSz="914295" rtl="0" eaLnBrk="1" latinLnBrk="0" hangingPunct="1">
                        <a:defRPr sz="1800" kern="1200">
                          <a:solidFill>
                            <a:schemeClr val="tx1"/>
                          </a:solidFill>
                          <a:latin typeface="Arial"/>
                          <a:ea typeface="ＭＳ Ｐゴシック"/>
                        </a:defRPr>
                      </a:lvl9pPr>
                    </a:lstStyle>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endParaRPr lang="fr-FR" sz="1400" b="1" kern="1200" noProof="0" dirty="0">
                        <a:solidFill>
                          <a:schemeClr val="tx1">
                            <a:lumMod val="90000"/>
                            <a:lumOff val="10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008769">
                <a:tc>
                  <a:txBody>
                    <a:bodyPr/>
                    <a:lstStyle/>
                    <a:p>
                      <a:pPr marL="0" marR="0" lvl="2" indent="0" algn="l" defTabSz="914295" rtl="0" eaLnBrk="1" fontAlgn="auto" latinLnBrk="0" hangingPunct="1">
                        <a:lnSpc>
                          <a:spcPct val="100000"/>
                        </a:lnSpc>
                        <a:spcBef>
                          <a:spcPts val="0"/>
                        </a:spcBef>
                        <a:spcAft>
                          <a:spcPts val="0"/>
                        </a:spcAft>
                        <a:buClrTx/>
                        <a:buSzTx/>
                        <a:buFont typeface="Arial" pitchFamily="34" charset="0"/>
                        <a:buChar char="•"/>
                        <a:tabLst/>
                        <a:defRPr/>
                      </a:pPr>
                      <a:r>
                        <a:rPr lang="fr-FR" sz="1100" b="0" baseline="0" dirty="0" smtClean="0">
                          <a:solidFill>
                            <a:schemeClr val="tx1">
                              <a:lumMod val="90000"/>
                              <a:lumOff val="10000"/>
                            </a:schemeClr>
                          </a:solidFill>
                          <a:cs typeface="+mn-cs"/>
                        </a:rPr>
                        <a:t> </a:t>
                      </a:r>
                      <a:r>
                        <a:rPr lang="fr-FR" sz="1100" b="1" baseline="0" dirty="0" smtClean="0">
                          <a:solidFill>
                            <a:schemeClr val="tx1">
                              <a:lumMod val="90000"/>
                              <a:lumOff val="10000"/>
                            </a:schemeClr>
                          </a:solidFill>
                          <a:cs typeface="+mn-cs"/>
                        </a:rPr>
                        <a:t>Meilleure visibilité aux rayons X </a:t>
                      </a:r>
                      <a:r>
                        <a:rPr lang="fr-FR" sz="1100" b="0" baseline="0" dirty="0" smtClean="0">
                          <a:solidFill>
                            <a:schemeClr val="tx1">
                              <a:lumMod val="90000"/>
                              <a:lumOff val="10000"/>
                            </a:schemeClr>
                          </a:solidFill>
                          <a:cs typeface="+mn-cs"/>
                        </a:rPr>
                        <a:t>par addition de produits de contraste ou modification des matériaux le composant</a:t>
                      </a:r>
                    </a:p>
                    <a:p>
                      <a:pPr marL="0" marR="0" lvl="2" indent="0" algn="l" defTabSz="914295" rtl="0" eaLnBrk="1" fontAlgn="auto" latinLnBrk="0" hangingPunct="1">
                        <a:lnSpc>
                          <a:spcPct val="100000"/>
                        </a:lnSpc>
                        <a:spcBef>
                          <a:spcPts val="0"/>
                        </a:spcBef>
                        <a:spcAft>
                          <a:spcPts val="0"/>
                        </a:spcAft>
                        <a:buClrTx/>
                        <a:buSzTx/>
                        <a:buFont typeface="Arial" pitchFamily="34" charset="0"/>
                        <a:buChar char="•"/>
                        <a:tabLst/>
                        <a:defRPr/>
                      </a:pPr>
                      <a:r>
                        <a:rPr lang="fr-FR" sz="1100" b="0" baseline="0" dirty="0" smtClean="0">
                          <a:solidFill>
                            <a:schemeClr val="tx1">
                              <a:lumMod val="90000"/>
                              <a:lumOff val="10000"/>
                            </a:schemeClr>
                          </a:solidFill>
                          <a:cs typeface="+mn-cs"/>
                        </a:rPr>
                        <a:t> </a:t>
                      </a:r>
                      <a:r>
                        <a:rPr lang="fr-FR" sz="1100" b="1" baseline="0" dirty="0" smtClean="0">
                          <a:solidFill>
                            <a:schemeClr val="tx1">
                              <a:lumMod val="90000"/>
                              <a:lumOff val="10000"/>
                            </a:schemeClr>
                          </a:solidFill>
                          <a:cs typeface="+mn-cs"/>
                        </a:rPr>
                        <a:t>Meilleure </a:t>
                      </a:r>
                      <a:r>
                        <a:rPr lang="fr-FR" sz="1100" b="1" kern="1200" baseline="0" dirty="0" smtClean="0">
                          <a:solidFill>
                            <a:schemeClr val="tx1">
                              <a:lumMod val="90000"/>
                              <a:lumOff val="10000"/>
                            </a:schemeClr>
                          </a:solidFill>
                          <a:latin typeface="+mn-lt"/>
                          <a:ea typeface="+mn-ea"/>
                          <a:cs typeface="+mn-cs"/>
                        </a:rPr>
                        <a:t>force radiale </a:t>
                      </a:r>
                      <a:r>
                        <a:rPr lang="fr-FR" sz="1100" b="0" kern="1200" baseline="0" dirty="0" smtClean="0">
                          <a:solidFill>
                            <a:schemeClr val="tx1">
                              <a:lumMod val="90000"/>
                              <a:lumOff val="10000"/>
                            </a:schemeClr>
                          </a:solidFill>
                          <a:latin typeface="+mn-lt"/>
                          <a:ea typeface="+mn-ea"/>
                          <a:cs typeface="+mn-cs"/>
                        </a:rPr>
                        <a:t>pour améliorer la résistance tout en </a:t>
                      </a:r>
                      <a:r>
                        <a:rPr lang="fr-FR" sz="1100" b="1" kern="1200" baseline="0" dirty="0" smtClean="0">
                          <a:solidFill>
                            <a:schemeClr val="tx1">
                              <a:lumMod val="90000"/>
                              <a:lumOff val="10000"/>
                            </a:schemeClr>
                          </a:solidFill>
                          <a:latin typeface="+mn-lt"/>
                          <a:ea typeface="+mn-ea"/>
                          <a:cs typeface="+mn-cs"/>
                        </a:rPr>
                        <a:t>restant flexible</a:t>
                      </a:r>
                      <a:endParaRPr lang="fr-FR" sz="1100" b="0" kern="1200" baseline="0" dirty="0" smtClean="0">
                        <a:solidFill>
                          <a:schemeClr val="tx1">
                            <a:lumMod val="90000"/>
                            <a:lumOff val="10000"/>
                          </a:schemeClr>
                        </a:solidFill>
                        <a:latin typeface="+mn-lt"/>
                        <a:ea typeface="+mn-ea"/>
                        <a:cs typeface="+mn-cs"/>
                      </a:endParaRPr>
                    </a:p>
                    <a:p>
                      <a:pPr marL="0" marR="0" lvl="2" indent="0" algn="l" defTabSz="914295" rtl="0" eaLnBrk="1" fontAlgn="auto" latinLnBrk="0" hangingPunct="1">
                        <a:lnSpc>
                          <a:spcPct val="100000"/>
                        </a:lnSpc>
                        <a:spcBef>
                          <a:spcPts val="0"/>
                        </a:spcBef>
                        <a:spcAft>
                          <a:spcPts val="0"/>
                        </a:spcAft>
                        <a:buClrTx/>
                        <a:buSzTx/>
                        <a:buFont typeface="Arial" pitchFamily="34" charset="0"/>
                        <a:buChar char="•"/>
                        <a:tabLst/>
                        <a:defRPr/>
                      </a:pPr>
                      <a:r>
                        <a:rPr lang="fr-FR" sz="1100" b="0" kern="1200" baseline="0" dirty="0" smtClean="0">
                          <a:solidFill>
                            <a:schemeClr val="tx1">
                              <a:lumMod val="90000"/>
                              <a:lumOff val="10000"/>
                            </a:schemeClr>
                          </a:solidFill>
                          <a:latin typeface="+mn-lt"/>
                          <a:ea typeface="+mn-ea"/>
                          <a:cs typeface="+mn-cs"/>
                        </a:rPr>
                        <a:t> Stents </a:t>
                      </a:r>
                      <a:r>
                        <a:rPr lang="fr-FR" sz="1100" b="1" kern="1200" baseline="0" dirty="0" smtClean="0">
                          <a:solidFill>
                            <a:schemeClr val="tx1">
                              <a:lumMod val="90000"/>
                              <a:lumOff val="10000"/>
                            </a:schemeClr>
                          </a:solidFill>
                          <a:latin typeface="+mn-lt"/>
                          <a:ea typeface="+mn-ea"/>
                          <a:cs typeface="+mn-cs"/>
                        </a:rPr>
                        <a:t>plus larges et longs </a:t>
                      </a:r>
                      <a:r>
                        <a:rPr lang="fr-FR" sz="1100" b="0" kern="1200" baseline="0" dirty="0" smtClean="0">
                          <a:solidFill>
                            <a:schemeClr val="tx1">
                              <a:lumMod val="90000"/>
                              <a:lumOff val="10000"/>
                            </a:schemeClr>
                          </a:solidFill>
                          <a:latin typeface="+mn-lt"/>
                          <a:ea typeface="+mn-ea"/>
                          <a:cs typeface="+mn-cs"/>
                        </a:rPr>
                        <a:t>que les stents existants</a:t>
                      </a:r>
                      <a:endParaRPr lang="fr-FR" sz="1100" b="1" kern="1200" baseline="0" dirty="0" smtClean="0">
                        <a:solidFill>
                          <a:schemeClr val="tx1">
                            <a:lumMod val="90000"/>
                            <a:lumOff val="10000"/>
                          </a:schemeClr>
                        </a:solidFill>
                        <a:latin typeface="+mn-lt"/>
                        <a:ea typeface="+mn-ea"/>
                        <a:cs typeface="+mn-cs"/>
                      </a:endParaRPr>
                    </a:p>
                    <a:p>
                      <a:pPr marL="0" marR="0" lvl="2" indent="0" algn="l" defTabSz="914295" rtl="0" eaLnBrk="1" fontAlgn="auto" latinLnBrk="0" hangingPunct="1">
                        <a:lnSpc>
                          <a:spcPct val="100000"/>
                        </a:lnSpc>
                        <a:spcBef>
                          <a:spcPts val="0"/>
                        </a:spcBef>
                        <a:spcAft>
                          <a:spcPts val="0"/>
                        </a:spcAft>
                        <a:buClrTx/>
                        <a:buSzTx/>
                        <a:buFont typeface="Arial" pitchFamily="34" charset="0"/>
                        <a:buChar char="•"/>
                        <a:tabLst/>
                        <a:defRPr/>
                      </a:pPr>
                      <a:r>
                        <a:rPr lang="fr-FR" sz="1100" b="1" kern="1200" baseline="0" dirty="0" smtClean="0">
                          <a:solidFill>
                            <a:schemeClr val="tx1">
                              <a:lumMod val="90000"/>
                              <a:lumOff val="10000"/>
                            </a:schemeClr>
                          </a:solidFill>
                          <a:latin typeface="+mn-lt"/>
                          <a:ea typeface="+mn-ea"/>
                          <a:cs typeface="+mn-cs"/>
                        </a:rPr>
                        <a:t> Stent biseauté </a:t>
                      </a:r>
                      <a:r>
                        <a:rPr lang="fr-FR" sz="1100" b="0" kern="1200" baseline="0" dirty="0" smtClean="0">
                          <a:solidFill>
                            <a:schemeClr val="tx1">
                              <a:lumMod val="90000"/>
                              <a:lumOff val="10000"/>
                            </a:schemeClr>
                          </a:solidFill>
                          <a:latin typeface="+mn-lt"/>
                          <a:ea typeface="+mn-ea"/>
                          <a:cs typeface="+mn-cs"/>
                        </a:rPr>
                        <a:t>pour certaines pathologies où il y a une bifurcation</a:t>
                      </a:r>
                      <a:endParaRPr lang="fr-FR" sz="1100" b="0" baseline="0" dirty="0" smtClean="0">
                        <a:solidFill>
                          <a:schemeClr val="tx1">
                            <a:lumMod val="90000"/>
                            <a:lumOff val="10000"/>
                          </a:schemeClr>
                        </a:solidFill>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6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2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2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295" rtl="0" eaLnBrk="1" latinLnBrk="0" hangingPunct="1">
                        <a:defRPr sz="1800" kern="1200">
                          <a:solidFill>
                            <a:schemeClr val="tx1"/>
                          </a:solidFill>
                          <a:latin typeface="Arial"/>
                          <a:ea typeface="ＭＳ Ｐゴシック"/>
                        </a:defRPr>
                      </a:lvl1pPr>
                      <a:lvl2pPr marL="457148" algn="l" defTabSz="914295" rtl="0" eaLnBrk="1" latinLnBrk="0" hangingPunct="1">
                        <a:defRPr sz="1800" kern="1200">
                          <a:solidFill>
                            <a:schemeClr val="tx1"/>
                          </a:solidFill>
                          <a:latin typeface="Arial"/>
                          <a:ea typeface="ＭＳ Ｐゴシック"/>
                        </a:defRPr>
                      </a:lvl2pPr>
                      <a:lvl3pPr marL="914295" algn="l" defTabSz="914295" rtl="0" eaLnBrk="1" latinLnBrk="0" hangingPunct="1">
                        <a:defRPr sz="1800" kern="1200">
                          <a:solidFill>
                            <a:schemeClr val="tx1"/>
                          </a:solidFill>
                          <a:latin typeface="Arial"/>
                          <a:ea typeface="ＭＳ Ｐゴシック"/>
                        </a:defRPr>
                      </a:lvl3pPr>
                      <a:lvl4pPr marL="1371443" algn="l" defTabSz="914295" rtl="0" eaLnBrk="1" latinLnBrk="0" hangingPunct="1">
                        <a:defRPr sz="1800" kern="1200">
                          <a:solidFill>
                            <a:schemeClr val="tx1"/>
                          </a:solidFill>
                          <a:latin typeface="Arial"/>
                          <a:ea typeface="ＭＳ Ｐゴシック"/>
                        </a:defRPr>
                      </a:lvl4pPr>
                      <a:lvl5pPr marL="1828591" algn="l" defTabSz="914295" rtl="0" eaLnBrk="1" latinLnBrk="0" hangingPunct="1">
                        <a:defRPr sz="1800" kern="1200">
                          <a:solidFill>
                            <a:schemeClr val="tx1"/>
                          </a:solidFill>
                          <a:latin typeface="Arial"/>
                          <a:ea typeface="ＭＳ Ｐゴシック"/>
                        </a:defRPr>
                      </a:lvl5pPr>
                      <a:lvl6pPr marL="2285738" algn="l" defTabSz="914295" rtl="0" eaLnBrk="1" latinLnBrk="0" hangingPunct="1">
                        <a:defRPr sz="1800" kern="1200">
                          <a:solidFill>
                            <a:schemeClr val="tx1"/>
                          </a:solidFill>
                          <a:latin typeface="Arial"/>
                          <a:ea typeface="ＭＳ Ｐゴシック"/>
                        </a:defRPr>
                      </a:lvl6pPr>
                      <a:lvl7pPr marL="2742886" algn="l" defTabSz="914295" rtl="0" eaLnBrk="1" latinLnBrk="0" hangingPunct="1">
                        <a:defRPr sz="1800" kern="1200">
                          <a:solidFill>
                            <a:schemeClr val="tx1"/>
                          </a:solidFill>
                          <a:latin typeface="Arial"/>
                          <a:ea typeface="ＭＳ Ｐゴシック"/>
                        </a:defRPr>
                      </a:lvl7pPr>
                      <a:lvl8pPr marL="3200034" algn="l" defTabSz="914295" rtl="0" eaLnBrk="1" latinLnBrk="0" hangingPunct="1">
                        <a:defRPr sz="1800" kern="1200">
                          <a:solidFill>
                            <a:schemeClr val="tx1"/>
                          </a:solidFill>
                          <a:latin typeface="Arial"/>
                          <a:ea typeface="ＭＳ Ｐゴシック"/>
                        </a:defRPr>
                      </a:lvl8pPr>
                      <a:lvl9pPr marL="3657181" algn="l" defTabSz="914295" rtl="0" eaLnBrk="1" latinLnBrk="0" hangingPunct="1">
                        <a:defRPr sz="1800" kern="1200">
                          <a:solidFill>
                            <a:schemeClr val="tx1"/>
                          </a:solidFill>
                          <a:latin typeface="Arial"/>
                          <a:ea typeface="ＭＳ Ｐゴシック"/>
                        </a:defRPr>
                      </a:lvl9pPr>
                    </a:lstStyle>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6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2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2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endParaRPr lang="fr-FR" sz="1400" b="1" kern="1200" noProof="0" dirty="0">
                        <a:solidFill>
                          <a:schemeClr val="tx1">
                            <a:lumMod val="90000"/>
                            <a:lumOff val="10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811837">
                <a:tc>
                  <a:txBody>
                    <a:bodyPr/>
                    <a:lstStyle/>
                    <a:p>
                      <a:pPr marL="0" marR="0" lvl="2" indent="0" algn="l" defTabSz="914295" rtl="0" eaLnBrk="1" fontAlgn="auto" latinLnBrk="0" hangingPunct="1">
                        <a:lnSpc>
                          <a:spcPct val="100000"/>
                        </a:lnSpc>
                        <a:spcBef>
                          <a:spcPts val="0"/>
                        </a:spcBef>
                        <a:spcAft>
                          <a:spcPts val="0"/>
                        </a:spcAft>
                        <a:buClrTx/>
                        <a:buSzTx/>
                        <a:buFont typeface="Arial" pitchFamily="34" charset="0"/>
                        <a:buNone/>
                        <a:tabLst/>
                        <a:defRPr/>
                      </a:pPr>
                      <a:endParaRPr lang="fr-FR" sz="1100" b="1" i="0" dirty="0" smtClean="0">
                        <a:solidFill>
                          <a:schemeClr val="tx1">
                            <a:lumMod val="90000"/>
                            <a:lumOff val="10000"/>
                          </a:schemeClr>
                        </a:solidFill>
                        <a:cs typeface="+mn-cs"/>
                      </a:endParaRPr>
                    </a:p>
                    <a:p>
                      <a:pPr marL="0" marR="0" lvl="2" indent="0" algn="l" defTabSz="914295" rtl="0" eaLnBrk="1" fontAlgn="auto" latinLnBrk="0" hangingPunct="1">
                        <a:lnSpc>
                          <a:spcPct val="100000"/>
                        </a:lnSpc>
                        <a:spcBef>
                          <a:spcPts val="0"/>
                        </a:spcBef>
                        <a:spcAft>
                          <a:spcPts val="0"/>
                        </a:spcAft>
                        <a:buClrTx/>
                        <a:buSzTx/>
                        <a:buFont typeface="Arial" pitchFamily="34" charset="0"/>
                        <a:buChar char="•"/>
                        <a:tabLst/>
                        <a:defRPr/>
                      </a:pPr>
                      <a:r>
                        <a:rPr lang="fr-FR" sz="1100" b="1" i="0" dirty="0" smtClean="0">
                          <a:solidFill>
                            <a:schemeClr val="tx1">
                              <a:lumMod val="90000"/>
                              <a:lumOff val="10000"/>
                            </a:schemeClr>
                          </a:solidFill>
                          <a:cs typeface="+mn-cs"/>
                        </a:rPr>
                        <a:t> Développement de systèmes de remplacement de la valve mitrale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endParaRPr lang="fr-FR" sz="1400" b="1" kern="1200" noProof="0" dirty="0">
                        <a:solidFill>
                          <a:schemeClr val="tx1">
                            <a:lumMod val="90000"/>
                            <a:lumOff val="10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endParaRPr lang="fr-FR" sz="1400" b="1" kern="1200" noProof="0" dirty="0">
                        <a:solidFill>
                          <a:schemeClr val="tx1">
                            <a:lumMod val="90000"/>
                            <a:lumOff val="10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1" name="ZoneTexte 40"/>
          <p:cNvSpPr txBox="1"/>
          <p:nvPr/>
        </p:nvSpPr>
        <p:spPr>
          <a:xfrm>
            <a:off x="7103418" y="5502019"/>
            <a:ext cx="583349" cy="276999"/>
          </a:xfrm>
          <a:prstGeom prst="rect">
            <a:avLst/>
          </a:prstGeom>
          <a:noFill/>
        </p:spPr>
        <p:txBody>
          <a:bodyPr wrap="square" rtlCol="0">
            <a:spAutoFit/>
          </a:bodyPr>
          <a:lstStyle/>
          <a:p>
            <a:r>
              <a:rPr lang="fr-FR" sz="1200" b="1" dirty="0" smtClean="0">
                <a:solidFill>
                  <a:srgbClr val="0053A1"/>
                </a:solidFill>
              </a:rPr>
              <a:t>2015</a:t>
            </a:r>
            <a:endParaRPr lang="en-US" sz="1200" b="1" dirty="0">
              <a:solidFill>
                <a:srgbClr val="0053A1"/>
              </a:solidFill>
            </a:endParaRPr>
          </a:p>
        </p:txBody>
      </p:sp>
      <p:sp>
        <p:nvSpPr>
          <p:cNvPr id="42" name="ZoneTexte 41"/>
          <p:cNvSpPr txBox="1"/>
          <p:nvPr/>
        </p:nvSpPr>
        <p:spPr>
          <a:xfrm>
            <a:off x="7844597" y="5502019"/>
            <a:ext cx="583349" cy="276999"/>
          </a:xfrm>
          <a:prstGeom prst="rect">
            <a:avLst/>
          </a:prstGeom>
          <a:noFill/>
        </p:spPr>
        <p:txBody>
          <a:bodyPr wrap="square" rtlCol="0">
            <a:spAutoFit/>
          </a:bodyPr>
          <a:lstStyle/>
          <a:p>
            <a:r>
              <a:rPr lang="fr-FR" sz="1200" b="1" dirty="0" smtClean="0">
                <a:solidFill>
                  <a:srgbClr val="0053A1"/>
                </a:solidFill>
              </a:rPr>
              <a:t>2017</a:t>
            </a:r>
            <a:endParaRPr lang="en-US" sz="1200" b="1" dirty="0">
              <a:solidFill>
                <a:srgbClr val="0053A1"/>
              </a:solidFill>
            </a:endParaRPr>
          </a:p>
        </p:txBody>
      </p:sp>
      <p:sp>
        <p:nvSpPr>
          <p:cNvPr id="43" name="ZoneTexte 42"/>
          <p:cNvSpPr txBox="1"/>
          <p:nvPr/>
        </p:nvSpPr>
        <p:spPr>
          <a:xfrm>
            <a:off x="8544325" y="5502019"/>
            <a:ext cx="583349" cy="276999"/>
          </a:xfrm>
          <a:prstGeom prst="rect">
            <a:avLst/>
          </a:prstGeom>
          <a:noFill/>
        </p:spPr>
        <p:txBody>
          <a:bodyPr wrap="square" rtlCol="0">
            <a:spAutoFit/>
          </a:bodyPr>
          <a:lstStyle/>
          <a:p>
            <a:r>
              <a:rPr lang="fr-FR" sz="1200" b="1" dirty="0" smtClean="0">
                <a:solidFill>
                  <a:srgbClr val="0053A1"/>
                </a:solidFill>
              </a:rPr>
              <a:t>2019</a:t>
            </a:r>
            <a:endParaRPr lang="en-US" sz="1200" b="1" dirty="0">
              <a:solidFill>
                <a:srgbClr val="0053A1"/>
              </a:solidFill>
            </a:endParaRPr>
          </a:p>
        </p:txBody>
      </p:sp>
      <p:sp>
        <p:nvSpPr>
          <p:cNvPr id="49" name="AutoShape 3"/>
          <p:cNvSpPr>
            <a:spLocks noChangeArrowheads="1"/>
          </p:cNvSpPr>
          <p:nvPr/>
        </p:nvSpPr>
        <p:spPr bwMode="auto">
          <a:xfrm>
            <a:off x="858864" y="1984725"/>
            <a:ext cx="1260000" cy="787941"/>
          </a:xfrm>
          <a:prstGeom prst="roundRect">
            <a:avLst>
              <a:gd name="adj" fmla="val 16667"/>
            </a:avLst>
          </a:prstGeom>
          <a:solidFill>
            <a:srgbClr val="009FE3"/>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200" b="1" kern="0" dirty="0" smtClean="0">
                <a:solidFill>
                  <a:sysClr val="window" lastClr="FFFFFF"/>
                </a:solidFill>
              </a:rPr>
              <a:t>Stents aortiques couverts</a:t>
            </a:r>
          </a:p>
        </p:txBody>
      </p:sp>
      <p:sp>
        <p:nvSpPr>
          <p:cNvPr id="35" name="AutoShape 3"/>
          <p:cNvSpPr>
            <a:spLocks noChangeArrowheads="1"/>
          </p:cNvSpPr>
          <p:nvPr/>
        </p:nvSpPr>
        <p:spPr bwMode="auto">
          <a:xfrm>
            <a:off x="858864" y="4649495"/>
            <a:ext cx="1260000" cy="684000"/>
          </a:xfrm>
          <a:prstGeom prst="roundRect">
            <a:avLst>
              <a:gd name="adj" fmla="val 16667"/>
            </a:avLst>
          </a:prstGeom>
          <a:solidFill>
            <a:srgbClr val="009FE3"/>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200" b="1" kern="0" dirty="0" smtClean="0">
                <a:solidFill>
                  <a:sysClr val="window" lastClr="FFFFFF"/>
                </a:solidFill>
              </a:rPr>
              <a:t>Valves cardiaques</a:t>
            </a:r>
          </a:p>
        </p:txBody>
      </p:sp>
      <p:cxnSp>
        <p:nvCxnSpPr>
          <p:cNvPr id="39" name="Connecteur droit avec flèche 38"/>
          <p:cNvCxnSpPr/>
          <p:nvPr/>
        </p:nvCxnSpPr>
        <p:spPr bwMode="auto">
          <a:xfrm>
            <a:off x="7232302" y="5011766"/>
            <a:ext cx="1260000" cy="0"/>
          </a:xfrm>
          <a:prstGeom prst="straightConnector1">
            <a:avLst/>
          </a:prstGeom>
          <a:solidFill>
            <a:srgbClr val="0053A1"/>
          </a:solidFill>
          <a:ln w="50800" cap="flat" cmpd="sng" algn="ctr">
            <a:solidFill>
              <a:srgbClr val="0053A1"/>
            </a:solidFill>
            <a:prstDash val="solid"/>
            <a:round/>
            <a:headEnd type="none" w="med" len="med"/>
            <a:tailEnd type="oval"/>
          </a:ln>
          <a:effectLst/>
        </p:spPr>
      </p:cxnSp>
      <p:sp>
        <p:nvSpPr>
          <p:cNvPr id="52" name="AutoShape 3"/>
          <p:cNvSpPr>
            <a:spLocks noChangeArrowheads="1"/>
          </p:cNvSpPr>
          <p:nvPr/>
        </p:nvSpPr>
        <p:spPr bwMode="auto">
          <a:xfrm>
            <a:off x="858864" y="3342819"/>
            <a:ext cx="1260000" cy="792000"/>
          </a:xfrm>
          <a:prstGeom prst="roundRect">
            <a:avLst>
              <a:gd name="adj" fmla="val 16667"/>
            </a:avLst>
          </a:prstGeom>
          <a:solidFill>
            <a:srgbClr val="009FE3"/>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200" b="1" kern="0" dirty="0" smtClean="0">
                <a:solidFill>
                  <a:sysClr val="window" lastClr="FFFFFF"/>
                </a:solidFill>
              </a:rPr>
              <a:t>Stents veineux non couverts</a:t>
            </a:r>
          </a:p>
        </p:txBody>
      </p:sp>
      <p:cxnSp>
        <p:nvCxnSpPr>
          <p:cNvPr id="57" name="Connecteur droit avec flèche 56"/>
          <p:cNvCxnSpPr/>
          <p:nvPr/>
        </p:nvCxnSpPr>
        <p:spPr bwMode="auto">
          <a:xfrm flipV="1">
            <a:off x="7232302" y="2383459"/>
            <a:ext cx="1080000" cy="227"/>
          </a:xfrm>
          <a:prstGeom prst="straightConnector1">
            <a:avLst/>
          </a:prstGeom>
          <a:solidFill>
            <a:srgbClr val="0053A1"/>
          </a:solidFill>
          <a:ln w="50800" cap="flat" cmpd="sng" algn="ctr">
            <a:solidFill>
              <a:srgbClr val="0053A1"/>
            </a:solidFill>
            <a:prstDash val="solid"/>
            <a:round/>
            <a:headEnd type="none" w="med" len="med"/>
            <a:tailEnd type="oval"/>
          </a:ln>
          <a:effectLst/>
        </p:spPr>
      </p:cxnSp>
      <p:cxnSp>
        <p:nvCxnSpPr>
          <p:cNvPr id="33" name="Connecteur droit avec flèche 32"/>
          <p:cNvCxnSpPr/>
          <p:nvPr/>
        </p:nvCxnSpPr>
        <p:spPr bwMode="auto">
          <a:xfrm>
            <a:off x="7232302" y="4065854"/>
            <a:ext cx="900000" cy="0"/>
          </a:xfrm>
          <a:prstGeom prst="straightConnector1">
            <a:avLst/>
          </a:prstGeom>
          <a:solidFill>
            <a:srgbClr val="0053A1"/>
          </a:solidFill>
          <a:ln w="50800" cap="flat" cmpd="sng" algn="ctr">
            <a:solidFill>
              <a:srgbClr val="0053A1"/>
            </a:solidFill>
            <a:prstDash val="solid"/>
            <a:round/>
            <a:headEnd type="none" w="med" len="med"/>
            <a:tailEnd type="oval"/>
          </a:ln>
          <a:effectLst/>
        </p:spPr>
      </p:cxnSp>
      <p:cxnSp>
        <p:nvCxnSpPr>
          <p:cNvPr id="36" name="Connecteur droit avec flèche 35"/>
          <p:cNvCxnSpPr/>
          <p:nvPr/>
        </p:nvCxnSpPr>
        <p:spPr bwMode="auto">
          <a:xfrm>
            <a:off x="7232302" y="3200853"/>
            <a:ext cx="1440000" cy="0"/>
          </a:xfrm>
          <a:prstGeom prst="straightConnector1">
            <a:avLst/>
          </a:prstGeom>
          <a:solidFill>
            <a:srgbClr val="0053A1"/>
          </a:solidFill>
          <a:ln w="50800" cap="flat" cmpd="sng" algn="ctr">
            <a:solidFill>
              <a:srgbClr val="0053A1"/>
            </a:solidFill>
            <a:prstDash val="solid"/>
            <a:round/>
            <a:headEnd type="none" w="med" len="med"/>
            <a:tailEnd type="oval"/>
          </a:ln>
          <a:effectLst/>
        </p:spPr>
      </p:cxnSp>
      <p:sp>
        <p:nvSpPr>
          <p:cNvPr id="30" name="AutoShape 3"/>
          <p:cNvSpPr>
            <a:spLocks noChangeArrowheads="1"/>
          </p:cNvSpPr>
          <p:nvPr/>
        </p:nvSpPr>
        <p:spPr bwMode="auto">
          <a:xfrm>
            <a:off x="858864" y="1154303"/>
            <a:ext cx="1260000"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300" b="1" kern="0" dirty="0" smtClean="0">
                <a:solidFill>
                  <a:srgbClr val="F8F8F8"/>
                </a:solidFill>
              </a:rPr>
              <a:t>Produits</a:t>
            </a:r>
            <a:endParaRPr lang="fr-FR" sz="1300" b="1" kern="0" dirty="0">
              <a:solidFill>
                <a:srgbClr val="F8F8F8"/>
              </a:solidFill>
            </a:endParaRPr>
          </a:p>
        </p:txBody>
      </p:sp>
      <p:sp>
        <p:nvSpPr>
          <p:cNvPr id="31" name="AutoShape 3"/>
          <p:cNvSpPr>
            <a:spLocks noChangeArrowheads="1"/>
          </p:cNvSpPr>
          <p:nvPr/>
        </p:nvSpPr>
        <p:spPr bwMode="auto">
          <a:xfrm>
            <a:off x="7295042" y="1154303"/>
            <a:ext cx="1664976"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300" b="1" kern="0" dirty="0" smtClean="0">
                <a:solidFill>
                  <a:srgbClr val="F8F8F8"/>
                </a:solidFill>
              </a:rPr>
              <a:t>Temps d’accès        au marché</a:t>
            </a:r>
            <a:endParaRPr lang="fr-FR" sz="1300" b="1" kern="0" dirty="0">
              <a:solidFill>
                <a:srgbClr val="F8F8F8"/>
              </a:solidFill>
            </a:endParaRPr>
          </a:p>
        </p:txBody>
      </p:sp>
      <p:sp>
        <p:nvSpPr>
          <p:cNvPr id="32" name="AutoShape 3"/>
          <p:cNvSpPr>
            <a:spLocks noChangeArrowheads="1"/>
          </p:cNvSpPr>
          <p:nvPr/>
        </p:nvSpPr>
        <p:spPr bwMode="auto">
          <a:xfrm>
            <a:off x="4778542" y="1154303"/>
            <a:ext cx="1152000"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200" b="1" kern="0" dirty="0" smtClean="0">
                <a:solidFill>
                  <a:srgbClr val="F8F8F8"/>
                </a:solidFill>
              </a:rPr>
              <a:t>Position industrie française</a:t>
            </a:r>
            <a:endParaRPr lang="fr-FR" sz="1200" b="1" kern="0" dirty="0">
              <a:solidFill>
                <a:srgbClr val="F8F8F8"/>
              </a:solidFill>
            </a:endParaRPr>
          </a:p>
        </p:txBody>
      </p:sp>
      <p:sp>
        <p:nvSpPr>
          <p:cNvPr id="37" name="AutoShape 3"/>
          <p:cNvSpPr>
            <a:spLocks noChangeArrowheads="1"/>
          </p:cNvSpPr>
          <p:nvPr/>
        </p:nvSpPr>
        <p:spPr bwMode="auto">
          <a:xfrm>
            <a:off x="5968642" y="1154303"/>
            <a:ext cx="1287309"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300" b="1" kern="0" dirty="0" smtClean="0">
                <a:solidFill>
                  <a:srgbClr val="F8F8F8"/>
                </a:solidFill>
              </a:rPr>
              <a:t>Concurrence  à l’international</a:t>
            </a:r>
            <a:endParaRPr lang="fr-FR" sz="1300" b="1" kern="0" dirty="0">
              <a:solidFill>
                <a:srgbClr val="F8F8F8"/>
              </a:solidFill>
            </a:endParaRPr>
          </a:p>
        </p:txBody>
      </p:sp>
      <p:sp>
        <p:nvSpPr>
          <p:cNvPr id="38" name="AutoShape 3"/>
          <p:cNvSpPr>
            <a:spLocks noChangeArrowheads="1"/>
          </p:cNvSpPr>
          <p:nvPr/>
        </p:nvSpPr>
        <p:spPr bwMode="auto">
          <a:xfrm>
            <a:off x="7050" y="1154303"/>
            <a:ext cx="792000"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300" b="1" kern="0" dirty="0" smtClean="0">
                <a:solidFill>
                  <a:srgbClr val="F8F8F8"/>
                </a:solidFill>
              </a:rPr>
              <a:t>Segment</a:t>
            </a:r>
            <a:endParaRPr lang="fr-FR" sz="1300" b="1" kern="0" dirty="0">
              <a:solidFill>
                <a:srgbClr val="F8F8F8"/>
              </a:solidFill>
            </a:endParaRPr>
          </a:p>
        </p:txBody>
      </p:sp>
      <p:sp>
        <p:nvSpPr>
          <p:cNvPr id="40" name="AutoShape 3"/>
          <p:cNvSpPr>
            <a:spLocks noChangeArrowheads="1"/>
          </p:cNvSpPr>
          <p:nvPr/>
        </p:nvSpPr>
        <p:spPr bwMode="auto">
          <a:xfrm>
            <a:off x="2235200" y="1154303"/>
            <a:ext cx="2520000"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300" b="1" kern="0" dirty="0" smtClean="0">
                <a:solidFill>
                  <a:srgbClr val="F8F8F8"/>
                </a:solidFill>
              </a:rPr>
              <a:t>Axes d’innovations</a:t>
            </a:r>
            <a:endParaRPr lang="fr-FR" sz="1300" b="1" kern="0" dirty="0">
              <a:solidFill>
                <a:srgbClr val="F8F8F8"/>
              </a:solidFill>
            </a:endParaRPr>
          </a:p>
        </p:txBody>
      </p:sp>
      <p:cxnSp>
        <p:nvCxnSpPr>
          <p:cNvPr id="44" name="Connecteur droit avec flèche 43"/>
          <p:cNvCxnSpPr/>
          <p:nvPr/>
        </p:nvCxnSpPr>
        <p:spPr bwMode="auto">
          <a:xfrm flipV="1">
            <a:off x="7245002" y="2764459"/>
            <a:ext cx="1260000" cy="227"/>
          </a:xfrm>
          <a:prstGeom prst="straightConnector1">
            <a:avLst/>
          </a:prstGeom>
          <a:solidFill>
            <a:srgbClr val="0053A1"/>
          </a:solidFill>
          <a:ln w="50800" cap="flat" cmpd="sng" algn="ctr">
            <a:solidFill>
              <a:srgbClr val="0053A1"/>
            </a:solidFill>
            <a:prstDash val="solid"/>
            <a:round/>
            <a:headEnd type="none" w="med" len="med"/>
            <a:tailEnd type="oval"/>
          </a:ln>
          <a:effectLst/>
        </p:spPr>
      </p:cxnSp>
    </p:spTree>
    <p:extLst>
      <p:ext uri="{BB962C8B-B14F-4D97-AF65-F5344CB8AC3E}">
        <p14:creationId xmlns:p14="http://schemas.microsoft.com/office/powerpoint/2010/main" xmlns="" val="39393536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6906733" y="5761973"/>
            <a:ext cx="2101850" cy="237702"/>
          </a:xfrm>
          <a:prstGeom prst="rect">
            <a:avLst/>
          </a:prstGeom>
          <a:solidFill>
            <a:srgbClr val="FFFFF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2" name="Titre 1"/>
          <p:cNvSpPr>
            <a:spLocks noGrp="1"/>
          </p:cNvSpPr>
          <p:nvPr>
            <p:ph type="title"/>
          </p:nvPr>
        </p:nvSpPr>
        <p:spPr>
          <a:xfrm>
            <a:off x="1204332" y="33983"/>
            <a:ext cx="7759141" cy="504056"/>
          </a:xfrm>
        </p:spPr>
        <p:txBody>
          <a:bodyPr/>
          <a:lstStyle/>
          <a:p>
            <a:r>
              <a:rPr lang="fr-FR" sz="2200" dirty="0" smtClean="0">
                <a:effectLst/>
              </a:rPr>
              <a:t>Imagerie de diagnostic et interventionnelle</a:t>
            </a:r>
            <a:endParaRPr lang="en-US" sz="2200" dirty="0">
              <a:effectLst/>
            </a:endParaRPr>
          </a:p>
        </p:txBody>
      </p:sp>
      <p:sp>
        <p:nvSpPr>
          <p:cNvPr id="54" name="Espace réservé du contenu 53"/>
          <p:cNvSpPr>
            <a:spLocks noGrp="1"/>
          </p:cNvSpPr>
          <p:nvPr>
            <p:ph sz="quarter" idx="11"/>
          </p:nvPr>
        </p:nvSpPr>
        <p:spPr>
          <a:xfrm>
            <a:off x="2519916" y="411830"/>
            <a:ext cx="6483115" cy="504825"/>
          </a:xfrm>
        </p:spPr>
        <p:txBody>
          <a:bodyPr/>
          <a:lstStyle/>
          <a:p>
            <a:r>
              <a:rPr lang="fr-FR" sz="2000" b="0" dirty="0" smtClean="0"/>
              <a:t>Des axes d’innovation en lien direct avec les évolutions des pratiques cliniques pour les DMI et DMIA</a:t>
            </a:r>
            <a:endParaRPr lang="fr-FR" sz="2000" b="0" dirty="0"/>
          </a:p>
        </p:txBody>
      </p:sp>
      <p:sp>
        <p:nvSpPr>
          <p:cNvPr id="8" name="Rectangle 7"/>
          <p:cNvSpPr/>
          <p:nvPr/>
        </p:nvSpPr>
        <p:spPr bwMode="auto">
          <a:xfrm>
            <a:off x="7229232" y="1684002"/>
            <a:ext cx="1769030" cy="4104000"/>
          </a:xfrm>
          <a:prstGeom prst="rect">
            <a:avLst/>
          </a:prstGeom>
          <a:gradFill flip="none" rotWithShape="1">
            <a:gsLst>
              <a:gs pos="0">
                <a:srgbClr val="A3C1E6">
                  <a:lumMod val="75000"/>
                </a:srgbClr>
              </a:gs>
              <a:gs pos="50000">
                <a:srgbClr val="A3C1E6"/>
              </a:gs>
              <a:gs pos="100000">
                <a:srgbClr val="A3C1E6">
                  <a:lumMod val="20000"/>
                  <a:lumOff val="80000"/>
                </a:srgbClr>
              </a:gs>
            </a:gsLst>
            <a:lin ang="0" scaled="1"/>
            <a:tileRect/>
          </a:gradFill>
          <a:ln w="9525" cap="flat" cmpd="sng" algn="ctr">
            <a:noFill/>
            <a:prstDash val="solid"/>
            <a:round/>
            <a:headEnd type="none" w="med" len="med"/>
            <a:tailEnd type="none" w="med" len="med"/>
          </a:ln>
          <a:effectLst/>
        </p:spPr>
        <p:txBody>
          <a:bodyPr vert="horz" wrap="square" lIns="96802" tIns="48402" rIns="96802" bIns="48402" numCol="1" rtlCol="0" anchor="t" anchorCtr="0" compatLnSpc="1">
            <a:prstTxWarp prst="textNoShape">
              <a:avLst/>
            </a:prstTxWarp>
          </a:bodyPr>
          <a:lstStyle/>
          <a:p>
            <a:pPr defTabSz="914294">
              <a:defRPr/>
            </a:pPr>
            <a:endParaRPr lang="fr-FR" kern="0">
              <a:solidFill>
                <a:srgbClr val="F8F8F8"/>
              </a:solidFill>
              <a:latin typeface="Times" pitchFamily="18" charset="0"/>
            </a:endParaRPr>
          </a:p>
        </p:txBody>
      </p:sp>
      <p:cxnSp>
        <p:nvCxnSpPr>
          <p:cNvPr id="10" name="Connecteur droit 9"/>
          <p:cNvCxnSpPr/>
          <p:nvPr/>
        </p:nvCxnSpPr>
        <p:spPr bwMode="auto">
          <a:xfrm flipH="1" flipV="1">
            <a:off x="8848518" y="1721436"/>
            <a:ext cx="11582" cy="3848074"/>
          </a:xfrm>
          <a:prstGeom prst="line">
            <a:avLst/>
          </a:prstGeom>
          <a:solidFill>
            <a:srgbClr val="0053A1"/>
          </a:solidFill>
          <a:ln w="28575" cap="flat" cmpd="sng" algn="ctr">
            <a:solidFill>
              <a:srgbClr val="F8F8F8"/>
            </a:solidFill>
            <a:prstDash val="dash"/>
            <a:round/>
            <a:headEnd type="none" w="med" len="med"/>
            <a:tailEnd type="none" w="med" len="med"/>
          </a:ln>
          <a:effectLst/>
        </p:spPr>
      </p:cxnSp>
      <p:cxnSp>
        <p:nvCxnSpPr>
          <p:cNvPr id="11" name="Connecteur droit 10"/>
          <p:cNvCxnSpPr>
            <a:endCxn id="8" idx="0"/>
          </p:cNvCxnSpPr>
          <p:nvPr/>
        </p:nvCxnSpPr>
        <p:spPr bwMode="auto">
          <a:xfrm flipH="1" flipV="1">
            <a:off x="8113747" y="1684002"/>
            <a:ext cx="29956" cy="3944974"/>
          </a:xfrm>
          <a:prstGeom prst="line">
            <a:avLst/>
          </a:prstGeom>
          <a:solidFill>
            <a:srgbClr val="0053A1"/>
          </a:solidFill>
          <a:ln w="28575" cap="flat" cmpd="sng" algn="ctr">
            <a:solidFill>
              <a:srgbClr val="F8F8F8"/>
            </a:solidFill>
            <a:prstDash val="dash"/>
            <a:round/>
            <a:headEnd type="none" w="med" len="med"/>
            <a:tailEnd type="none" w="med" len="med"/>
          </a:ln>
          <a:effectLst/>
        </p:spPr>
      </p:cxnSp>
      <p:cxnSp>
        <p:nvCxnSpPr>
          <p:cNvPr id="12" name="Connecteur droit avec flèche 11"/>
          <p:cNvCxnSpPr/>
          <p:nvPr/>
        </p:nvCxnSpPr>
        <p:spPr bwMode="auto">
          <a:xfrm>
            <a:off x="7229232" y="1833045"/>
            <a:ext cx="468000" cy="0"/>
          </a:xfrm>
          <a:prstGeom prst="straightConnector1">
            <a:avLst/>
          </a:prstGeom>
          <a:solidFill>
            <a:srgbClr val="0053A1"/>
          </a:solidFill>
          <a:ln w="50800" cap="flat" cmpd="sng" algn="ctr">
            <a:solidFill>
              <a:srgbClr val="0053A1"/>
            </a:solidFill>
            <a:prstDash val="solid"/>
            <a:round/>
            <a:headEnd type="none" w="med" len="med"/>
            <a:tailEnd type="oval"/>
          </a:ln>
          <a:effectLst/>
        </p:spPr>
      </p:cxnSp>
      <p:cxnSp>
        <p:nvCxnSpPr>
          <p:cNvPr id="14" name="Connecteur droit avec flèche 13"/>
          <p:cNvCxnSpPr/>
          <p:nvPr/>
        </p:nvCxnSpPr>
        <p:spPr bwMode="auto">
          <a:xfrm flipV="1">
            <a:off x="7229232" y="3749318"/>
            <a:ext cx="900000" cy="345"/>
          </a:xfrm>
          <a:prstGeom prst="straightConnector1">
            <a:avLst/>
          </a:prstGeom>
          <a:solidFill>
            <a:srgbClr val="0053A1"/>
          </a:solidFill>
          <a:ln w="50800" cap="flat" cmpd="sng" algn="ctr">
            <a:solidFill>
              <a:srgbClr val="0053A1"/>
            </a:solidFill>
            <a:prstDash val="solid"/>
            <a:round/>
            <a:headEnd type="none" w="med" len="med"/>
            <a:tailEnd type="oval"/>
          </a:ln>
          <a:effectLst/>
        </p:spPr>
      </p:cxnSp>
      <p:cxnSp>
        <p:nvCxnSpPr>
          <p:cNvPr id="15" name="Connecteur droit 14"/>
          <p:cNvCxnSpPr/>
          <p:nvPr/>
        </p:nvCxnSpPr>
        <p:spPr bwMode="auto">
          <a:xfrm flipH="1" flipV="1">
            <a:off x="7221304" y="1710823"/>
            <a:ext cx="1" cy="3817948"/>
          </a:xfrm>
          <a:prstGeom prst="line">
            <a:avLst/>
          </a:prstGeom>
          <a:solidFill>
            <a:srgbClr val="0053A1"/>
          </a:solidFill>
          <a:ln w="28575" cap="flat" cmpd="sng" algn="ctr">
            <a:solidFill>
              <a:srgbClr val="F8F8F8"/>
            </a:solidFill>
            <a:prstDash val="dash"/>
            <a:round/>
            <a:headEnd type="none" w="med" len="med"/>
            <a:tailEnd type="none" w="med" len="med"/>
          </a:ln>
          <a:effectLst/>
        </p:spPr>
      </p:cxnSp>
      <p:sp>
        <p:nvSpPr>
          <p:cNvPr id="16" name="AutoShape 3"/>
          <p:cNvSpPr>
            <a:spLocks noChangeArrowheads="1"/>
          </p:cNvSpPr>
          <p:nvPr/>
        </p:nvSpPr>
        <p:spPr bwMode="auto">
          <a:xfrm>
            <a:off x="119858" y="1715719"/>
            <a:ext cx="558142" cy="3983327"/>
          </a:xfrm>
          <a:prstGeom prst="roundRect">
            <a:avLst>
              <a:gd name="adj" fmla="val 16667"/>
            </a:avLst>
          </a:prstGeom>
          <a:solidFill>
            <a:schemeClr val="accent1">
              <a:lumMod val="50000"/>
            </a:schemeClr>
          </a:solidFill>
          <a:ln w="6350" algn="ctr">
            <a:noFill/>
            <a:round/>
            <a:headEnd/>
            <a:tailEnd/>
          </a:ln>
          <a:effectLst>
            <a:outerShdw blurRad="44450" dist="27940" dir="5400000" algn="ctr">
              <a:srgbClr val="000000">
                <a:alpha val="32000"/>
              </a:srgbClr>
            </a:outerShdw>
          </a:effectLst>
        </p:spPr>
        <p:txBody>
          <a:bodyPr vert="vert270" lIns="0" tIns="0" rIns="0" bIns="0" anchor="ctr"/>
          <a:lstStyle/>
          <a:p>
            <a:pPr algn="ctr" fontAlgn="auto">
              <a:spcBef>
                <a:spcPts val="0"/>
              </a:spcBef>
              <a:spcAft>
                <a:spcPts val="0"/>
              </a:spcAft>
              <a:defRPr/>
            </a:pPr>
            <a:r>
              <a:rPr lang="fr-FR" sz="1600" b="1" kern="0" dirty="0" smtClean="0">
                <a:solidFill>
                  <a:sysClr val="window" lastClr="FFFFFF"/>
                </a:solidFill>
              </a:rPr>
              <a:t>DM d’équipement</a:t>
            </a:r>
            <a:endParaRPr lang="fr-FR" sz="1600" b="1" kern="0" dirty="0">
              <a:solidFill>
                <a:sysClr val="window" lastClr="FFFFFF"/>
              </a:solidFill>
            </a:endParaRPr>
          </a:p>
        </p:txBody>
      </p:sp>
      <p:graphicFrame>
        <p:nvGraphicFramePr>
          <p:cNvPr id="29" name="Tableau 28"/>
          <p:cNvGraphicFramePr>
            <a:graphicFrameLocks noGrp="1"/>
          </p:cNvGraphicFramePr>
          <p:nvPr>
            <p:extLst>
              <p:ext uri="{D42A27DB-BD31-4B8C-83A1-F6EECF244321}">
                <p14:modId xmlns:p14="http://schemas.microsoft.com/office/powerpoint/2010/main" xmlns="" val="2187318240"/>
              </p:ext>
            </p:extLst>
          </p:nvPr>
        </p:nvGraphicFramePr>
        <p:xfrm>
          <a:off x="2223314" y="1671042"/>
          <a:ext cx="4976036" cy="3977640"/>
        </p:xfrm>
        <a:graphic>
          <a:graphicData uri="http://schemas.openxmlformats.org/drawingml/2006/table">
            <a:tbl>
              <a:tblPr firstRow="1" bandRow="1"/>
              <a:tblGrid>
                <a:gridCol w="2831759"/>
                <a:gridCol w="860452"/>
                <a:gridCol w="1283825"/>
              </a:tblGrid>
              <a:tr h="1335573">
                <a:tc>
                  <a:txBody>
                    <a:bodyPr/>
                    <a:lstStyle/>
                    <a:p>
                      <a:pPr marL="0" marR="0" lvl="1" indent="0" algn="l" defTabSz="914295" rtl="0" eaLnBrk="1" fontAlgn="auto" latinLnBrk="0" hangingPunct="1">
                        <a:lnSpc>
                          <a:spcPct val="100000"/>
                        </a:lnSpc>
                        <a:spcBef>
                          <a:spcPts val="0"/>
                        </a:spcBef>
                        <a:spcAft>
                          <a:spcPts val="0"/>
                        </a:spcAft>
                        <a:buClrTx/>
                        <a:buSzTx/>
                        <a:buFont typeface="Arial" pitchFamily="34" charset="0"/>
                        <a:buChar char="•"/>
                        <a:tabLst/>
                        <a:defRPr/>
                      </a:pPr>
                      <a:r>
                        <a:rPr lang="fr-FR" sz="1200" b="1" dirty="0" smtClean="0">
                          <a:solidFill>
                            <a:schemeClr val="tx1">
                              <a:lumMod val="90000"/>
                              <a:lumOff val="10000"/>
                            </a:schemeClr>
                          </a:solidFill>
                          <a:cs typeface="+mn-cs"/>
                        </a:rPr>
                        <a:t> </a:t>
                      </a:r>
                      <a:r>
                        <a:rPr lang="fr-FR" sz="1100" b="1" dirty="0" smtClean="0">
                          <a:solidFill>
                            <a:schemeClr val="tx1">
                              <a:lumMod val="90000"/>
                              <a:lumOff val="10000"/>
                            </a:schemeClr>
                          </a:solidFill>
                          <a:cs typeface="+mn-cs"/>
                        </a:rPr>
                        <a:t>Solutions sans fils </a:t>
                      </a:r>
                    </a:p>
                    <a:p>
                      <a:pPr marL="0" marR="0" lvl="1" indent="0" algn="l" defTabSz="914295" rtl="0" eaLnBrk="1" fontAlgn="auto" latinLnBrk="0" hangingPunct="1">
                        <a:lnSpc>
                          <a:spcPct val="100000"/>
                        </a:lnSpc>
                        <a:spcBef>
                          <a:spcPts val="0"/>
                        </a:spcBef>
                        <a:spcAft>
                          <a:spcPts val="0"/>
                        </a:spcAft>
                        <a:buClrTx/>
                        <a:buSzTx/>
                        <a:buFont typeface="Arial" pitchFamily="34" charset="0"/>
                        <a:buChar char="•"/>
                        <a:tabLst/>
                        <a:defRPr/>
                      </a:pPr>
                      <a:r>
                        <a:rPr lang="fr-FR" sz="1100" b="1" dirty="0" smtClean="0">
                          <a:solidFill>
                            <a:schemeClr val="tx1">
                              <a:lumMod val="90000"/>
                              <a:lumOff val="10000"/>
                            </a:schemeClr>
                          </a:solidFill>
                          <a:cs typeface="+mn-cs"/>
                        </a:rPr>
                        <a:t> Amélioration du traitement du signal et du post-traitement des images </a:t>
                      </a:r>
                      <a:r>
                        <a:rPr lang="fr-FR" sz="1100" dirty="0" smtClean="0">
                          <a:solidFill>
                            <a:schemeClr val="tx1">
                              <a:lumMod val="90000"/>
                              <a:lumOff val="10000"/>
                            </a:schemeClr>
                          </a:solidFill>
                          <a:sym typeface="Wingdings" pitchFamily="2" charset="2"/>
                        </a:rPr>
                        <a:t> logiciels de modélisation et de reconstruction / </a:t>
                      </a:r>
                      <a:r>
                        <a:rPr lang="fr-FR" sz="1100" dirty="0" err="1" smtClean="0">
                          <a:solidFill>
                            <a:schemeClr val="tx1">
                              <a:lumMod val="90000"/>
                              <a:lumOff val="10000"/>
                            </a:schemeClr>
                          </a:solidFill>
                          <a:sym typeface="Wingdings" pitchFamily="2" charset="2"/>
                        </a:rPr>
                        <a:t>débruitage</a:t>
                      </a:r>
                      <a:r>
                        <a:rPr lang="fr-FR" sz="1100" dirty="0" smtClean="0">
                          <a:solidFill>
                            <a:schemeClr val="tx1">
                              <a:lumMod val="90000"/>
                              <a:lumOff val="10000"/>
                            </a:schemeClr>
                          </a:solidFill>
                          <a:sym typeface="Wingdings" pitchFamily="2" charset="2"/>
                        </a:rPr>
                        <a:t>, rehaussement, segmentation, analyse de texture, quantification, modélisation, reconstruction 3D/4D</a:t>
                      </a:r>
                      <a:endParaRPr lang="fr-FR" sz="1100" b="0" i="1" dirty="0" smtClean="0">
                        <a:solidFill>
                          <a:schemeClr val="tx1">
                            <a:lumMod val="90000"/>
                            <a:lumOff val="10000"/>
                          </a:schemeClr>
                        </a:solidFill>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a:solidFill>
                          <a:schemeClr val="tx1">
                            <a:lumMod val="90000"/>
                            <a:lumOff val="10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295" rtl="0" eaLnBrk="1" latinLnBrk="0" hangingPunct="1">
                        <a:defRPr sz="1800" kern="1200">
                          <a:solidFill>
                            <a:schemeClr val="tx1"/>
                          </a:solidFill>
                          <a:latin typeface="Arial"/>
                          <a:ea typeface="ＭＳ Ｐゴシック"/>
                        </a:defRPr>
                      </a:lvl1pPr>
                      <a:lvl2pPr marL="457148" algn="l" defTabSz="914295" rtl="0" eaLnBrk="1" latinLnBrk="0" hangingPunct="1">
                        <a:defRPr sz="1800" kern="1200">
                          <a:solidFill>
                            <a:schemeClr val="tx1"/>
                          </a:solidFill>
                          <a:latin typeface="Arial"/>
                          <a:ea typeface="ＭＳ Ｐゴシック"/>
                        </a:defRPr>
                      </a:lvl2pPr>
                      <a:lvl3pPr marL="914295" algn="l" defTabSz="914295" rtl="0" eaLnBrk="1" latinLnBrk="0" hangingPunct="1">
                        <a:defRPr sz="1800" kern="1200">
                          <a:solidFill>
                            <a:schemeClr val="tx1"/>
                          </a:solidFill>
                          <a:latin typeface="Arial"/>
                          <a:ea typeface="ＭＳ Ｐゴシック"/>
                        </a:defRPr>
                      </a:lvl3pPr>
                      <a:lvl4pPr marL="1371443" algn="l" defTabSz="914295" rtl="0" eaLnBrk="1" latinLnBrk="0" hangingPunct="1">
                        <a:defRPr sz="1800" kern="1200">
                          <a:solidFill>
                            <a:schemeClr val="tx1"/>
                          </a:solidFill>
                          <a:latin typeface="Arial"/>
                          <a:ea typeface="ＭＳ Ｐゴシック"/>
                        </a:defRPr>
                      </a:lvl4pPr>
                      <a:lvl5pPr marL="1828591" algn="l" defTabSz="914295" rtl="0" eaLnBrk="1" latinLnBrk="0" hangingPunct="1">
                        <a:defRPr sz="1800" kern="1200">
                          <a:solidFill>
                            <a:schemeClr val="tx1"/>
                          </a:solidFill>
                          <a:latin typeface="Arial"/>
                          <a:ea typeface="ＭＳ Ｐゴシック"/>
                        </a:defRPr>
                      </a:lvl5pPr>
                      <a:lvl6pPr marL="2285738" algn="l" defTabSz="914295" rtl="0" eaLnBrk="1" latinLnBrk="0" hangingPunct="1">
                        <a:defRPr sz="1800" kern="1200">
                          <a:solidFill>
                            <a:schemeClr val="tx1"/>
                          </a:solidFill>
                          <a:latin typeface="Arial"/>
                          <a:ea typeface="ＭＳ Ｐゴシック"/>
                        </a:defRPr>
                      </a:lvl6pPr>
                      <a:lvl7pPr marL="2742886" algn="l" defTabSz="914295" rtl="0" eaLnBrk="1" latinLnBrk="0" hangingPunct="1">
                        <a:defRPr sz="1800" kern="1200">
                          <a:solidFill>
                            <a:schemeClr val="tx1"/>
                          </a:solidFill>
                          <a:latin typeface="Arial"/>
                          <a:ea typeface="ＭＳ Ｐゴシック"/>
                        </a:defRPr>
                      </a:lvl7pPr>
                      <a:lvl8pPr marL="3200034" algn="l" defTabSz="914295" rtl="0" eaLnBrk="1" latinLnBrk="0" hangingPunct="1">
                        <a:defRPr sz="1800" kern="1200">
                          <a:solidFill>
                            <a:schemeClr val="tx1"/>
                          </a:solidFill>
                          <a:latin typeface="Arial"/>
                          <a:ea typeface="ＭＳ Ｐゴシック"/>
                        </a:defRPr>
                      </a:lvl8pPr>
                      <a:lvl9pPr marL="3657181" algn="l" defTabSz="914295" rtl="0" eaLnBrk="1" latinLnBrk="0" hangingPunct="1">
                        <a:defRPr sz="1800" kern="1200">
                          <a:solidFill>
                            <a:schemeClr val="tx1"/>
                          </a:solidFill>
                          <a:latin typeface="Arial"/>
                          <a:ea typeface="ＭＳ Ｐゴシック"/>
                        </a:defRPr>
                      </a:lvl9pPr>
                    </a:lstStyle>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endParaRPr lang="fr-FR" sz="1400" b="1" kern="1200" noProof="0" dirty="0">
                        <a:solidFill>
                          <a:schemeClr val="tx1">
                            <a:lumMod val="90000"/>
                            <a:lumOff val="10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36889">
                <a:tc>
                  <a:txBody>
                    <a:bodyPr/>
                    <a:lstStyle/>
                    <a:p>
                      <a:pPr marL="0" marR="0" lvl="2" indent="0" algn="l" defTabSz="914295" rtl="0" eaLnBrk="1" fontAlgn="auto" latinLnBrk="0" hangingPunct="1">
                        <a:lnSpc>
                          <a:spcPct val="100000"/>
                        </a:lnSpc>
                        <a:spcBef>
                          <a:spcPts val="0"/>
                        </a:spcBef>
                        <a:spcAft>
                          <a:spcPts val="0"/>
                        </a:spcAft>
                        <a:buClrTx/>
                        <a:buSzTx/>
                        <a:buFont typeface="Arial" pitchFamily="34" charset="0"/>
                        <a:buChar char="•"/>
                        <a:tabLst/>
                        <a:defRPr/>
                      </a:pPr>
                      <a:r>
                        <a:rPr lang="fr-FR" sz="1100" b="0" baseline="0" dirty="0" smtClean="0">
                          <a:solidFill>
                            <a:schemeClr val="tx1">
                              <a:lumMod val="90000"/>
                              <a:lumOff val="10000"/>
                            </a:schemeClr>
                          </a:solidFill>
                          <a:cs typeface="+mn-cs"/>
                        </a:rPr>
                        <a:t> </a:t>
                      </a:r>
                      <a:r>
                        <a:rPr lang="fr-FR" sz="1100" b="1" baseline="0" dirty="0" smtClean="0">
                          <a:solidFill>
                            <a:schemeClr val="tx1">
                              <a:lumMod val="90000"/>
                              <a:lumOff val="10000"/>
                            </a:schemeClr>
                          </a:solidFill>
                          <a:cs typeface="+mn-cs"/>
                        </a:rPr>
                        <a:t>Amélioration de la précision de l’imagerie intracorporelle </a:t>
                      </a:r>
                      <a:r>
                        <a:rPr lang="fr-FR" sz="1100" b="0" baseline="0" dirty="0" smtClean="0">
                          <a:solidFill>
                            <a:schemeClr val="tx1">
                              <a:lumMod val="90000"/>
                              <a:lumOff val="10000"/>
                            </a:schemeClr>
                          </a:solidFill>
                          <a:cs typeface="+mn-cs"/>
                        </a:rPr>
                        <a:t>par (i) imagerie multimodale moins délétère pour le patient  et l’opérateur et moins coûteux (capteurs hybrides), et (ii) couplage des </a:t>
                      </a:r>
                      <a:r>
                        <a:rPr lang="fr-FR" sz="1100" dirty="0" smtClean="0">
                          <a:solidFill>
                            <a:schemeClr val="tx1">
                              <a:lumMod val="90000"/>
                              <a:lumOff val="10000"/>
                            </a:schemeClr>
                          </a:solidFill>
                        </a:rPr>
                        <a:t> DMI (stent/cathéter)</a:t>
                      </a:r>
                      <a:r>
                        <a:rPr lang="fr-FR" sz="1100" baseline="0" dirty="0" smtClean="0">
                          <a:solidFill>
                            <a:schemeClr val="tx1">
                              <a:lumMod val="90000"/>
                              <a:lumOff val="10000"/>
                            </a:schemeClr>
                          </a:solidFill>
                        </a:rPr>
                        <a:t> à des solutions d’imagerie</a:t>
                      </a:r>
                      <a:r>
                        <a:rPr lang="fr-FR" sz="1100" dirty="0" smtClean="0">
                          <a:solidFill>
                            <a:schemeClr val="tx1">
                              <a:lumMod val="90000"/>
                              <a:lumOff val="10000"/>
                            </a:schemeClr>
                          </a:solidFill>
                        </a:rPr>
                        <a:t> pour guider le praticien</a:t>
                      </a:r>
                      <a:endParaRPr lang="fr-FR" sz="1100" b="0" baseline="0" dirty="0" smtClean="0">
                        <a:solidFill>
                          <a:schemeClr val="tx1">
                            <a:lumMod val="90000"/>
                            <a:lumOff val="10000"/>
                          </a:schemeClr>
                        </a:solidFill>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295" rtl="0" eaLnBrk="1" latinLnBrk="0" hangingPunct="1">
                        <a:defRPr sz="1800" kern="1200">
                          <a:solidFill>
                            <a:schemeClr val="tx1"/>
                          </a:solidFill>
                          <a:latin typeface="Arial"/>
                          <a:ea typeface="ＭＳ Ｐゴシック"/>
                        </a:defRPr>
                      </a:lvl1pPr>
                      <a:lvl2pPr marL="457148" algn="l" defTabSz="914295" rtl="0" eaLnBrk="1" latinLnBrk="0" hangingPunct="1">
                        <a:defRPr sz="1800" kern="1200">
                          <a:solidFill>
                            <a:schemeClr val="tx1"/>
                          </a:solidFill>
                          <a:latin typeface="Arial"/>
                          <a:ea typeface="ＭＳ Ｐゴシック"/>
                        </a:defRPr>
                      </a:lvl2pPr>
                      <a:lvl3pPr marL="914295" algn="l" defTabSz="914295" rtl="0" eaLnBrk="1" latinLnBrk="0" hangingPunct="1">
                        <a:defRPr sz="1800" kern="1200">
                          <a:solidFill>
                            <a:schemeClr val="tx1"/>
                          </a:solidFill>
                          <a:latin typeface="Arial"/>
                          <a:ea typeface="ＭＳ Ｐゴシック"/>
                        </a:defRPr>
                      </a:lvl3pPr>
                      <a:lvl4pPr marL="1371443" algn="l" defTabSz="914295" rtl="0" eaLnBrk="1" latinLnBrk="0" hangingPunct="1">
                        <a:defRPr sz="1800" kern="1200">
                          <a:solidFill>
                            <a:schemeClr val="tx1"/>
                          </a:solidFill>
                          <a:latin typeface="Arial"/>
                          <a:ea typeface="ＭＳ Ｐゴシック"/>
                        </a:defRPr>
                      </a:lvl4pPr>
                      <a:lvl5pPr marL="1828591" algn="l" defTabSz="914295" rtl="0" eaLnBrk="1" latinLnBrk="0" hangingPunct="1">
                        <a:defRPr sz="1800" kern="1200">
                          <a:solidFill>
                            <a:schemeClr val="tx1"/>
                          </a:solidFill>
                          <a:latin typeface="Arial"/>
                          <a:ea typeface="ＭＳ Ｐゴシック"/>
                        </a:defRPr>
                      </a:lvl5pPr>
                      <a:lvl6pPr marL="2285738" algn="l" defTabSz="914295" rtl="0" eaLnBrk="1" latinLnBrk="0" hangingPunct="1">
                        <a:defRPr sz="1800" kern="1200">
                          <a:solidFill>
                            <a:schemeClr val="tx1"/>
                          </a:solidFill>
                          <a:latin typeface="Arial"/>
                          <a:ea typeface="ＭＳ Ｐゴシック"/>
                        </a:defRPr>
                      </a:lvl6pPr>
                      <a:lvl7pPr marL="2742886" algn="l" defTabSz="914295" rtl="0" eaLnBrk="1" latinLnBrk="0" hangingPunct="1">
                        <a:defRPr sz="1800" kern="1200">
                          <a:solidFill>
                            <a:schemeClr val="tx1"/>
                          </a:solidFill>
                          <a:latin typeface="Arial"/>
                          <a:ea typeface="ＭＳ Ｐゴシック"/>
                        </a:defRPr>
                      </a:lvl7pPr>
                      <a:lvl8pPr marL="3200034" algn="l" defTabSz="914295" rtl="0" eaLnBrk="1" latinLnBrk="0" hangingPunct="1">
                        <a:defRPr sz="1800" kern="1200">
                          <a:solidFill>
                            <a:schemeClr val="tx1"/>
                          </a:solidFill>
                          <a:latin typeface="Arial"/>
                          <a:ea typeface="ＭＳ Ｐゴシック"/>
                        </a:defRPr>
                      </a:lvl8pPr>
                      <a:lvl9pPr marL="3657181" algn="l" defTabSz="914295" rtl="0" eaLnBrk="1" latinLnBrk="0" hangingPunct="1">
                        <a:defRPr sz="1800" kern="1200">
                          <a:solidFill>
                            <a:schemeClr val="tx1"/>
                          </a:solidFill>
                          <a:latin typeface="Arial"/>
                          <a:ea typeface="ＭＳ Ｐゴシック"/>
                        </a:defRPr>
                      </a:lvl9pPr>
                    </a:lstStyle>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endParaRPr lang="fr-FR" sz="1400" b="1" kern="1200" noProof="0" dirty="0">
                        <a:solidFill>
                          <a:schemeClr val="tx1">
                            <a:lumMod val="90000"/>
                            <a:lumOff val="10000"/>
                          </a:schemeClr>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955759">
                <a:tc>
                  <a:txBody>
                    <a:bodyPr/>
                    <a:lstStyle/>
                    <a:p>
                      <a:pPr marL="0" marR="0" lvl="2" indent="0" algn="l" defTabSz="914295" rtl="0" eaLnBrk="1" fontAlgn="auto" latinLnBrk="0" hangingPunct="1">
                        <a:lnSpc>
                          <a:spcPct val="100000"/>
                        </a:lnSpc>
                        <a:spcBef>
                          <a:spcPts val="0"/>
                        </a:spcBef>
                        <a:spcAft>
                          <a:spcPts val="0"/>
                        </a:spcAft>
                        <a:buClrTx/>
                        <a:buSzTx/>
                        <a:buFont typeface="Arial" pitchFamily="34" charset="0"/>
                        <a:buChar char="•"/>
                        <a:tabLst/>
                        <a:defRPr/>
                      </a:pPr>
                      <a:r>
                        <a:rPr lang="fr-FR" sz="1100" b="0" i="1" baseline="0" dirty="0" smtClean="0">
                          <a:solidFill>
                            <a:schemeClr val="tx1">
                              <a:lumMod val="90000"/>
                              <a:lumOff val="10000"/>
                            </a:schemeClr>
                          </a:solidFill>
                          <a:cs typeface="+mn-cs"/>
                        </a:rPr>
                        <a:t> </a:t>
                      </a:r>
                      <a:r>
                        <a:rPr lang="fr-FR" sz="1100" b="1" baseline="0" dirty="0" smtClean="0">
                          <a:solidFill>
                            <a:schemeClr val="tx1">
                              <a:lumMod val="90000"/>
                              <a:lumOff val="10000"/>
                            </a:schemeClr>
                          </a:solidFill>
                          <a:cs typeface="+mn-cs"/>
                        </a:rPr>
                        <a:t>Adaptation des salles hybrides </a:t>
                      </a:r>
                      <a:r>
                        <a:rPr lang="fr-FR" sz="1100" b="0" baseline="0" dirty="0" smtClean="0">
                          <a:solidFill>
                            <a:schemeClr val="tx1">
                              <a:lumMod val="90000"/>
                              <a:lumOff val="10000"/>
                            </a:schemeClr>
                          </a:solidFill>
                          <a:cs typeface="+mn-cs"/>
                        </a:rPr>
                        <a:t>aux besoins des chirurgiens/radiologues </a:t>
                      </a:r>
                      <a:r>
                        <a:rPr lang="fr-FR" sz="1100" b="0" baseline="0" dirty="0" smtClean="0">
                          <a:solidFill>
                            <a:schemeClr val="tx1">
                              <a:lumMod val="90000"/>
                              <a:lumOff val="10000"/>
                            </a:schemeClr>
                          </a:solidFill>
                          <a:cs typeface="+mn-cs"/>
                          <a:sym typeface="Wingdings" pitchFamily="2" charset="2"/>
                        </a:rPr>
                        <a:t> types d’équipement à inclure, positionnement au sol ou au plafond, …</a:t>
                      </a:r>
                    </a:p>
                    <a:p>
                      <a:pPr marL="0" marR="0" lvl="2" indent="0" algn="l" defTabSz="914295" rtl="0" eaLnBrk="1" fontAlgn="auto" latinLnBrk="0" hangingPunct="1">
                        <a:lnSpc>
                          <a:spcPct val="100000"/>
                        </a:lnSpc>
                        <a:spcBef>
                          <a:spcPts val="0"/>
                        </a:spcBef>
                        <a:spcAft>
                          <a:spcPts val="0"/>
                        </a:spcAft>
                        <a:buClrTx/>
                        <a:buSzTx/>
                        <a:buFont typeface="Arial" pitchFamily="34" charset="0"/>
                        <a:buChar char="•"/>
                        <a:tabLst/>
                        <a:defRPr/>
                      </a:pPr>
                      <a:r>
                        <a:rPr lang="fr-FR" sz="1100" b="0" i="1" baseline="0" dirty="0" smtClean="0">
                          <a:solidFill>
                            <a:schemeClr val="tx1">
                              <a:lumMod val="90000"/>
                              <a:lumOff val="10000"/>
                            </a:schemeClr>
                          </a:solidFill>
                          <a:cs typeface="+mn-cs"/>
                          <a:sym typeface="Wingdings" pitchFamily="2" charset="2"/>
                        </a:rPr>
                        <a:t> </a:t>
                      </a:r>
                      <a:r>
                        <a:rPr lang="fr-FR" sz="1100" b="1" i="0" baseline="0" dirty="0" smtClean="0">
                          <a:solidFill>
                            <a:schemeClr val="tx1">
                              <a:lumMod val="90000"/>
                              <a:lumOff val="10000"/>
                            </a:schemeClr>
                          </a:solidFill>
                          <a:cs typeface="+mn-cs"/>
                          <a:sym typeface="Wingdings" pitchFamily="2" charset="2"/>
                        </a:rPr>
                        <a:t>Amélioration des logiciels </a:t>
                      </a:r>
                      <a:r>
                        <a:rPr lang="fr-FR" sz="1100" b="0" i="0" baseline="0" dirty="0" smtClean="0">
                          <a:solidFill>
                            <a:schemeClr val="tx1">
                              <a:lumMod val="90000"/>
                              <a:lumOff val="10000"/>
                            </a:schemeClr>
                          </a:solidFill>
                          <a:cs typeface="+mn-cs"/>
                          <a:sym typeface="Wingdings" pitchFamily="2" charset="2"/>
                        </a:rPr>
                        <a:t>permettant la simulation numérique, la réalité virtuelle, l’imagerie 3D du patient lors de l’opération</a:t>
                      </a:r>
                      <a:endParaRPr lang="fr-FR" sz="1100" b="0" i="0" dirty="0" smtClean="0">
                        <a:solidFill>
                          <a:schemeClr val="tx1">
                            <a:lumMod val="90000"/>
                            <a:lumOff val="10000"/>
                          </a:schemeClr>
                        </a:solidFill>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endParaRPr lang="fr-FR" sz="1400" b="1" kern="1200" noProof="0" dirty="0">
                        <a:solidFill>
                          <a:schemeClr val="tx1">
                            <a:lumMod val="90000"/>
                            <a:lumOff val="10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endParaRPr lang="fr-FR" sz="1400" b="1" kern="1200" noProof="0" dirty="0" smtClean="0">
                        <a:solidFill>
                          <a:schemeClr val="tx1">
                            <a:lumMod val="90000"/>
                            <a:lumOff val="10000"/>
                          </a:schemeClr>
                        </a:solidFill>
                        <a:latin typeface="+mn-lt"/>
                        <a:ea typeface="+mn-ea"/>
                        <a:cs typeface="+mn-cs"/>
                      </a:endParaRPr>
                    </a:p>
                    <a:p>
                      <a:pPr marL="0" marR="0" lvl="0" indent="0" algn="ctr" defTabSz="914295" rtl="0" eaLnBrk="1" fontAlgn="auto" latinLnBrk="0" hangingPunct="1">
                        <a:lnSpc>
                          <a:spcPct val="100000"/>
                        </a:lnSpc>
                        <a:spcBef>
                          <a:spcPts val="0"/>
                        </a:spcBef>
                        <a:spcAft>
                          <a:spcPts val="0"/>
                        </a:spcAft>
                        <a:buClrTx/>
                        <a:buSzTx/>
                        <a:buFontTx/>
                        <a:buNone/>
                        <a:tabLst/>
                        <a:defRPr/>
                      </a:pPr>
                      <a:r>
                        <a:rPr lang="fr-FR" sz="1400" b="1" kern="1200" noProof="0" dirty="0" smtClean="0">
                          <a:solidFill>
                            <a:schemeClr val="tx1">
                              <a:lumMod val="90000"/>
                              <a:lumOff val="10000"/>
                            </a:schemeClr>
                          </a:solidFill>
                          <a:latin typeface="+mn-lt"/>
                          <a:ea typeface="+mn-ea"/>
                          <a:cs typeface="+mn-cs"/>
                        </a:rPr>
                        <a:t>++</a:t>
                      </a:r>
                      <a:endParaRPr lang="fr-FR" sz="1400" b="1" kern="1200" noProof="0" dirty="0">
                        <a:solidFill>
                          <a:schemeClr val="tx1">
                            <a:lumMod val="90000"/>
                            <a:lumOff val="10000"/>
                          </a:schemeClr>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1" name="ZoneTexte 40"/>
          <p:cNvSpPr txBox="1"/>
          <p:nvPr/>
        </p:nvSpPr>
        <p:spPr>
          <a:xfrm>
            <a:off x="7136353" y="5759044"/>
            <a:ext cx="583349" cy="276999"/>
          </a:xfrm>
          <a:prstGeom prst="rect">
            <a:avLst/>
          </a:prstGeom>
          <a:noFill/>
        </p:spPr>
        <p:txBody>
          <a:bodyPr wrap="square" rtlCol="0">
            <a:spAutoFit/>
          </a:bodyPr>
          <a:lstStyle/>
          <a:p>
            <a:r>
              <a:rPr lang="fr-FR" sz="1200" b="1" dirty="0" smtClean="0">
                <a:solidFill>
                  <a:srgbClr val="0053A1"/>
                </a:solidFill>
              </a:rPr>
              <a:t>2015</a:t>
            </a:r>
            <a:endParaRPr lang="en-US" sz="1200" b="1" dirty="0">
              <a:solidFill>
                <a:srgbClr val="0053A1"/>
              </a:solidFill>
            </a:endParaRPr>
          </a:p>
        </p:txBody>
      </p:sp>
      <p:sp>
        <p:nvSpPr>
          <p:cNvPr id="42" name="ZoneTexte 41"/>
          <p:cNvSpPr txBox="1"/>
          <p:nvPr/>
        </p:nvSpPr>
        <p:spPr>
          <a:xfrm>
            <a:off x="7855230" y="5759044"/>
            <a:ext cx="583349" cy="276999"/>
          </a:xfrm>
          <a:prstGeom prst="rect">
            <a:avLst/>
          </a:prstGeom>
          <a:noFill/>
        </p:spPr>
        <p:txBody>
          <a:bodyPr wrap="square" rtlCol="0">
            <a:spAutoFit/>
          </a:bodyPr>
          <a:lstStyle/>
          <a:p>
            <a:r>
              <a:rPr lang="fr-FR" sz="1200" b="1" dirty="0" smtClean="0">
                <a:solidFill>
                  <a:srgbClr val="0053A1"/>
                </a:solidFill>
              </a:rPr>
              <a:t>2017</a:t>
            </a:r>
            <a:endParaRPr lang="en-US" sz="1200" b="1" dirty="0">
              <a:solidFill>
                <a:srgbClr val="0053A1"/>
              </a:solidFill>
            </a:endParaRPr>
          </a:p>
        </p:txBody>
      </p:sp>
      <p:sp>
        <p:nvSpPr>
          <p:cNvPr id="43" name="ZoneTexte 42"/>
          <p:cNvSpPr txBox="1"/>
          <p:nvPr/>
        </p:nvSpPr>
        <p:spPr>
          <a:xfrm>
            <a:off x="8500583" y="5759044"/>
            <a:ext cx="583349" cy="276999"/>
          </a:xfrm>
          <a:prstGeom prst="rect">
            <a:avLst/>
          </a:prstGeom>
          <a:noFill/>
        </p:spPr>
        <p:txBody>
          <a:bodyPr wrap="square" rtlCol="0">
            <a:spAutoFit/>
          </a:bodyPr>
          <a:lstStyle/>
          <a:p>
            <a:r>
              <a:rPr lang="fr-FR" sz="1200" b="1" dirty="0" smtClean="0">
                <a:solidFill>
                  <a:srgbClr val="0053A1"/>
                </a:solidFill>
              </a:rPr>
              <a:t>2019</a:t>
            </a:r>
            <a:endParaRPr lang="en-US" sz="1200" b="1" dirty="0">
              <a:solidFill>
                <a:srgbClr val="0053A1"/>
              </a:solidFill>
            </a:endParaRPr>
          </a:p>
        </p:txBody>
      </p:sp>
      <p:sp>
        <p:nvSpPr>
          <p:cNvPr id="49" name="AutoShape 3"/>
          <p:cNvSpPr>
            <a:spLocks noChangeArrowheads="1"/>
          </p:cNvSpPr>
          <p:nvPr/>
        </p:nvSpPr>
        <p:spPr bwMode="auto">
          <a:xfrm>
            <a:off x="869497" y="2035452"/>
            <a:ext cx="1296000" cy="756000"/>
          </a:xfrm>
          <a:prstGeom prst="roundRect">
            <a:avLst>
              <a:gd name="adj" fmla="val 16667"/>
            </a:avLst>
          </a:prstGeom>
          <a:solidFill>
            <a:srgbClr val="009FE3"/>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200" b="1" kern="0" dirty="0" smtClean="0">
                <a:solidFill>
                  <a:sysClr val="window" lastClr="FFFFFF"/>
                </a:solidFill>
              </a:rPr>
              <a:t>Imagerie de diagnostic/suivi</a:t>
            </a:r>
          </a:p>
        </p:txBody>
      </p:sp>
      <p:sp>
        <p:nvSpPr>
          <p:cNvPr id="35" name="AutoShape 3"/>
          <p:cNvSpPr>
            <a:spLocks noChangeArrowheads="1"/>
          </p:cNvSpPr>
          <p:nvPr/>
        </p:nvSpPr>
        <p:spPr bwMode="auto">
          <a:xfrm>
            <a:off x="869497" y="4609157"/>
            <a:ext cx="1296000" cy="756000"/>
          </a:xfrm>
          <a:prstGeom prst="roundRect">
            <a:avLst>
              <a:gd name="adj" fmla="val 16667"/>
            </a:avLst>
          </a:prstGeom>
          <a:solidFill>
            <a:srgbClr val="009FE3"/>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200" b="1" kern="0" dirty="0" smtClean="0">
                <a:solidFill>
                  <a:sysClr val="window" lastClr="FFFFFF"/>
                </a:solidFill>
              </a:rPr>
              <a:t>Imagerie interventionnelle</a:t>
            </a:r>
          </a:p>
        </p:txBody>
      </p:sp>
      <p:sp>
        <p:nvSpPr>
          <p:cNvPr id="52" name="AutoShape 3"/>
          <p:cNvSpPr>
            <a:spLocks noChangeArrowheads="1"/>
          </p:cNvSpPr>
          <p:nvPr/>
        </p:nvSpPr>
        <p:spPr bwMode="auto">
          <a:xfrm>
            <a:off x="869497" y="3349875"/>
            <a:ext cx="1296000" cy="756000"/>
          </a:xfrm>
          <a:prstGeom prst="roundRect">
            <a:avLst>
              <a:gd name="adj" fmla="val 16667"/>
            </a:avLst>
          </a:prstGeom>
          <a:solidFill>
            <a:srgbClr val="009FE3"/>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200" b="1" kern="0" dirty="0" smtClean="0">
                <a:solidFill>
                  <a:sysClr val="window" lastClr="FFFFFF"/>
                </a:solidFill>
              </a:rPr>
              <a:t>Imagerie fonctionnelle</a:t>
            </a:r>
          </a:p>
        </p:txBody>
      </p:sp>
      <p:cxnSp>
        <p:nvCxnSpPr>
          <p:cNvPr id="57" name="Connecteur droit avec flèche 56"/>
          <p:cNvCxnSpPr/>
          <p:nvPr/>
        </p:nvCxnSpPr>
        <p:spPr bwMode="auto">
          <a:xfrm>
            <a:off x="7229232" y="2493893"/>
            <a:ext cx="468000" cy="0"/>
          </a:xfrm>
          <a:prstGeom prst="straightConnector1">
            <a:avLst/>
          </a:prstGeom>
          <a:solidFill>
            <a:srgbClr val="0053A1"/>
          </a:solidFill>
          <a:ln w="50800" cap="flat" cmpd="sng" algn="ctr">
            <a:solidFill>
              <a:srgbClr val="0053A1"/>
            </a:solidFill>
            <a:prstDash val="solid"/>
            <a:round/>
            <a:headEnd type="none" w="med" len="med"/>
            <a:tailEnd type="oval"/>
          </a:ln>
          <a:effectLst/>
        </p:spPr>
      </p:cxnSp>
      <p:cxnSp>
        <p:nvCxnSpPr>
          <p:cNvPr id="37" name="Connecteur droit avec flèche 36"/>
          <p:cNvCxnSpPr/>
          <p:nvPr/>
        </p:nvCxnSpPr>
        <p:spPr bwMode="auto">
          <a:xfrm>
            <a:off x="7229231" y="4576570"/>
            <a:ext cx="540000" cy="0"/>
          </a:xfrm>
          <a:prstGeom prst="straightConnector1">
            <a:avLst/>
          </a:prstGeom>
          <a:solidFill>
            <a:srgbClr val="0053A1"/>
          </a:solidFill>
          <a:ln w="50800" cap="flat" cmpd="sng" algn="ctr">
            <a:solidFill>
              <a:srgbClr val="0053A1"/>
            </a:solidFill>
            <a:prstDash val="solid"/>
            <a:round/>
            <a:headEnd type="none" w="med" len="med"/>
            <a:tailEnd type="oval"/>
          </a:ln>
          <a:effectLst/>
        </p:spPr>
      </p:cxnSp>
      <p:cxnSp>
        <p:nvCxnSpPr>
          <p:cNvPr id="40" name="Connecteur droit avec flèche 39"/>
          <p:cNvCxnSpPr/>
          <p:nvPr/>
        </p:nvCxnSpPr>
        <p:spPr bwMode="auto">
          <a:xfrm>
            <a:off x="7229232" y="5344888"/>
            <a:ext cx="540000" cy="0"/>
          </a:xfrm>
          <a:prstGeom prst="straightConnector1">
            <a:avLst/>
          </a:prstGeom>
          <a:solidFill>
            <a:srgbClr val="0053A1"/>
          </a:solidFill>
          <a:ln w="50800" cap="flat" cmpd="sng" algn="ctr">
            <a:solidFill>
              <a:srgbClr val="0053A1"/>
            </a:solidFill>
            <a:prstDash val="solid"/>
            <a:round/>
            <a:headEnd type="none" w="med" len="med"/>
            <a:tailEnd type="oval"/>
          </a:ln>
          <a:effectLst/>
        </p:spPr>
      </p:cxnSp>
      <p:sp>
        <p:nvSpPr>
          <p:cNvPr id="28" name="AutoShape 3"/>
          <p:cNvSpPr>
            <a:spLocks noChangeArrowheads="1"/>
          </p:cNvSpPr>
          <p:nvPr/>
        </p:nvSpPr>
        <p:spPr bwMode="auto">
          <a:xfrm>
            <a:off x="869497" y="1085775"/>
            <a:ext cx="1296000"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300" b="1" kern="0" dirty="0" smtClean="0">
                <a:solidFill>
                  <a:srgbClr val="F8F8F8"/>
                </a:solidFill>
              </a:rPr>
              <a:t>Produits</a:t>
            </a:r>
            <a:endParaRPr lang="fr-FR" sz="1300" b="1" kern="0" dirty="0">
              <a:solidFill>
                <a:srgbClr val="F8F8F8"/>
              </a:solidFill>
            </a:endParaRPr>
          </a:p>
        </p:txBody>
      </p:sp>
      <p:sp>
        <p:nvSpPr>
          <p:cNvPr id="30" name="AutoShape 3"/>
          <p:cNvSpPr>
            <a:spLocks noChangeArrowheads="1"/>
          </p:cNvSpPr>
          <p:nvPr/>
        </p:nvSpPr>
        <p:spPr bwMode="auto">
          <a:xfrm>
            <a:off x="7305675" y="1085775"/>
            <a:ext cx="1664976"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300" b="1" kern="0" dirty="0" smtClean="0">
                <a:solidFill>
                  <a:srgbClr val="F8F8F8"/>
                </a:solidFill>
              </a:rPr>
              <a:t>Temps d’accès        au marché</a:t>
            </a:r>
            <a:endParaRPr lang="fr-FR" sz="1300" b="1" kern="0" dirty="0">
              <a:solidFill>
                <a:srgbClr val="F8F8F8"/>
              </a:solidFill>
            </a:endParaRPr>
          </a:p>
        </p:txBody>
      </p:sp>
      <p:sp>
        <p:nvSpPr>
          <p:cNvPr id="31" name="AutoShape 3"/>
          <p:cNvSpPr>
            <a:spLocks noChangeArrowheads="1"/>
          </p:cNvSpPr>
          <p:nvPr/>
        </p:nvSpPr>
        <p:spPr bwMode="auto">
          <a:xfrm>
            <a:off x="4789175" y="1085775"/>
            <a:ext cx="1152000"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200" b="1" kern="0" dirty="0" smtClean="0">
                <a:solidFill>
                  <a:srgbClr val="F8F8F8"/>
                </a:solidFill>
              </a:rPr>
              <a:t>Position industrie française</a:t>
            </a:r>
            <a:endParaRPr lang="fr-FR" sz="1200" b="1" kern="0" dirty="0">
              <a:solidFill>
                <a:srgbClr val="F8F8F8"/>
              </a:solidFill>
            </a:endParaRPr>
          </a:p>
        </p:txBody>
      </p:sp>
      <p:sp>
        <p:nvSpPr>
          <p:cNvPr id="32" name="AutoShape 3"/>
          <p:cNvSpPr>
            <a:spLocks noChangeArrowheads="1"/>
          </p:cNvSpPr>
          <p:nvPr/>
        </p:nvSpPr>
        <p:spPr bwMode="auto">
          <a:xfrm>
            <a:off x="5979275" y="1085775"/>
            <a:ext cx="1287309"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300" b="1" kern="0" dirty="0" smtClean="0">
                <a:solidFill>
                  <a:srgbClr val="F8F8F8"/>
                </a:solidFill>
              </a:rPr>
              <a:t>Concurrence  à l’international</a:t>
            </a:r>
            <a:endParaRPr lang="fr-FR" sz="1300" b="1" kern="0" dirty="0">
              <a:solidFill>
                <a:srgbClr val="F8F8F8"/>
              </a:solidFill>
            </a:endParaRPr>
          </a:p>
        </p:txBody>
      </p:sp>
      <p:sp>
        <p:nvSpPr>
          <p:cNvPr id="33" name="AutoShape 3"/>
          <p:cNvSpPr>
            <a:spLocks noChangeArrowheads="1"/>
          </p:cNvSpPr>
          <p:nvPr/>
        </p:nvSpPr>
        <p:spPr bwMode="auto">
          <a:xfrm>
            <a:off x="17683" y="1085775"/>
            <a:ext cx="792000"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300" b="1" kern="0" dirty="0" smtClean="0">
                <a:solidFill>
                  <a:srgbClr val="F8F8F8"/>
                </a:solidFill>
              </a:rPr>
              <a:t>Segment</a:t>
            </a:r>
            <a:endParaRPr lang="fr-FR" sz="1300" b="1" kern="0" dirty="0">
              <a:solidFill>
                <a:srgbClr val="F8F8F8"/>
              </a:solidFill>
            </a:endParaRPr>
          </a:p>
        </p:txBody>
      </p:sp>
      <p:sp>
        <p:nvSpPr>
          <p:cNvPr id="36" name="AutoShape 3"/>
          <p:cNvSpPr>
            <a:spLocks noChangeArrowheads="1"/>
          </p:cNvSpPr>
          <p:nvPr/>
        </p:nvSpPr>
        <p:spPr bwMode="auto">
          <a:xfrm>
            <a:off x="2274575" y="1085775"/>
            <a:ext cx="2435646" cy="540000"/>
          </a:xfrm>
          <a:prstGeom prst="roundRect">
            <a:avLst>
              <a:gd name="adj" fmla="val 16667"/>
            </a:avLst>
          </a:prstGeom>
          <a:solidFill>
            <a:srgbClr val="0053A1"/>
          </a:solidFill>
          <a:ln w="6350" algn="ctr">
            <a:noFill/>
            <a:round/>
            <a:headEnd/>
            <a:tailEnd/>
          </a:ln>
          <a:effectLst>
            <a:outerShdw blurRad="44450" dist="27940" dir="5400000" algn="ctr">
              <a:srgbClr val="000000">
                <a:alpha val="32000"/>
              </a:srgbClr>
            </a:outerShdw>
          </a:effectLst>
        </p:spPr>
        <p:txBody>
          <a:bodyPr lIns="0" tIns="0" rIns="0" bIns="0" anchor="ctr"/>
          <a:lstStyle/>
          <a:p>
            <a:pPr algn="ctr" fontAlgn="auto">
              <a:spcBef>
                <a:spcPts val="0"/>
              </a:spcBef>
              <a:spcAft>
                <a:spcPts val="0"/>
              </a:spcAft>
              <a:defRPr/>
            </a:pPr>
            <a:r>
              <a:rPr lang="fr-FR" sz="1300" b="1" kern="0" dirty="0" smtClean="0">
                <a:solidFill>
                  <a:srgbClr val="F8F8F8"/>
                </a:solidFill>
              </a:rPr>
              <a:t>Axes d’innovations</a:t>
            </a:r>
            <a:endParaRPr lang="fr-FR" sz="1300" b="1" kern="0" dirty="0">
              <a:solidFill>
                <a:srgbClr val="F8F8F8"/>
              </a:solidFill>
            </a:endParaRPr>
          </a:p>
        </p:txBody>
      </p:sp>
      <p:sp>
        <p:nvSpPr>
          <p:cNvPr id="34" name="Espace réservé du numéro de diapositive 4"/>
          <p:cNvSpPr>
            <a:spLocks noGrp="1"/>
          </p:cNvSpPr>
          <p:nvPr>
            <p:ph type="sldNum" sz="quarter" idx="4"/>
          </p:nvPr>
        </p:nvSpPr>
        <p:spPr>
          <a:xfrm>
            <a:off x="8428007" y="5883155"/>
            <a:ext cx="623109" cy="325437"/>
          </a:xfrm>
        </p:spPr>
        <p:txBody>
          <a:bodyPr/>
          <a:lstStyle/>
          <a:p>
            <a:fld id="{CAF5A059-CC0F-49E5-9479-C0FE1E96BCE3}" type="slidenum">
              <a:rPr lang="fr-FR" smtClean="0">
                <a:solidFill>
                  <a:srgbClr val="A5A5A5"/>
                </a:solidFill>
              </a:rPr>
              <a:pPr/>
              <a:t>36</a:t>
            </a:fld>
            <a:endParaRPr lang="fr-FR" dirty="0">
              <a:solidFill>
                <a:srgbClr val="A5A5A5"/>
              </a:solidFill>
            </a:endParaRPr>
          </a:p>
        </p:txBody>
      </p:sp>
    </p:spTree>
    <p:extLst>
      <p:ext uri="{BB962C8B-B14F-4D97-AF65-F5344CB8AC3E}">
        <p14:creationId xmlns:p14="http://schemas.microsoft.com/office/powerpoint/2010/main" xmlns="" val="3939353673"/>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0"/>
          </p:nvPr>
        </p:nvSpPr>
        <p:spPr/>
        <p:txBody>
          <a:bodyPr/>
          <a:lstStyle/>
          <a:p>
            <a:r>
              <a:rPr lang="fr-FR" dirty="0" smtClean="0"/>
              <a:t>Merci de votre attention</a:t>
            </a:r>
            <a:endParaRPr lang="fr-FR" dirty="0"/>
          </a:p>
        </p:txBody>
      </p:sp>
    </p:spTree>
    <p:extLst>
      <p:ext uri="{BB962C8B-B14F-4D97-AF65-F5344CB8AC3E}">
        <p14:creationId xmlns:p14="http://schemas.microsoft.com/office/powerpoint/2010/main" xmlns="" val="32400017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L’environnement réglementaire des dispositifs médicaux</a:t>
            </a:r>
            <a:endParaRPr lang="fr-FR" dirty="0"/>
          </a:p>
        </p:txBody>
      </p:sp>
      <p:sp>
        <p:nvSpPr>
          <p:cNvPr id="3" name="Espace réservé du contenu 2"/>
          <p:cNvSpPr>
            <a:spLocks noGrp="1"/>
          </p:cNvSpPr>
          <p:nvPr>
            <p:ph idx="1"/>
          </p:nvPr>
        </p:nvSpPr>
        <p:spPr>
          <a:xfrm>
            <a:off x="404973" y="1045097"/>
            <a:ext cx="8055764" cy="2191264"/>
          </a:xfrm>
        </p:spPr>
        <p:txBody>
          <a:bodyPr/>
          <a:lstStyle/>
          <a:p>
            <a:pPr algn="just"/>
            <a:r>
              <a:rPr lang="fr-FR" sz="1800" dirty="0" smtClean="0"/>
              <a:t>Les </a:t>
            </a:r>
            <a:r>
              <a:rPr lang="fr-FR" sz="1800" dirty="0"/>
              <a:t>dispositifs médicaux sont soumis au cadre règlementaire du marquage CE</a:t>
            </a:r>
          </a:p>
          <a:p>
            <a:pPr lvl="1" algn="just"/>
            <a:r>
              <a:rPr lang="fr-FR" sz="1600" dirty="0"/>
              <a:t>La classe du DM correspond à des niveaux de risques différents et croissants en fonction de la durée d’utilisation, du caractère invasif ou non, si cela concerne une partie vitale ou non, etc.</a:t>
            </a:r>
          </a:p>
          <a:p>
            <a:pPr algn="just"/>
            <a:endParaRPr lang="fr-FR" sz="1800" dirty="0" smtClean="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solidFill>
                  <a:srgbClr val="A5A5A5"/>
                </a:solidFill>
              </a:rPr>
              <a:pPr/>
              <a:t>38</a:t>
            </a:fld>
            <a:endParaRPr lang="fr-FR" dirty="0">
              <a:solidFill>
                <a:srgbClr val="A5A5A5"/>
              </a:solidFill>
            </a:endParaRPr>
          </a:p>
        </p:txBody>
      </p:sp>
      <p:graphicFrame>
        <p:nvGraphicFramePr>
          <p:cNvPr id="9" name="Tableau 8"/>
          <p:cNvGraphicFramePr>
            <a:graphicFrameLocks noGrp="1"/>
          </p:cNvGraphicFramePr>
          <p:nvPr>
            <p:extLst>
              <p:ext uri="{D42A27DB-BD31-4B8C-83A1-F6EECF244321}">
                <p14:modId xmlns:p14="http://schemas.microsoft.com/office/powerpoint/2010/main" xmlns="" val="1881290809"/>
              </p:ext>
            </p:extLst>
          </p:nvPr>
        </p:nvGraphicFramePr>
        <p:xfrm>
          <a:off x="310950" y="2552958"/>
          <a:ext cx="8376050" cy="2179320"/>
        </p:xfrm>
        <a:graphic>
          <a:graphicData uri="http://schemas.openxmlformats.org/drawingml/2006/table">
            <a:tbl>
              <a:tblPr firstRow="1" bandRow="1"/>
              <a:tblGrid>
                <a:gridCol w="905059"/>
                <a:gridCol w="4728097"/>
                <a:gridCol w="2742894"/>
              </a:tblGrid>
              <a:tr h="0">
                <a:tc>
                  <a:txBody>
                    <a:bodyPr/>
                    <a:lstStyle>
                      <a:lvl1pPr marL="0" algn="l" defTabSz="914294" rtl="0" eaLnBrk="1" latinLnBrk="0" hangingPunct="1">
                        <a:defRPr sz="1800" b="1" kern="1200">
                          <a:solidFill>
                            <a:schemeClr val="tx1"/>
                          </a:solidFill>
                          <a:latin typeface="Arial"/>
                          <a:ea typeface="ＭＳ Ｐゴシック"/>
                        </a:defRPr>
                      </a:lvl1pPr>
                      <a:lvl2pPr marL="457147" algn="l" defTabSz="914294" rtl="0" eaLnBrk="1" latinLnBrk="0" hangingPunct="1">
                        <a:defRPr sz="1800" b="1" kern="1200">
                          <a:solidFill>
                            <a:schemeClr val="tx1"/>
                          </a:solidFill>
                          <a:latin typeface="Arial"/>
                          <a:ea typeface="ＭＳ Ｐゴシック"/>
                        </a:defRPr>
                      </a:lvl2pPr>
                      <a:lvl3pPr marL="914294" algn="l" defTabSz="914294" rtl="0" eaLnBrk="1" latinLnBrk="0" hangingPunct="1">
                        <a:defRPr sz="1800" b="1" kern="1200">
                          <a:solidFill>
                            <a:schemeClr val="tx1"/>
                          </a:solidFill>
                          <a:latin typeface="Arial"/>
                          <a:ea typeface="ＭＳ Ｐゴシック"/>
                        </a:defRPr>
                      </a:lvl3pPr>
                      <a:lvl4pPr marL="1371441" algn="l" defTabSz="914294" rtl="0" eaLnBrk="1" latinLnBrk="0" hangingPunct="1">
                        <a:defRPr sz="1800" b="1" kern="1200">
                          <a:solidFill>
                            <a:schemeClr val="tx1"/>
                          </a:solidFill>
                          <a:latin typeface="Arial"/>
                          <a:ea typeface="ＭＳ Ｐゴシック"/>
                        </a:defRPr>
                      </a:lvl4pPr>
                      <a:lvl5pPr marL="1828589" algn="l" defTabSz="914294" rtl="0" eaLnBrk="1" latinLnBrk="0" hangingPunct="1">
                        <a:defRPr sz="1800" b="1" kern="1200">
                          <a:solidFill>
                            <a:schemeClr val="tx1"/>
                          </a:solidFill>
                          <a:latin typeface="Arial"/>
                          <a:ea typeface="ＭＳ Ｐゴシック"/>
                        </a:defRPr>
                      </a:lvl5pPr>
                      <a:lvl6pPr marL="2285735" algn="l" defTabSz="914294" rtl="0" eaLnBrk="1" latinLnBrk="0" hangingPunct="1">
                        <a:defRPr sz="1800" b="1" kern="1200">
                          <a:solidFill>
                            <a:schemeClr val="tx1"/>
                          </a:solidFill>
                          <a:latin typeface="Arial"/>
                          <a:ea typeface="ＭＳ Ｐゴシック"/>
                        </a:defRPr>
                      </a:lvl6pPr>
                      <a:lvl7pPr marL="2742883" algn="l" defTabSz="914294" rtl="0" eaLnBrk="1" latinLnBrk="0" hangingPunct="1">
                        <a:defRPr sz="1800" b="1" kern="1200">
                          <a:solidFill>
                            <a:schemeClr val="tx1"/>
                          </a:solidFill>
                          <a:latin typeface="Arial"/>
                          <a:ea typeface="ＭＳ Ｐゴシック"/>
                        </a:defRPr>
                      </a:lvl7pPr>
                      <a:lvl8pPr marL="3200029" algn="l" defTabSz="914294" rtl="0" eaLnBrk="1" latinLnBrk="0" hangingPunct="1">
                        <a:defRPr sz="1800" b="1" kern="1200">
                          <a:solidFill>
                            <a:schemeClr val="tx1"/>
                          </a:solidFill>
                          <a:latin typeface="Arial"/>
                          <a:ea typeface="ＭＳ Ｐゴシック"/>
                        </a:defRPr>
                      </a:lvl8pPr>
                      <a:lvl9pPr marL="3657177" algn="l" defTabSz="914294" rtl="0" eaLnBrk="1" latinLnBrk="0" hangingPunct="1">
                        <a:defRPr sz="1800" b="1" kern="1200">
                          <a:solidFill>
                            <a:schemeClr val="tx1"/>
                          </a:solidFill>
                          <a:latin typeface="Arial"/>
                          <a:ea typeface="ＭＳ Ｐゴシック"/>
                        </a:defRPr>
                      </a:lvl9pPr>
                    </a:lstStyle>
                    <a:p>
                      <a:pPr algn="ctr"/>
                      <a:r>
                        <a:rPr lang="fr-FR" sz="1400" b="1" kern="1200" cap="small" baseline="0" dirty="0" smtClean="0">
                          <a:solidFill>
                            <a:schemeClr val="accent1"/>
                          </a:solidFill>
                          <a:latin typeface="+mn-lt"/>
                          <a:ea typeface="+mn-ea"/>
                          <a:cs typeface="+mn-cs"/>
                        </a:rPr>
                        <a:t>Classe</a:t>
                      </a:r>
                      <a:endParaRPr lang="fr-FR" sz="1400" b="1" kern="1200" cap="small" baseline="0" dirty="0">
                        <a:solidFill>
                          <a:schemeClr val="accent1"/>
                        </a:solidFill>
                        <a:latin typeface="+mn-lt"/>
                        <a:ea typeface="+mn-ea"/>
                        <a:cs typeface="+mn-cs"/>
                      </a:endParaRPr>
                    </a:p>
                  </a:txBody>
                  <a:tcPr anchor="ctr">
                    <a:lnL>
                      <a:noFill/>
                    </a:lnL>
                    <a:lnR>
                      <a:noFill/>
                    </a:lnR>
                    <a:lnT w="12700" cmpd="sng">
                      <a:solidFill>
                        <a:srgbClr val="0053A1"/>
                      </a:solidFill>
                    </a:lnT>
                    <a:lnB w="12700" cmpd="sng">
                      <a:solidFill>
                        <a:srgbClr val="0053A1"/>
                      </a:solidFill>
                    </a:lnB>
                    <a:lnTlToBr w="12700" cmpd="sng">
                      <a:noFill/>
                      <a:prstDash val="solid"/>
                    </a:lnTlToBr>
                    <a:lnBlToTr w="12700" cmpd="sng">
                      <a:noFill/>
                      <a:prstDash val="solid"/>
                    </a:lnBlToTr>
                    <a:noFill/>
                  </a:tcPr>
                </a:tc>
                <a:tc>
                  <a:txBody>
                    <a:bodyPr/>
                    <a:lstStyle>
                      <a:lvl1pPr marL="0" algn="l" defTabSz="914294" rtl="0" eaLnBrk="1" latinLnBrk="0" hangingPunct="1">
                        <a:defRPr sz="1800" b="1" kern="1200">
                          <a:solidFill>
                            <a:schemeClr val="tx1"/>
                          </a:solidFill>
                          <a:latin typeface="Arial"/>
                          <a:ea typeface="ＭＳ Ｐゴシック"/>
                        </a:defRPr>
                      </a:lvl1pPr>
                      <a:lvl2pPr marL="457147" algn="l" defTabSz="914294" rtl="0" eaLnBrk="1" latinLnBrk="0" hangingPunct="1">
                        <a:defRPr sz="1800" b="1" kern="1200">
                          <a:solidFill>
                            <a:schemeClr val="tx1"/>
                          </a:solidFill>
                          <a:latin typeface="Arial"/>
                          <a:ea typeface="ＭＳ Ｐゴシック"/>
                        </a:defRPr>
                      </a:lvl2pPr>
                      <a:lvl3pPr marL="914294" algn="l" defTabSz="914294" rtl="0" eaLnBrk="1" latinLnBrk="0" hangingPunct="1">
                        <a:defRPr sz="1800" b="1" kern="1200">
                          <a:solidFill>
                            <a:schemeClr val="tx1"/>
                          </a:solidFill>
                          <a:latin typeface="Arial"/>
                          <a:ea typeface="ＭＳ Ｐゴシック"/>
                        </a:defRPr>
                      </a:lvl3pPr>
                      <a:lvl4pPr marL="1371441" algn="l" defTabSz="914294" rtl="0" eaLnBrk="1" latinLnBrk="0" hangingPunct="1">
                        <a:defRPr sz="1800" b="1" kern="1200">
                          <a:solidFill>
                            <a:schemeClr val="tx1"/>
                          </a:solidFill>
                          <a:latin typeface="Arial"/>
                          <a:ea typeface="ＭＳ Ｐゴシック"/>
                        </a:defRPr>
                      </a:lvl4pPr>
                      <a:lvl5pPr marL="1828589" algn="l" defTabSz="914294" rtl="0" eaLnBrk="1" latinLnBrk="0" hangingPunct="1">
                        <a:defRPr sz="1800" b="1" kern="1200">
                          <a:solidFill>
                            <a:schemeClr val="tx1"/>
                          </a:solidFill>
                          <a:latin typeface="Arial"/>
                          <a:ea typeface="ＭＳ Ｐゴシック"/>
                        </a:defRPr>
                      </a:lvl5pPr>
                      <a:lvl6pPr marL="2285735" algn="l" defTabSz="914294" rtl="0" eaLnBrk="1" latinLnBrk="0" hangingPunct="1">
                        <a:defRPr sz="1800" b="1" kern="1200">
                          <a:solidFill>
                            <a:schemeClr val="tx1"/>
                          </a:solidFill>
                          <a:latin typeface="Arial"/>
                          <a:ea typeface="ＭＳ Ｐゴシック"/>
                        </a:defRPr>
                      </a:lvl6pPr>
                      <a:lvl7pPr marL="2742883" algn="l" defTabSz="914294" rtl="0" eaLnBrk="1" latinLnBrk="0" hangingPunct="1">
                        <a:defRPr sz="1800" b="1" kern="1200">
                          <a:solidFill>
                            <a:schemeClr val="tx1"/>
                          </a:solidFill>
                          <a:latin typeface="Arial"/>
                          <a:ea typeface="ＭＳ Ｐゴシック"/>
                        </a:defRPr>
                      </a:lvl7pPr>
                      <a:lvl8pPr marL="3200029" algn="l" defTabSz="914294" rtl="0" eaLnBrk="1" latinLnBrk="0" hangingPunct="1">
                        <a:defRPr sz="1800" b="1" kern="1200">
                          <a:solidFill>
                            <a:schemeClr val="tx1"/>
                          </a:solidFill>
                          <a:latin typeface="Arial"/>
                          <a:ea typeface="ＭＳ Ｐゴシック"/>
                        </a:defRPr>
                      </a:lvl8pPr>
                      <a:lvl9pPr marL="3657177" algn="l" defTabSz="914294" rtl="0" eaLnBrk="1" latinLnBrk="0" hangingPunct="1">
                        <a:defRPr sz="1800" b="1" kern="1200">
                          <a:solidFill>
                            <a:schemeClr val="tx1"/>
                          </a:solidFill>
                          <a:latin typeface="Arial"/>
                          <a:ea typeface="ＭＳ Ｐゴシック"/>
                        </a:defRPr>
                      </a:lvl9pPr>
                    </a:lstStyle>
                    <a:p>
                      <a:pPr algn="ctr"/>
                      <a:r>
                        <a:rPr lang="fr-FR" sz="1400" b="1" kern="1200" cap="small" baseline="0" dirty="0" smtClean="0">
                          <a:solidFill>
                            <a:schemeClr val="accent1"/>
                          </a:solidFill>
                          <a:latin typeface="+mn-lt"/>
                          <a:ea typeface="+mn-ea"/>
                          <a:cs typeface="+mn-cs"/>
                        </a:rPr>
                        <a:t>Caractérisation </a:t>
                      </a:r>
                      <a:endParaRPr lang="fr-FR" sz="1400" b="1" kern="1200" cap="small" baseline="0" dirty="0">
                        <a:solidFill>
                          <a:schemeClr val="accent1"/>
                        </a:solidFill>
                        <a:latin typeface="+mn-lt"/>
                        <a:ea typeface="+mn-ea"/>
                        <a:cs typeface="+mn-cs"/>
                      </a:endParaRPr>
                    </a:p>
                  </a:txBody>
                  <a:tcPr anchor="ctr">
                    <a:lnL>
                      <a:noFill/>
                    </a:lnL>
                    <a:lnR>
                      <a:noFill/>
                    </a:lnR>
                    <a:lnT w="12700" cmpd="sng">
                      <a:solidFill>
                        <a:srgbClr val="0053A1"/>
                      </a:solidFill>
                    </a:lnT>
                    <a:lnB w="12700" cmpd="sng">
                      <a:solidFill>
                        <a:srgbClr val="0053A1"/>
                      </a:solidFill>
                    </a:lnB>
                    <a:lnTlToBr w="12700" cmpd="sng">
                      <a:noFill/>
                      <a:prstDash val="solid"/>
                    </a:lnTlToBr>
                    <a:lnBlToTr w="12700" cmpd="sng">
                      <a:noFill/>
                      <a:prstDash val="solid"/>
                    </a:lnBlToTr>
                    <a:noFill/>
                  </a:tcPr>
                </a:tc>
                <a:tc>
                  <a:txBody>
                    <a:bodyPr/>
                    <a:lstStyle>
                      <a:lvl1pPr marL="0" algn="l" defTabSz="914294" rtl="0" eaLnBrk="1" latinLnBrk="0" hangingPunct="1">
                        <a:defRPr sz="1800" b="1" kern="1200">
                          <a:solidFill>
                            <a:schemeClr val="tx1"/>
                          </a:solidFill>
                          <a:latin typeface="Arial"/>
                          <a:ea typeface="ＭＳ Ｐゴシック"/>
                        </a:defRPr>
                      </a:lvl1pPr>
                      <a:lvl2pPr marL="457147" algn="l" defTabSz="914294" rtl="0" eaLnBrk="1" latinLnBrk="0" hangingPunct="1">
                        <a:defRPr sz="1800" b="1" kern="1200">
                          <a:solidFill>
                            <a:schemeClr val="tx1"/>
                          </a:solidFill>
                          <a:latin typeface="Arial"/>
                          <a:ea typeface="ＭＳ Ｐゴシック"/>
                        </a:defRPr>
                      </a:lvl2pPr>
                      <a:lvl3pPr marL="914294" algn="l" defTabSz="914294" rtl="0" eaLnBrk="1" latinLnBrk="0" hangingPunct="1">
                        <a:defRPr sz="1800" b="1" kern="1200">
                          <a:solidFill>
                            <a:schemeClr val="tx1"/>
                          </a:solidFill>
                          <a:latin typeface="Arial"/>
                          <a:ea typeface="ＭＳ Ｐゴシック"/>
                        </a:defRPr>
                      </a:lvl3pPr>
                      <a:lvl4pPr marL="1371441" algn="l" defTabSz="914294" rtl="0" eaLnBrk="1" latinLnBrk="0" hangingPunct="1">
                        <a:defRPr sz="1800" b="1" kern="1200">
                          <a:solidFill>
                            <a:schemeClr val="tx1"/>
                          </a:solidFill>
                          <a:latin typeface="Arial"/>
                          <a:ea typeface="ＭＳ Ｐゴシック"/>
                        </a:defRPr>
                      </a:lvl4pPr>
                      <a:lvl5pPr marL="1828589" algn="l" defTabSz="914294" rtl="0" eaLnBrk="1" latinLnBrk="0" hangingPunct="1">
                        <a:defRPr sz="1800" b="1" kern="1200">
                          <a:solidFill>
                            <a:schemeClr val="tx1"/>
                          </a:solidFill>
                          <a:latin typeface="Arial"/>
                          <a:ea typeface="ＭＳ Ｐゴシック"/>
                        </a:defRPr>
                      </a:lvl5pPr>
                      <a:lvl6pPr marL="2285735" algn="l" defTabSz="914294" rtl="0" eaLnBrk="1" latinLnBrk="0" hangingPunct="1">
                        <a:defRPr sz="1800" b="1" kern="1200">
                          <a:solidFill>
                            <a:schemeClr val="tx1"/>
                          </a:solidFill>
                          <a:latin typeface="Arial"/>
                          <a:ea typeface="ＭＳ Ｐゴシック"/>
                        </a:defRPr>
                      </a:lvl6pPr>
                      <a:lvl7pPr marL="2742883" algn="l" defTabSz="914294" rtl="0" eaLnBrk="1" latinLnBrk="0" hangingPunct="1">
                        <a:defRPr sz="1800" b="1" kern="1200">
                          <a:solidFill>
                            <a:schemeClr val="tx1"/>
                          </a:solidFill>
                          <a:latin typeface="Arial"/>
                          <a:ea typeface="ＭＳ Ｐゴシック"/>
                        </a:defRPr>
                      </a:lvl7pPr>
                      <a:lvl8pPr marL="3200029" algn="l" defTabSz="914294" rtl="0" eaLnBrk="1" latinLnBrk="0" hangingPunct="1">
                        <a:defRPr sz="1800" b="1" kern="1200">
                          <a:solidFill>
                            <a:schemeClr val="tx1"/>
                          </a:solidFill>
                          <a:latin typeface="Arial"/>
                          <a:ea typeface="ＭＳ Ｐゴシック"/>
                        </a:defRPr>
                      </a:lvl8pPr>
                      <a:lvl9pPr marL="3657177" algn="l" defTabSz="914294" rtl="0" eaLnBrk="1" latinLnBrk="0" hangingPunct="1">
                        <a:defRPr sz="1800" b="1" kern="1200">
                          <a:solidFill>
                            <a:schemeClr val="tx1"/>
                          </a:solidFill>
                          <a:latin typeface="Arial"/>
                          <a:ea typeface="ＭＳ Ｐゴシック"/>
                        </a:defRPr>
                      </a:lvl9pPr>
                    </a:lstStyle>
                    <a:p>
                      <a:pPr algn="ctr"/>
                      <a:r>
                        <a:rPr lang="fr-FR" sz="1400" b="1" kern="1200" cap="small" baseline="0" dirty="0" smtClean="0">
                          <a:solidFill>
                            <a:schemeClr val="accent1"/>
                          </a:solidFill>
                          <a:latin typeface="+mn-lt"/>
                          <a:ea typeface="+mn-ea"/>
                          <a:cs typeface="+mn-cs"/>
                        </a:rPr>
                        <a:t>Exemples </a:t>
                      </a:r>
                      <a:endParaRPr lang="fr-FR" sz="1400" b="1" kern="1200" cap="small" baseline="0" dirty="0">
                        <a:solidFill>
                          <a:schemeClr val="accent1"/>
                        </a:solidFill>
                        <a:latin typeface="+mn-lt"/>
                        <a:ea typeface="+mn-ea"/>
                        <a:cs typeface="+mn-cs"/>
                      </a:endParaRPr>
                    </a:p>
                  </a:txBody>
                  <a:tcPr anchor="ctr">
                    <a:lnL>
                      <a:noFill/>
                    </a:lnL>
                    <a:lnR>
                      <a:noFill/>
                    </a:lnR>
                    <a:lnT w="12700" cmpd="sng">
                      <a:solidFill>
                        <a:srgbClr val="0053A1"/>
                      </a:solidFill>
                    </a:lnT>
                    <a:lnB w="12700" cmpd="sng">
                      <a:solidFill>
                        <a:srgbClr val="0053A1"/>
                      </a:solidFill>
                    </a:lnB>
                    <a:lnTlToBr w="12700" cmpd="sng">
                      <a:noFill/>
                      <a:prstDash val="solid"/>
                    </a:lnTlToBr>
                    <a:lnBlToTr w="12700" cmpd="sng">
                      <a:noFill/>
                      <a:prstDash val="solid"/>
                    </a:lnBlToTr>
                    <a:noFill/>
                  </a:tcPr>
                </a:tc>
              </a:tr>
              <a:tr h="262112">
                <a:tc>
                  <a:txBody>
                    <a:bodyPr/>
                    <a:lstStyle>
                      <a:lvl1pPr marL="0" algn="l" defTabSz="914294" rtl="0" eaLnBrk="1" latinLnBrk="0" hangingPunct="1">
                        <a:defRPr sz="1800" kern="1200">
                          <a:solidFill>
                            <a:schemeClr val="tx1"/>
                          </a:solidFill>
                          <a:latin typeface="Arial"/>
                          <a:ea typeface="ＭＳ Ｐゴシック"/>
                        </a:defRPr>
                      </a:lvl1pPr>
                      <a:lvl2pPr marL="457147" algn="l" defTabSz="914294" rtl="0" eaLnBrk="1" latinLnBrk="0" hangingPunct="1">
                        <a:defRPr sz="1800" kern="1200">
                          <a:solidFill>
                            <a:schemeClr val="tx1"/>
                          </a:solidFill>
                          <a:latin typeface="Arial"/>
                          <a:ea typeface="ＭＳ Ｐゴシック"/>
                        </a:defRPr>
                      </a:lvl2pPr>
                      <a:lvl3pPr marL="914294" algn="l" defTabSz="914294" rtl="0" eaLnBrk="1" latinLnBrk="0" hangingPunct="1">
                        <a:defRPr sz="1800" kern="1200">
                          <a:solidFill>
                            <a:schemeClr val="tx1"/>
                          </a:solidFill>
                          <a:latin typeface="Arial"/>
                          <a:ea typeface="ＭＳ Ｐゴシック"/>
                        </a:defRPr>
                      </a:lvl3pPr>
                      <a:lvl4pPr marL="1371441" algn="l" defTabSz="914294" rtl="0" eaLnBrk="1" latinLnBrk="0" hangingPunct="1">
                        <a:defRPr sz="1800" kern="1200">
                          <a:solidFill>
                            <a:schemeClr val="tx1"/>
                          </a:solidFill>
                          <a:latin typeface="Arial"/>
                          <a:ea typeface="ＭＳ Ｐゴシック"/>
                        </a:defRPr>
                      </a:lvl4pPr>
                      <a:lvl5pPr marL="1828589" algn="l" defTabSz="914294" rtl="0" eaLnBrk="1" latinLnBrk="0" hangingPunct="1">
                        <a:defRPr sz="1800" kern="1200">
                          <a:solidFill>
                            <a:schemeClr val="tx1"/>
                          </a:solidFill>
                          <a:latin typeface="Arial"/>
                          <a:ea typeface="ＭＳ Ｐゴシック"/>
                        </a:defRPr>
                      </a:lvl5pPr>
                      <a:lvl6pPr marL="2285735" algn="l" defTabSz="914294" rtl="0" eaLnBrk="1" latinLnBrk="0" hangingPunct="1">
                        <a:defRPr sz="1800" kern="1200">
                          <a:solidFill>
                            <a:schemeClr val="tx1"/>
                          </a:solidFill>
                          <a:latin typeface="Arial"/>
                          <a:ea typeface="ＭＳ Ｐゴシック"/>
                        </a:defRPr>
                      </a:lvl6pPr>
                      <a:lvl7pPr marL="2742883" algn="l" defTabSz="914294" rtl="0" eaLnBrk="1" latinLnBrk="0" hangingPunct="1">
                        <a:defRPr sz="1800" kern="1200">
                          <a:solidFill>
                            <a:schemeClr val="tx1"/>
                          </a:solidFill>
                          <a:latin typeface="Arial"/>
                          <a:ea typeface="ＭＳ Ｐゴシック"/>
                        </a:defRPr>
                      </a:lvl7pPr>
                      <a:lvl8pPr marL="3200029" algn="l" defTabSz="914294" rtl="0" eaLnBrk="1" latinLnBrk="0" hangingPunct="1">
                        <a:defRPr sz="1800" kern="1200">
                          <a:solidFill>
                            <a:schemeClr val="tx1"/>
                          </a:solidFill>
                          <a:latin typeface="Arial"/>
                          <a:ea typeface="ＭＳ Ｐゴシック"/>
                        </a:defRPr>
                      </a:lvl8pPr>
                      <a:lvl9pPr marL="3657177" algn="l" defTabSz="914294" rtl="0" eaLnBrk="1" latinLnBrk="0" hangingPunct="1">
                        <a:defRPr sz="1800" kern="1200">
                          <a:solidFill>
                            <a:schemeClr val="tx1"/>
                          </a:solidFill>
                          <a:latin typeface="Arial"/>
                          <a:ea typeface="ＭＳ Ｐゴシック"/>
                        </a:defRPr>
                      </a:lvl9pPr>
                    </a:lstStyle>
                    <a:p>
                      <a:pPr marL="0" algn="ctr" defTabSz="914400" rtl="0" eaLnBrk="1" latinLnBrk="0" hangingPunct="1">
                        <a:lnSpc>
                          <a:spcPct val="100000"/>
                        </a:lnSpc>
                        <a:spcBef>
                          <a:spcPts val="0"/>
                        </a:spcBef>
                        <a:spcAft>
                          <a:spcPts val="0"/>
                        </a:spcAft>
                      </a:pPr>
                      <a:r>
                        <a:rPr lang="fr-FR" sz="1100" b="1" i="0" u="none" strike="noStrike" kern="1200" baseline="0" dirty="0" smtClean="0">
                          <a:solidFill>
                            <a:schemeClr val="accent1"/>
                          </a:solidFill>
                          <a:latin typeface="Arial"/>
                          <a:ea typeface="+mn-ea"/>
                          <a:cs typeface="+mn-cs"/>
                        </a:rPr>
                        <a:t>I</a:t>
                      </a:r>
                      <a:endParaRPr lang="fr-FR" sz="1100" b="1" i="0" u="none" strike="noStrike" kern="1200" baseline="0" dirty="0">
                        <a:solidFill>
                          <a:schemeClr val="accent1"/>
                        </a:solidFill>
                        <a:latin typeface="Arial"/>
                        <a:ea typeface="+mn-ea"/>
                        <a:cs typeface="+mn-cs"/>
                      </a:endParaRPr>
                    </a:p>
                  </a:txBody>
                  <a:tcPr anchor="ctr">
                    <a:lnL>
                      <a:noFill/>
                    </a:lnL>
                    <a:lnR>
                      <a:noFill/>
                    </a:lnR>
                    <a:lnT w="12700" cmpd="sng">
                      <a:solidFill>
                        <a:srgbClr val="0053A1"/>
                      </a:solidFill>
                    </a:lnT>
                    <a:lnB>
                      <a:noFill/>
                    </a:lnB>
                    <a:lnTlToBr w="12700" cmpd="sng">
                      <a:noFill/>
                      <a:prstDash val="solid"/>
                    </a:lnTlToBr>
                    <a:lnBlToTr w="12700" cmpd="sng">
                      <a:noFill/>
                      <a:prstDash val="solid"/>
                    </a:lnBlToTr>
                    <a:solidFill>
                      <a:srgbClr val="0053A1">
                        <a:alpha val="20000"/>
                      </a:srgbClr>
                    </a:solidFill>
                  </a:tcPr>
                </a:tc>
                <a:tc>
                  <a:txBody>
                    <a:bodyPr/>
                    <a:lstStyle>
                      <a:lvl1pPr marL="0" algn="l" defTabSz="914294" rtl="0" eaLnBrk="1" latinLnBrk="0" hangingPunct="1">
                        <a:defRPr sz="1800" kern="1200">
                          <a:solidFill>
                            <a:schemeClr val="tx1"/>
                          </a:solidFill>
                          <a:latin typeface="Arial"/>
                          <a:ea typeface="ＭＳ Ｐゴシック"/>
                        </a:defRPr>
                      </a:lvl1pPr>
                      <a:lvl2pPr marL="457147" algn="l" defTabSz="914294" rtl="0" eaLnBrk="1" latinLnBrk="0" hangingPunct="1">
                        <a:defRPr sz="1800" kern="1200">
                          <a:solidFill>
                            <a:schemeClr val="tx1"/>
                          </a:solidFill>
                          <a:latin typeface="Arial"/>
                          <a:ea typeface="ＭＳ Ｐゴシック"/>
                        </a:defRPr>
                      </a:lvl2pPr>
                      <a:lvl3pPr marL="914294" algn="l" defTabSz="914294" rtl="0" eaLnBrk="1" latinLnBrk="0" hangingPunct="1">
                        <a:defRPr sz="1800" kern="1200">
                          <a:solidFill>
                            <a:schemeClr val="tx1"/>
                          </a:solidFill>
                          <a:latin typeface="Arial"/>
                          <a:ea typeface="ＭＳ Ｐゴシック"/>
                        </a:defRPr>
                      </a:lvl3pPr>
                      <a:lvl4pPr marL="1371441" algn="l" defTabSz="914294" rtl="0" eaLnBrk="1" latinLnBrk="0" hangingPunct="1">
                        <a:defRPr sz="1800" kern="1200">
                          <a:solidFill>
                            <a:schemeClr val="tx1"/>
                          </a:solidFill>
                          <a:latin typeface="Arial"/>
                          <a:ea typeface="ＭＳ Ｐゴシック"/>
                        </a:defRPr>
                      </a:lvl4pPr>
                      <a:lvl5pPr marL="1828589" algn="l" defTabSz="914294" rtl="0" eaLnBrk="1" latinLnBrk="0" hangingPunct="1">
                        <a:defRPr sz="1800" kern="1200">
                          <a:solidFill>
                            <a:schemeClr val="tx1"/>
                          </a:solidFill>
                          <a:latin typeface="Arial"/>
                          <a:ea typeface="ＭＳ Ｐゴシック"/>
                        </a:defRPr>
                      </a:lvl5pPr>
                      <a:lvl6pPr marL="2285735" algn="l" defTabSz="914294" rtl="0" eaLnBrk="1" latinLnBrk="0" hangingPunct="1">
                        <a:defRPr sz="1800" kern="1200">
                          <a:solidFill>
                            <a:schemeClr val="tx1"/>
                          </a:solidFill>
                          <a:latin typeface="Arial"/>
                          <a:ea typeface="ＭＳ Ｐゴシック"/>
                        </a:defRPr>
                      </a:lvl6pPr>
                      <a:lvl7pPr marL="2742883" algn="l" defTabSz="914294" rtl="0" eaLnBrk="1" latinLnBrk="0" hangingPunct="1">
                        <a:defRPr sz="1800" kern="1200">
                          <a:solidFill>
                            <a:schemeClr val="tx1"/>
                          </a:solidFill>
                          <a:latin typeface="Arial"/>
                          <a:ea typeface="ＭＳ Ｐゴシック"/>
                        </a:defRPr>
                      </a:lvl7pPr>
                      <a:lvl8pPr marL="3200029" algn="l" defTabSz="914294" rtl="0" eaLnBrk="1" latinLnBrk="0" hangingPunct="1">
                        <a:defRPr sz="1800" kern="1200">
                          <a:solidFill>
                            <a:schemeClr val="tx1"/>
                          </a:solidFill>
                          <a:latin typeface="Arial"/>
                          <a:ea typeface="ＭＳ Ｐゴシック"/>
                        </a:defRPr>
                      </a:lvl8pPr>
                      <a:lvl9pPr marL="3657177" algn="l" defTabSz="914294" rtl="0" eaLnBrk="1" latinLnBrk="0" hangingPunct="1">
                        <a:defRPr sz="1800" kern="1200">
                          <a:solidFill>
                            <a:schemeClr val="tx1"/>
                          </a:solidFill>
                          <a:latin typeface="Arial"/>
                          <a:ea typeface="ＭＳ Ｐゴシック"/>
                        </a:defRPr>
                      </a:lvl9pPr>
                    </a:lstStyle>
                    <a:p>
                      <a:pPr marL="0" algn="l" defTabSz="914400" rtl="0" eaLnBrk="1" latinLnBrk="0" hangingPunct="1"/>
                      <a:r>
                        <a:rPr lang="fr-FR" sz="1100" b="1" kern="1200" dirty="0" smtClean="0">
                          <a:solidFill>
                            <a:schemeClr val="accent1"/>
                          </a:solidFill>
                          <a:latin typeface="+mn-lt"/>
                          <a:ea typeface="+mn-ea"/>
                          <a:cs typeface="+mn-cs"/>
                        </a:rPr>
                        <a:t>Faible degré de risque </a:t>
                      </a:r>
                      <a:r>
                        <a:rPr lang="fr-FR" sz="1100" kern="1200" dirty="0" smtClean="0">
                          <a:solidFill>
                            <a:schemeClr val="accent1"/>
                          </a:solidFill>
                          <a:latin typeface="+mn-lt"/>
                          <a:ea typeface="+mn-ea"/>
                          <a:cs typeface="+mn-cs"/>
                        </a:rPr>
                        <a:t>mais qui peut être l’objet de données de vigilance conduisant à des mesures correctives</a:t>
                      </a:r>
                      <a:endParaRPr lang="fr-FR" sz="1100" kern="1200" dirty="0">
                        <a:solidFill>
                          <a:schemeClr val="accent1"/>
                        </a:solidFill>
                        <a:latin typeface="+mn-lt"/>
                        <a:ea typeface="+mn-ea"/>
                        <a:cs typeface="+mn-cs"/>
                      </a:endParaRPr>
                    </a:p>
                  </a:txBody>
                  <a:tcPr anchor="ctr">
                    <a:lnL>
                      <a:noFill/>
                    </a:lnL>
                    <a:lnR>
                      <a:noFill/>
                    </a:lnR>
                    <a:lnT w="12700" cmpd="sng">
                      <a:solidFill>
                        <a:srgbClr val="0053A1"/>
                      </a:solidFill>
                    </a:lnT>
                    <a:lnB>
                      <a:noFill/>
                    </a:lnB>
                    <a:lnTlToBr w="12700" cmpd="sng">
                      <a:noFill/>
                      <a:prstDash val="solid"/>
                    </a:lnTlToBr>
                    <a:lnBlToTr w="12700" cmpd="sng">
                      <a:noFill/>
                      <a:prstDash val="solid"/>
                    </a:lnBlToTr>
                    <a:solidFill>
                      <a:srgbClr val="0053A1">
                        <a:alpha val="20000"/>
                      </a:srgbClr>
                    </a:solidFill>
                  </a:tcPr>
                </a:tc>
                <a:tc>
                  <a:txBody>
                    <a:bodyPr/>
                    <a:lstStyle>
                      <a:lvl1pPr marL="0" algn="l" defTabSz="914294" rtl="0" eaLnBrk="1" latinLnBrk="0" hangingPunct="1">
                        <a:defRPr sz="1800" kern="1200">
                          <a:solidFill>
                            <a:schemeClr val="tx1"/>
                          </a:solidFill>
                          <a:latin typeface="Arial"/>
                          <a:ea typeface="ＭＳ Ｐゴシック"/>
                        </a:defRPr>
                      </a:lvl1pPr>
                      <a:lvl2pPr marL="457147" algn="l" defTabSz="914294" rtl="0" eaLnBrk="1" latinLnBrk="0" hangingPunct="1">
                        <a:defRPr sz="1800" kern="1200">
                          <a:solidFill>
                            <a:schemeClr val="tx1"/>
                          </a:solidFill>
                          <a:latin typeface="Arial"/>
                          <a:ea typeface="ＭＳ Ｐゴシック"/>
                        </a:defRPr>
                      </a:lvl2pPr>
                      <a:lvl3pPr marL="914294" algn="l" defTabSz="914294" rtl="0" eaLnBrk="1" latinLnBrk="0" hangingPunct="1">
                        <a:defRPr sz="1800" kern="1200">
                          <a:solidFill>
                            <a:schemeClr val="tx1"/>
                          </a:solidFill>
                          <a:latin typeface="Arial"/>
                          <a:ea typeface="ＭＳ Ｐゴシック"/>
                        </a:defRPr>
                      </a:lvl3pPr>
                      <a:lvl4pPr marL="1371441" algn="l" defTabSz="914294" rtl="0" eaLnBrk="1" latinLnBrk="0" hangingPunct="1">
                        <a:defRPr sz="1800" kern="1200">
                          <a:solidFill>
                            <a:schemeClr val="tx1"/>
                          </a:solidFill>
                          <a:latin typeface="Arial"/>
                          <a:ea typeface="ＭＳ Ｐゴシック"/>
                        </a:defRPr>
                      </a:lvl4pPr>
                      <a:lvl5pPr marL="1828589" algn="l" defTabSz="914294" rtl="0" eaLnBrk="1" latinLnBrk="0" hangingPunct="1">
                        <a:defRPr sz="1800" kern="1200">
                          <a:solidFill>
                            <a:schemeClr val="tx1"/>
                          </a:solidFill>
                          <a:latin typeface="Arial"/>
                          <a:ea typeface="ＭＳ Ｐゴシック"/>
                        </a:defRPr>
                      </a:lvl5pPr>
                      <a:lvl6pPr marL="2285735" algn="l" defTabSz="914294" rtl="0" eaLnBrk="1" latinLnBrk="0" hangingPunct="1">
                        <a:defRPr sz="1800" kern="1200">
                          <a:solidFill>
                            <a:schemeClr val="tx1"/>
                          </a:solidFill>
                          <a:latin typeface="Arial"/>
                          <a:ea typeface="ＭＳ Ｐゴシック"/>
                        </a:defRPr>
                      </a:lvl6pPr>
                      <a:lvl7pPr marL="2742883" algn="l" defTabSz="914294" rtl="0" eaLnBrk="1" latinLnBrk="0" hangingPunct="1">
                        <a:defRPr sz="1800" kern="1200">
                          <a:solidFill>
                            <a:schemeClr val="tx1"/>
                          </a:solidFill>
                          <a:latin typeface="Arial"/>
                          <a:ea typeface="ＭＳ Ｐゴシック"/>
                        </a:defRPr>
                      </a:lvl7pPr>
                      <a:lvl8pPr marL="3200029" algn="l" defTabSz="914294" rtl="0" eaLnBrk="1" latinLnBrk="0" hangingPunct="1">
                        <a:defRPr sz="1800" kern="1200">
                          <a:solidFill>
                            <a:schemeClr val="tx1"/>
                          </a:solidFill>
                          <a:latin typeface="Arial"/>
                          <a:ea typeface="ＭＳ Ｐゴシック"/>
                        </a:defRPr>
                      </a:lvl8pPr>
                      <a:lvl9pPr marL="3657177" algn="l" defTabSz="914294" rtl="0" eaLnBrk="1" latinLnBrk="0" hangingPunct="1">
                        <a:defRPr sz="1800" kern="1200">
                          <a:solidFill>
                            <a:schemeClr val="tx1"/>
                          </a:solidFill>
                          <a:latin typeface="Arial"/>
                          <a:ea typeface="ＭＳ Ｐゴシック"/>
                        </a:defRPr>
                      </a:lvl9pPr>
                    </a:lstStyle>
                    <a:p>
                      <a:pPr marL="0" algn="l" defTabSz="914400" rtl="0" eaLnBrk="1" latinLnBrk="0" hangingPunct="1"/>
                      <a:r>
                        <a:rPr lang="fr-FR" sz="1100" kern="1200" dirty="0" smtClean="0">
                          <a:solidFill>
                            <a:schemeClr val="accent1"/>
                          </a:solidFill>
                          <a:latin typeface="+mn-lt"/>
                          <a:ea typeface="+mn-ea"/>
                          <a:cs typeface="+mn-cs"/>
                        </a:rPr>
                        <a:t>Lit médicaux, fauteuils roulants, pansements conventionnels</a:t>
                      </a:r>
                      <a:endParaRPr lang="fr-FR" sz="1100" kern="1200" dirty="0">
                        <a:solidFill>
                          <a:schemeClr val="accent1"/>
                        </a:solidFill>
                        <a:latin typeface="+mn-lt"/>
                        <a:ea typeface="+mn-ea"/>
                        <a:cs typeface="+mn-cs"/>
                      </a:endParaRPr>
                    </a:p>
                  </a:txBody>
                  <a:tcPr anchor="ctr">
                    <a:lnL>
                      <a:noFill/>
                    </a:lnL>
                    <a:lnR>
                      <a:noFill/>
                    </a:lnR>
                    <a:lnT w="12700" cmpd="sng">
                      <a:solidFill>
                        <a:srgbClr val="0053A1"/>
                      </a:solidFill>
                    </a:lnT>
                    <a:lnB>
                      <a:noFill/>
                    </a:lnB>
                    <a:lnTlToBr w="12700" cmpd="sng">
                      <a:noFill/>
                      <a:prstDash val="solid"/>
                    </a:lnTlToBr>
                    <a:lnBlToTr w="12700" cmpd="sng">
                      <a:noFill/>
                      <a:prstDash val="solid"/>
                    </a:lnBlToTr>
                    <a:solidFill>
                      <a:srgbClr val="0053A1">
                        <a:alpha val="20000"/>
                      </a:srgbClr>
                    </a:solidFill>
                  </a:tcPr>
                </a:tc>
              </a:tr>
              <a:tr h="425383">
                <a:tc>
                  <a:txBody>
                    <a:bodyPr/>
                    <a:lstStyle>
                      <a:lvl1pPr marL="0" algn="l" defTabSz="914294" rtl="0" eaLnBrk="1" latinLnBrk="0" hangingPunct="1">
                        <a:defRPr sz="1800" kern="1200">
                          <a:solidFill>
                            <a:schemeClr val="tx1"/>
                          </a:solidFill>
                          <a:latin typeface="Arial"/>
                          <a:ea typeface="ＭＳ Ｐゴシック"/>
                        </a:defRPr>
                      </a:lvl1pPr>
                      <a:lvl2pPr marL="457147" algn="l" defTabSz="914294" rtl="0" eaLnBrk="1" latinLnBrk="0" hangingPunct="1">
                        <a:defRPr sz="1800" kern="1200">
                          <a:solidFill>
                            <a:schemeClr val="tx1"/>
                          </a:solidFill>
                          <a:latin typeface="Arial"/>
                          <a:ea typeface="ＭＳ Ｐゴシック"/>
                        </a:defRPr>
                      </a:lvl2pPr>
                      <a:lvl3pPr marL="914294" algn="l" defTabSz="914294" rtl="0" eaLnBrk="1" latinLnBrk="0" hangingPunct="1">
                        <a:defRPr sz="1800" kern="1200">
                          <a:solidFill>
                            <a:schemeClr val="tx1"/>
                          </a:solidFill>
                          <a:latin typeface="Arial"/>
                          <a:ea typeface="ＭＳ Ｐゴシック"/>
                        </a:defRPr>
                      </a:lvl3pPr>
                      <a:lvl4pPr marL="1371441" algn="l" defTabSz="914294" rtl="0" eaLnBrk="1" latinLnBrk="0" hangingPunct="1">
                        <a:defRPr sz="1800" kern="1200">
                          <a:solidFill>
                            <a:schemeClr val="tx1"/>
                          </a:solidFill>
                          <a:latin typeface="Arial"/>
                          <a:ea typeface="ＭＳ Ｐゴシック"/>
                        </a:defRPr>
                      </a:lvl4pPr>
                      <a:lvl5pPr marL="1828589" algn="l" defTabSz="914294" rtl="0" eaLnBrk="1" latinLnBrk="0" hangingPunct="1">
                        <a:defRPr sz="1800" kern="1200">
                          <a:solidFill>
                            <a:schemeClr val="tx1"/>
                          </a:solidFill>
                          <a:latin typeface="Arial"/>
                          <a:ea typeface="ＭＳ Ｐゴシック"/>
                        </a:defRPr>
                      </a:lvl5pPr>
                      <a:lvl6pPr marL="2285735" algn="l" defTabSz="914294" rtl="0" eaLnBrk="1" latinLnBrk="0" hangingPunct="1">
                        <a:defRPr sz="1800" kern="1200">
                          <a:solidFill>
                            <a:schemeClr val="tx1"/>
                          </a:solidFill>
                          <a:latin typeface="Arial"/>
                          <a:ea typeface="ＭＳ Ｐゴシック"/>
                        </a:defRPr>
                      </a:lvl6pPr>
                      <a:lvl7pPr marL="2742883" algn="l" defTabSz="914294" rtl="0" eaLnBrk="1" latinLnBrk="0" hangingPunct="1">
                        <a:defRPr sz="1800" kern="1200">
                          <a:solidFill>
                            <a:schemeClr val="tx1"/>
                          </a:solidFill>
                          <a:latin typeface="Arial"/>
                          <a:ea typeface="ＭＳ Ｐゴシック"/>
                        </a:defRPr>
                      </a:lvl7pPr>
                      <a:lvl8pPr marL="3200029" algn="l" defTabSz="914294" rtl="0" eaLnBrk="1" latinLnBrk="0" hangingPunct="1">
                        <a:defRPr sz="1800" kern="1200">
                          <a:solidFill>
                            <a:schemeClr val="tx1"/>
                          </a:solidFill>
                          <a:latin typeface="Arial"/>
                          <a:ea typeface="ＭＳ Ｐゴシック"/>
                        </a:defRPr>
                      </a:lvl8pPr>
                      <a:lvl9pPr marL="3657177" algn="l" defTabSz="914294" rtl="0" eaLnBrk="1" latinLnBrk="0" hangingPunct="1">
                        <a:defRPr sz="1800" kern="1200">
                          <a:solidFill>
                            <a:schemeClr val="tx1"/>
                          </a:solidFill>
                          <a:latin typeface="Arial"/>
                          <a:ea typeface="ＭＳ Ｐゴシック"/>
                        </a:defRPr>
                      </a:lvl9pPr>
                    </a:lstStyle>
                    <a:p>
                      <a:pPr marL="0" algn="ctr" defTabSz="914400" rtl="0" eaLnBrk="1" latinLnBrk="0" hangingPunct="1">
                        <a:lnSpc>
                          <a:spcPct val="100000"/>
                        </a:lnSpc>
                        <a:spcBef>
                          <a:spcPts val="0"/>
                        </a:spcBef>
                        <a:spcAft>
                          <a:spcPts val="0"/>
                        </a:spcAft>
                      </a:pPr>
                      <a:r>
                        <a:rPr lang="fr-FR" sz="1100" b="1" i="0" u="none" strike="noStrike" kern="1200" baseline="0" dirty="0" err="1" smtClean="0">
                          <a:solidFill>
                            <a:schemeClr val="accent1"/>
                          </a:solidFill>
                          <a:latin typeface="Arial"/>
                          <a:ea typeface="+mn-ea"/>
                          <a:cs typeface="+mn-cs"/>
                        </a:rPr>
                        <a:t>IIa</a:t>
                      </a:r>
                      <a:endParaRPr lang="fr-FR" sz="1100" b="1" i="0" u="none" strike="noStrike" kern="1200" baseline="0" dirty="0">
                        <a:solidFill>
                          <a:schemeClr val="accent1"/>
                        </a:solidFill>
                        <a:latin typeface="Arial"/>
                        <a:ea typeface="+mn-ea"/>
                        <a:cs typeface="+mn-cs"/>
                      </a:endParaRPr>
                    </a:p>
                  </a:txBody>
                  <a:tcPr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294" rtl="0" eaLnBrk="1" latinLnBrk="0" hangingPunct="1">
                        <a:defRPr sz="1800" kern="1200">
                          <a:solidFill>
                            <a:schemeClr val="tx1"/>
                          </a:solidFill>
                          <a:latin typeface="Arial"/>
                          <a:ea typeface="ＭＳ Ｐゴシック"/>
                        </a:defRPr>
                      </a:lvl1pPr>
                      <a:lvl2pPr marL="457147" algn="l" defTabSz="914294" rtl="0" eaLnBrk="1" latinLnBrk="0" hangingPunct="1">
                        <a:defRPr sz="1800" kern="1200">
                          <a:solidFill>
                            <a:schemeClr val="tx1"/>
                          </a:solidFill>
                          <a:latin typeface="Arial"/>
                          <a:ea typeface="ＭＳ Ｐゴシック"/>
                        </a:defRPr>
                      </a:lvl2pPr>
                      <a:lvl3pPr marL="914294" algn="l" defTabSz="914294" rtl="0" eaLnBrk="1" latinLnBrk="0" hangingPunct="1">
                        <a:defRPr sz="1800" kern="1200">
                          <a:solidFill>
                            <a:schemeClr val="tx1"/>
                          </a:solidFill>
                          <a:latin typeface="Arial"/>
                          <a:ea typeface="ＭＳ Ｐゴシック"/>
                        </a:defRPr>
                      </a:lvl3pPr>
                      <a:lvl4pPr marL="1371441" algn="l" defTabSz="914294" rtl="0" eaLnBrk="1" latinLnBrk="0" hangingPunct="1">
                        <a:defRPr sz="1800" kern="1200">
                          <a:solidFill>
                            <a:schemeClr val="tx1"/>
                          </a:solidFill>
                          <a:latin typeface="Arial"/>
                          <a:ea typeface="ＭＳ Ｐゴシック"/>
                        </a:defRPr>
                      </a:lvl4pPr>
                      <a:lvl5pPr marL="1828589" algn="l" defTabSz="914294" rtl="0" eaLnBrk="1" latinLnBrk="0" hangingPunct="1">
                        <a:defRPr sz="1800" kern="1200">
                          <a:solidFill>
                            <a:schemeClr val="tx1"/>
                          </a:solidFill>
                          <a:latin typeface="Arial"/>
                          <a:ea typeface="ＭＳ Ｐゴシック"/>
                        </a:defRPr>
                      </a:lvl5pPr>
                      <a:lvl6pPr marL="2285735" algn="l" defTabSz="914294" rtl="0" eaLnBrk="1" latinLnBrk="0" hangingPunct="1">
                        <a:defRPr sz="1800" kern="1200">
                          <a:solidFill>
                            <a:schemeClr val="tx1"/>
                          </a:solidFill>
                          <a:latin typeface="Arial"/>
                          <a:ea typeface="ＭＳ Ｐゴシック"/>
                        </a:defRPr>
                      </a:lvl6pPr>
                      <a:lvl7pPr marL="2742883" algn="l" defTabSz="914294" rtl="0" eaLnBrk="1" latinLnBrk="0" hangingPunct="1">
                        <a:defRPr sz="1800" kern="1200">
                          <a:solidFill>
                            <a:schemeClr val="tx1"/>
                          </a:solidFill>
                          <a:latin typeface="Arial"/>
                          <a:ea typeface="ＭＳ Ｐゴシック"/>
                        </a:defRPr>
                      </a:lvl7pPr>
                      <a:lvl8pPr marL="3200029" algn="l" defTabSz="914294" rtl="0" eaLnBrk="1" latinLnBrk="0" hangingPunct="1">
                        <a:defRPr sz="1800" kern="1200">
                          <a:solidFill>
                            <a:schemeClr val="tx1"/>
                          </a:solidFill>
                          <a:latin typeface="Arial"/>
                          <a:ea typeface="ＭＳ Ｐゴシック"/>
                        </a:defRPr>
                      </a:lvl8pPr>
                      <a:lvl9pPr marL="3657177" algn="l" defTabSz="914294" rtl="0" eaLnBrk="1" latinLnBrk="0" hangingPunct="1">
                        <a:defRPr sz="1800" kern="1200">
                          <a:solidFill>
                            <a:schemeClr val="tx1"/>
                          </a:solidFill>
                          <a:latin typeface="Arial"/>
                          <a:ea typeface="ＭＳ Ｐゴシック"/>
                        </a:defRPr>
                      </a:lvl9pPr>
                    </a:lstStyle>
                    <a:p>
                      <a:pPr marL="0" algn="l" defTabSz="914400" rtl="0" eaLnBrk="1" latinLnBrk="0" hangingPunct="1"/>
                      <a:r>
                        <a:rPr lang="fr-FR" sz="1100" b="1" kern="1200" dirty="0" smtClean="0">
                          <a:solidFill>
                            <a:schemeClr val="accent1"/>
                          </a:solidFill>
                          <a:latin typeface="+mn-lt"/>
                          <a:ea typeface="+mn-ea"/>
                          <a:cs typeface="+mn-cs"/>
                        </a:rPr>
                        <a:t>Degré moyen de risque </a:t>
                      </a:r>
                      <a:r>
                        <a:rPr lang="fr-FR" sz="1100" kern="1200" dirty="0" smtClean="0">
                          <a:solidFill>
                            <a:schemeClr val="accent1"/>
                          </a:solidFill>
                          <a:latin typeface="+mn-lt"/>
                          <a:ea typeface="+mn-ea"/>
                          <a:cs typeface="+mn-cs"/>
                        </a:rPr>
                        <a:t>(notamment pour le contact avec les plaies ou les fonctions diagnostiques)</a:t>
                      </a:r>
                      <a:endParaRPr lang="fr-FR" sz="1100" kern="1200" dirty="0">
                        <a:solidFill>
                          <a:schemeClr val="accent1"/>
                        </a:solidFill>
                        <a:latin typeface="+mn-lt"/>
                        <a:ea typeface="+mn-ea"/>
                        <a:cs typeface="+mn-cs"/>
                      </a:endParaRPr>
                    </a:p>
                  </a:txBody>
                  <a:tcPr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294" rtl="0" eaLnBrk="1" latinLnBrk="0" hangingPunct="1">
                        <a:defRPr sz="1800" kern="1200">
                          <a:solidFill>
                            <a:schemeClr val="tx1"/>
                          </a:solidFill>
                          <a:latin typeface="Arial"/>
                          <a:ea typeface="ＭＳ Ｐゴシック"/>
                        </a:defRPr>
                      </a:lvl1pPr>
                      <a:lvl2pPr marL="457147" algn="l" defTabSz="914294" rtl="0" eaLnBrk="1" latinLnBrk="0" hangingPunct="1">
                        <a:defRPr sz="1800" kern="1200">
                          <a:solidFill>
                            <a:schemeClr val="tx1"/>
                          </a:solidFill>
                          <a:latin typeface="Arial"/>
                          <a:ea typeface="ＭＳ Ｐゴシック"/>
                        </a:defRPr>
                      </a:lvl2pPr>
                      <a:lvl3pPr marL="914294" algn="l" defTabSz="914294" rtl="0" eaLnBrk="1" latinLnBrk="0" hangingPunct="1">
                        <a:defRPr sz="1800" kern="1200">
                          <a:solidFill>
                            <a:schemeClr val="tx1"/>
                          </a:solidFill>
                          <a:latin typeface="Arial"/>
                          <a:ea typeface="ＭＳ Ｐゴシック"/>
                        </a:defRPr>
                      </a:lvl3pPr>
                      <a:lvl4pPr marL="1371441" algn="l" defTabSz="914294" rtl="0" eaLnBrk="1" latinLnBrk="0" hangingPunct="1">
                        <a:defRPr sz="1800" kern="1200">
                          <a:solidFill>
                            <a:schemeClr val="tx1"/>
                          </a:solidFill>
                          <a:latin typeface="Arial"/>
                          <a:ea typeface="ＭＳ Ｐゴシック"/>
                        </a:defRPr>
                      </a:lvl4pPr>
                      <a:lvl5pPr marL="1828589" algn="l" defTabSz="914294" rtl="0" eaLnBrk="1" latinLnBrk="0" hangingPunct="1">
                        <a:defRPr sz="1800" kern="1200">
                          <a:solidFill>
                            <a:schemeClr val="tx1"/>
                          </a:solidFill>
                          <a:latin typeface="Arial"/>
                          <a:ea typeface="ＭＳ Ｐゴシック"/>
                        </a:defRPr>
                      </a:lvl5pPr>
                      <a:lvl6pPr marL="2285735" algn="l" defTabSz="914294" rtl="0" eaLnBrk="1" latinLnBrk="0" hangingPunct="1">
                        <a:defRPr sz="1800" kern="1200">
                          <a:solidFill>
                            <a:schemeClr val="tx1"/>
                          </a:solidFill>
                          <a:latin typeface="Arial"/>
                          <a:ea typeface="ＭＳ Ｐゴシック"/>
                        </a:defRPr>
                      </a:lvl6pPr>
                      <a:lvl7pPr marL="2742883" algn="l" defTabSz="914294" rtl="0" eaLnBrk="1" latinLnBrk="0" hangingPunct="1">
                        <a:defRPr sz="1800" kern="1200">
                          <a:solidFill>
                            <a:schemeClr val="tx1"/>
                          </a:solidFill>
                          <a:latin typeface="Arial"/>
                          <a:ea typeface="ＭＳ Ｐゴシック"/>
                        </a:defRPr>
                      </a:lvl7pPr>
                      <a:lvl8pPr marL="3200029" algn="l" defTabSz="914294" rtl="0" eaLnBrk="1" latinLnBrk="0" hangingPunct="1">
                        <a:defRPr sz="1800" kern="1200">
                          <a:solidFill>
                            <a:schemeClr val="tx1"/>
                          </a:solidFill>
                          <a:latin typeface="Arial"/>
                          <a:ea typeface="ＭＳ Ｐゴシック"/>
                        </a:defRPr>
                      </a:lvl8pPr>
                      <a:lvl9pPr marL="3657177" algn="l" defTabSz="914294" rtl="0" eaLnBrk="1" latinLnBrk="0" hangingPunct="1">
                        <a:defRPr sz="1800" kern="1200">
                          <a:solidFill>
                            <a:schemeClr val="tx1"/>
                          </a:solidFill>
                          <a:latin typeface="Arial"/>
                          <a:ea typeface="ＭＳ Ｐゴシック"/>
                        </a:defRPr>
                      </a:lvl9pPr>
                    </a:lstStyle>
                    <a:p>
                      <a:pPr marL="0" algn="l" defTabSz="914400" rtl="0" eaLnBrk="1" latinLnBrk="0" hangingPunct="1"/>
                      <a:r>
                        <a:rPr lang="fr-FR" sz="1100" kern="1200" dirty="0" smtClean="0">
                          <a:solidFill>
                            <a:schemeClr val="accent1"/>
                          </a:solidFill>
                          <a:latin typeface="+mn-lt"/>
                          <a:ea typeface="+mn-ea"/>
                          <a:cs typeface="+mn-cs"/>
                        </a:rPr>
                        <a:t>Cathéters urinaires, gants chirurgicaux, pansements</a:t>
                      </a:r>
                      <a:r>
                        <a:rPr lang="fr-FR" sz="1100" kern="1200" baseline="0" dirty="0" smtClean="0">
                          <a:solidFill>
                            <a:schemeClr val="accent1"/>
                          </a:solidFill>
                          <a:latin typeface="+mn-lt"/>
                          <a:ea typeface="+mn-ea"/>
                          <a:cs typeface="+mn-cs"/>
                        </a:rPr>
                        <a:t> bioactifs</a:t>
                      </a:r>
                      <a:endParaRPr lang="fr-FR" sz="1100" kern="1200" dirty="0">
                        <a:solidFill>
                          <a:schemeClr val="accent1"/>
                        </a:solidFill>
                        <a:latin typeface="+mn-lt"/>
                        <a:ea typeface="+mn-ea"/>
                        <a:cs typeface="+mn-cs"/>
                      </a:endParaRPr>
                    </a:p>
                  </a:txBody>
                  <a:tcPr anchor="ctr">
                    <a:lnL>
                      <a:noFill/>
                    </a:lnL>
                    <a:lnR>
                      <a:noFill/>
                    </a:lnR>
                    <a:lnT>
                      <a:noFill/>
                    </a:lnT>
                    <a:lnB>
                      <a:noFill/>
                    </a:lnB>
                    <a:lnTlToBr w="12700" cmpd="sng">
                      <a:noFill/>
                      <a:prstDash val="solid"/>
                    </a:lnTlToBr>
                    <a:lnBlToTr w="12700" cmpd="sng">
                      <a:noFill/>
                      <a:prstDash val="solid"/>
                    </a:lnBlToTr>
                    <a:noFill/>
                  </a:tcPr>
                </a:tc>
              </a:tr>
              <a:tr h="336041">
                <a:tc>
                  <a:txBody>
                    <a:bodyPr/>
                    <a:lstStyle>
                      <a:lvl1pPr marL="0" algn="l" defTabSz="914294" rtl="0" eaLnBrk="1" latinLnBrk="0" hangingPunct="1">
                        <a:defRPr sz="1800" kern="1200">
                          <a:solidFill>
                            <a:schemeClr val="tx1"/>
                          </a:solidFill>
                          <a:latin typeface="Arial"/>
                          <a:ea typeface="ＭＳ Ｐゴシック"/>
                        </a:defRPr>
                      </a:lvl1pPr>
                      <a:lvl2pPr marL="457147" algn="l" defTabSz="914294" rtl="0" eaLnBrk="1" latinLnBrk="0" hangingPunct="1">
                        <a:defRPr sz="1800" kern="1200">
                          <a:solidFill>
                            <a:schemeClr val="tx1"/>
                          </a:solidFill>
                          <a:latin typeface="Arial"/>
                          <a:ea typeface="ＭＳ Ｐゴシック"/>
                        </a:defRPr>
                      </a:lvl2pPr>
                      <a:lvl3pPr marL="914294" algn="l" defTabSz="914294" rtl="0" eaLnBrk="1" latinLnBrk="0" hangingPunct="1">
                        <a:defRPr sz="1800" kern="1200">
                          <a:solidFill>
                            <a:schemeClr val="tx1"/>
                          </a:solidFill>
                          <a:latin typeface="Arial"/>
                          <a:ea typeface="ＭＳ Ｐゴシック"/>
                        </a:defRPr>
                      </a:lvl3pPr>
                      <a:lvl4pPr marL="1371441" algn="l" defTabSz="914294" rtl="0" eaLnBrk="1" latinLnBrk="0" hangingPunct="1">
                        <a:defRPr sz="1800" kern="1200">
                          <a:solidFill>
                            <a:schemeClr val="tx1"/>
                          </a:solidFill>
                          <a:latin typeface="Arial"/>
                          <a:ea typeface="ＭＳ Ｐゴシック"/>
                        </a:defRPr>
                      </a:lvl4pPr>
                      <a:lvl5pPr marL="1828589" algn="l" defTabSz="914294" rtl="0" eaLnBrk="1" latinLnBrk="0" hangingPunct="1">
                        <a:defRPr sz="1800" kern="1200">
                          <a:solidFill>
                            <a:schemeClr val="tx1"/>
                          </a:solidFill>
                          <a:latin typeface="Arial"/>
                          <a:ea typeface="ＭＳ Ｐゴシック"/>
                        </a:defRPr>
                      </a:lvl5pPr>
                      <a:lvl6pPr marL="2285735" algn="l" defTabSz="914294" rtl="0" eaLnBrk="1" latinLnBrk="0" hangingPunct="1">
                        <a:defRPr sz="1800" kern="1200">
                          <a:solidFill>
                            <a:schemeClr val="tx1"/>
                          </a:solidFill>
                          <a:latin typeface="Arial"/>
                          <a:ea typeface="ＭＳ Ｐゴシック"/>
                        </a:defRPr>
                      </a:lvl6pPr>
                      <a:lvl7pPr marL="2742883" algn="l" defTabSz="914294" rtl="0" eaLnBrk="1" latinLnBrk="0" hangingPunct="1">
                        <a:defRPr sz="1800" kern="1200">
                          <a:solidFill>
                            <a:schemeClr val="tx1"/>
                          </a:solidFill>
                          <a:latin typeface="Arial"/>
                          <a:ea typeface="ＭＳ Ｐゴシック"/>
                        </a:defRPr>
                      </a:lvl7pPr>
                      <a:lvl8pPr marL="3200029" algn="l" defTabSz="914294" rtl="0" eaLnBrk="1" latinLnBrk="0" hangingPunct="1">
                        <a:defRPr sz="1800" kern="1200">
                          <a:solidFill>
                            <a:schemeClr val="tx1"/>
                          </a:solidFill>
                          <a:latin typeface="Arial"/>
                          <a:ea typeface="ＭＳ Ｐゴシック"/>
                        </a:defRPr>
                      </a:lvl8pPr>
                      <a:lvl9pPr marL="3657177" algn="l" defTabSz="914294" rtl="0" eaLnBrk="1" latinLnBrk="0" hangingPunct="1">
                        <a:defRPr sz="1800" kern="1200">
                          <a:solidFill>
                            <a:schemeClr val="tx1"/>
                          </a:solidFill>
                          <a:latin typeface="Arial"/>
                          <a:ea typeface="ＭＳ Ｐゴシック"/>
                        </a:defRPr>
                      </a:lvl9pPr>
                    </a:lstStyle>
                    <a:p>
                      <a:pPr marL="0" algn="ctr" defTabSz="914400" rtl="0" eaLnBrk="1" latinLnBrk="0" hangingPunct="1">
                        <a:lnSpc>
                          <a:spcPct val="100000"/>
                        </a:lnSpc>
                        <a:spcBef>
                          <a:spcPts val="0"/>
                        </a:spcBef>
                        <a:spcAft>
                          <a:spcPts val="0"/>
                        </a:spcAft>
                      </a:pPr>
                      <a:r>
                        <a:rPr lang="fr-FR" sz="1100" b="1" i="0" u="none" strike="noStrike" kern="1200" baseline="0" dirty="0" err="1" smtClean="0">
                          <a:solidFill>
                            <a:schemeClr val="accent1"/>
                          </a:solidFill>
                          <a:latin typeface="Arial"/>
                          <a:ea typeface="+mn-ea"/>
                          <a:cs typeface="+mn-cs"/>
                        </a:rPr>
                        <a:t>IIb</a:t>
                      </a:r>
                      <a:endParaRPr lang="fr-FR" sz="1100" b="1" i="0" u="none" strike="noStrike" kern="1200" baseline="0" dirty="0">
                        <a:solidFill>
                          <a:schemeClr val="accent1"/>
                        </a:solidFill>
                        <a:latin typeface="Arial"/>
                        <a:ea typeface="+mn-ea"/>
                        <a:cs typeface="+mn-cs"/>
                      </a:endParaRPr>
                    </a:p>
                  </a:txBody>
                  <a:tcPr anchor="ctr">
                    <a:lnL>
                      <a:noFill/>
                    </a:lnL>
                    <a:lnR>
                      <a:noFill/>
                    </a:lnR>
                    <a:lnT>
                      <a:noFill/>
                    </a:lnT>
                    <a:lnB>
                      <a:noFill/>
                    </a:lnB>
                    <a:lnTlToBr w="12700" cmpd="sng">
                      <a:noFill/>
                      <a:prstDash val="solid"/>
                    </a:lnTlToBr>
                    <a:lnBlToTr w="12700" cmpd="sng">
                      <a:noFill/>
                      <a:prstDash val="solid"/>
                    </a:lnBlToTr>
                    <a:solidFill>
                      <a:srgbClr val="0053A1">
                        <a:alpha val="20000"/>
                      </a:srgbClr>
                    </a:solidFill>
                  </a:tcPr>
                </a:tc>
                <a:tc>
                  <a:txBody>
                    <a:bodyPr/>
                    <a:lstStyle>
                      <a:lvl1pPr marL="0" algn="l" defTabSz="914294" rtl="0" eaLnBrk="1" latinLnBrk="0" hangingPunct="1">
                        <a:defRPr sz="1800" kern="1200">
                          <a:solidFill>
                            <a:schemeClr val="tx1"/>
                          </a:solidFill>
                          <a:latin typeface="Arial"/>
                          <a:ea typeface="ＭＳ Ｐゴシック"/>
                        </a:defRPr>
                      </a:lvl1pPr>
                      <a:lvl2pPr marL="457147" algn="l" defTabSz="914294" rtl="0" eaLnBrk="1" latinLnBrk="0" hangingPunct="1">
                        <a:defRPr sz="1800" kern="1200">
                          <a:solidFill>
                            <a:schemeClr val="tx1"/>
                          </a:solidFill>
                          <a:latin typeface="Arial"/>
                          <a:ea typeface="ＭＳ Ｐゴシック"/>
                        </a:defRPr>
                      </a:lvl2pPr>
                      <a:lvl3pPr marL="914294" algn="l" defTabSz="914294" rtl="0" eaLnBrk="1" latinLnBrk="0" hangingPunct="1">
                        <a:defRPr sz="1800" kern="1200">
                          <a:solidFill>
                            <a:schemeClr val="tx1"/>
                          </a:solidFill>
                          <a:latin typeface="Arial"/>
                          <a:ea typeface="ＭＳ Ｐゴシック"/>
                        </a:defRPr>
                      </a:lvl3pPr>
                      <a:lvl4pPr marL="1371441" algn="l" defTabSz="914294" rtl="0" eaLnBrk="1" latinLnBrk="0" hangingPunct="1">
                        <a:defRPr sz="1800" kern="1200">
                          <a:solidFill>
                            <a:schemeClr val="tx1"/>
                          </a:solidFill>
                          <a:latin typeface="Arial"/>
                          <a:ea typeface="ＭＳ Ｐゴシック"/>
                        </a:defRPr>
                      </a:lvl4pPr>
                      <a:lvl5pPr marL="1828589" algn="l" defTabSz="914294" rtl="0" eaLnBrk="1" latinLnBrk="0" hangingPunct="1">
                        <a:defRPr sz="1800" kern="1200">
                          <a:solidFill>
                            <a:schemeClr val="tx1"/>
                          </a:solidFill>
                          <a:latin typeface="Arial"/>
                          <a:ea typeface="ＭＳ Ｐゴシック"/>
                        </a:defRPr>
                      </a:lvl5pPr>
                      <a:lvl6pPr marL="2285735" algn="l" defTabSz="914294" rtl="0" eaLnBrk="1" latinLnBrk="0" hangingPunct="1">
                        <a:defRPr sz="1800" kern="1200">
                          <a:solidFill>
                            <a:schemeClr val="tx1"/>
                          </a:solidFill>
                          <a:latin typeface="Arial"/>
                          <a:ea typeface="ＭＳ Ｐゴシック"/>
                        </a:defRPr>
                      </a:lvl6pPr>
                      <a:lvl7pPr marL="2742883" algn="l" defTabSz="914294" rtl="0" eaLnBrk="1" latinLnBrk="0" hangingPunct="1">
                        <a:defRPr sz="1800" kern="1200">
                          <a:solidFill>
                            <a:schemeClr val="tx1"/>
                          </a:solidFill>
                          <a:latin typeface="Arial"/>
                          <a:ea typeface="ＭＳ Ｐゴシック"/>
                        </a:defRPr>
                      </a:lvl7pPr>
                      <a:lvl8pPr marL="3200029" algn="l" defTabSz="914294" rtl="0" eaLnBrk="1" latinLnBrk="0" hangingPunct="1">
                        <a:defRPr sz="1800" kern="1200">
                          <a:solidFill>
                            <a:schemeClr val="tx1"/>
                          </a:solidFill>
                          <a:latin typeface="Arial"/>
                          <a:ea typeface="ＭＳ Ｐゴシック"/>
                        </a:defRPr>
                      </a:lvl8pPr>
                      <a:lvl9pPr marL="3657177" algn="l" defTabSz="914294" rtl="0" eaLnBrk="1" latinLnBrk="0" hangingPunct="1">
                        <a:defRPr sz="1800" kern="1200">
                          <a:solidFill>
                            <a:schemeClr val="tx1"/>
                          </a:solidFill>
                          <a:latin typeface="Arial"/>
                          <a:ea typeface="ＭＳ Ｐゴシック"/>
                        </a:defRPr>
                      </a:lvl9pPr>
                    </a:lstStyle>
                    <a:p>
                      <a:pPr marL="0" algn="l" defTabSz="914400" rtl="0" eaLnBrk="1" latinLnBrk="0" hangingPunct="1"/>
                      <a:r>
                        <a:rPr lang="fr-FR" sz="1100" b="1" kern="1200" dirty="0" smtClean="0">
                          <a:solidFill>
                            <a:schemeClr val="accent1"/>
                          </a:solidFill>
                          <a:latin typeface="+mn-lt"/>
                          <a:ea typeface="+mn-ea"/>
                          <a:cs typeface="+mn-cs"/>
                        </a:rPr>
                        <a:t>Potentiel élevé de risque </a:t>
                      </a:r>
                      <a:r>
                        <a:rPr lang="fr-FR" sz="1100" kern="1200" dirty="0" smtClean="0">
                          <a:solidFill>
                            <a:schemeClr val="accent1"/>
                          </a:solidFill>
                          <a:latin typeface="+mn-lt"/>
                          <a:ea typeface="+mn-ea"/>
                          <a:cs typeface="+mn-cs"/>
                        </a:rPr>
                        <a:t>notamment pour les dispositifs </a:t>
                      </a:r>
                      <a:r>
                        <a:rPr lang="fr-FR" sz="1100" kern="1200" dirty="0" err="1" smtClean="0">
                          <a:solidFill>
                            <a:schemeClr val="accent1"/>
                          </a:solidFill>
                          <a:latin typeface="+mn-lt"/>
                          <a:ea typeface="+mn-ea"/>
                          <a:cs typeface="+mn-cs"/>
                        </a:rPr>
                        <a:t>radiogènes</a:t>
                      </a:r>
                      <a:r>
                        <a:rPr lang="fr-FR" sz="1100" kern="1200" dirty="0" smtClean="0">
                          <a:solidFill>
                            <a:schemeClr val="accent1"/>
                          </a:solidFill>
                          <a:latin typeface="+mn-lt"/>
                          <a:ea typeface="+mn-ea"/>
                          <a:cs typeface="+mn-cs"/>
                        </a:rPr>
                        <a:t> (imagerie ou radiothérapie) ou encore des implants passifs (orthopédie traumatologique, ophtalmologie) </a:t>
                      </a:r>
                    </a:p>
                  </a:txBody>
                  <a:tcPr anchor="ctr">
                    <a:lnL>
                      <a:noFill/>
                    </a:lnL>
                    <a:lnR>
                      <a:noFill/>
                    </a:lnR>
                    <a:lnT>
                      <a:noFill/>
                    </a:lnT>
                    <a:lnB>
                      <a:noFill/>
                    </a:lnB>
                    <a:lnTlToBr w="12700" cmpd="sng">
                      <a:noFill/>
                      <a:prstDash val="solid"/>
                    </a:lnTlToBr>
                    <a:lnBlToTr w="12700" cmpd="sng">
                      <a:noFill/>
                      <a:prstDash val="solid"/>
                    </a:lnBlToTr>
                    <a:solidFill>
                      <a:srgbClr val="0053A1">
                        <a:alpha val="20000"/>
                      </a:srgbClr>
                    </a:solidFill>
                  </a:tcPr>
                </a:tc>
                <a:tc>
                  <a:txBody>
                    <a:bodyPr/>
                    <a:lstStyle>
                      <a:lvl1pPr marL="0" algn="l" defTabSz="914294" rtl="0" eaLnBrk="1" latinLnBrk="0" hangingPunct="1">
                        <a:defRPr sz="1800" kern="1200">
                          <a:solidFill>
                            <a:schemeClr val="tx1"/>
                          </a:solidFill>
                          <a:latin typeface="Arial"/>
                          <a:ea typeface="ＭＳ Ｐゴシック"/>
                        </a:defRPr>
                      </a:lvl1pPr>
                      <a:lvl2pPr marL="457147" algn="l" defTabSz="914294" rtl="0" eaLnBrk="1" latinLnBrk="0" hangingPunct="1">
                        <a:defRPr sz="1800" kern="1200">
                          <a:solidFill>
                            <a:schemeClr val="tx1"/>
                          </a:solidFill>
                          <a:latin typeface="Arial"/>
                          <a:ea typeface="ＭＳ Ｐゴシック"/>
                        </a:defRPr>
                      </a:lvl2pPr>
                      <a:lvl3pPr marL="914294" algn="l" defTabSz="914294" rtl="0" eaLnBrk="1" latinLnBrk="0" hangingPunct="1">
                        <a:defRPr sz="1800" kern="1200">
                          <a:solidFill>
                            <a:schemeClr val="tx1"/>
                          </a:solidFill>
                          <a:latin typeface="Arial"/>
                          <a:ea typeface="ＭＳ Ｐゴシック"/>
                        </a:defRPr>
                      </a:lvl3pPr>
                      <a:lvl4pPr marL="1371441" algn="l" defTabSz="914294" rtl="0" eaLnBrk="1" latinLnBrk="0" hangingPunct="1">
                        <a:defRPr sz="1800" kern="1200">
                          <a:solidFill>
                            <a:schemeClr val="tx1"/>
                          </a:solidFill>
                          <a:latin typeface="Arial"/>
                          <a:ea typeface="ＭＳ Ｐゴシック"/>
                        </a:defRPr>
                      </a:lvl4pPr>
                      <a:lvl5pPr marL="1828589" algn="l" defTabSz="914294" rtl="0" eaLnBrk="1" latinLnBrk="0" hangingPunct="1">
                        <a:defRPr sz="1800" kern="1200">
                          <a:solidFill>
                            <a:schemeClr val="tx1"/>
                          </a:solidFill>
                          <a:latin typeface="Arial"/>
                          <a:ea typeface="ＭＳ Ｐゴシック"/>
                        </a:defRPr>
                      </a:lvl5pPr>
                      <a:lvl6pPr marL="2285735" algn="l" defTabSz="914294" rtl="0" eaLnBrk="1" latinLnBrk="0" hangingPunct="1">
                        <a:defRPr sz="1800" kern="1200">
                          <a:solidFill>
                            <a:schemeClr val="tx1"/>
                          </a:solidFill>
                          <a:latin typeface="Arial"/>
                          <a:ea typeface="ＭＳ Ｐゴシック"/>
                        </a:defRPr>
                      </a:lvl6pPr>
                      <a:lvl7pPr marL="2742883" algn="l" defTabSz="914294" rtl="0" eaLnBrk="1" latinLnBrk="0" hangingPunct="1">
                        <a:defRPr sz="1800" kern="1200">
                          <a:solidFill>
                            <a:schemeClr val="tx1"/>
                          </a:solidFill>
                          <a:latin typeface="Arial"/>
                          <a:ea typeface="ＭＳ Ｐゴシック"/>
                        </a:defRPr>
                      </a:lvl7pPr>
                      <a:lvl8pPr marL="3200029" algn="l" defTabSz="914294" rtl="0" eaLnBrk="1" latinLnBrk="0" hangingPunct="1">
                        <a:defRPr sz="1800" kern="1200">
                          <a:solidFill>
                            <a:schemeClr val="tx1"/>
                          </a:solidFill>
                          <a:latin typeface="Arial"/>
                          <a:ea typeface="ＭＳ Ｐゴシック"/>
                        </a:defRPr>
                      </a:lvl8pPr>
                      <a:lvl9pPr marL="3657177" algn="l" defTabSz="914294" rtl="0" eaLnBrk="1" latinLnBrk="0" hangingPunct="1">
                        <a:defRPr sz="1800" kern="1200">
                          <a:solidFill>
                            <a:schemeClr val="tx1"/>
                          </a:solidFill>
                          <a:latin typeface="Arial"/>
                          <a:ea typeface="ＭＳ Ｐゴシック"/>
                        </a:defRPr>
                      </a:lvl9pPr>
                    </a:lstStyle>
                    <a:p>
                      <a:pPr marL="0" algn="l" defTabSz="914400" rtl="0" eaLnBrk="1" latinLnBrk="0" hangingPunct="1"/>
                      <a:r>
                        <a:rPr lang="fr-FR" sz="1100" kern="1200" dirty="0" smtClean="0">
                          <a:solidFill>
                            <a:schemeClr val="accent1"/>
                          </a:solidFill>
                          <a:latin typeface="+mn-lt"/>
                          <a:ea typeface="+mn-ea"/>
                          <a:cs typeface="+mn-cs"/>
                        </a:rPr>
                        <a:t>Cathéters vasculaires, implant dentaire, treillis, implants orthopédiques</a:t>
                      </a:r>
                      <a:endParaRPr lang="fr-FR" sz="1100" kern="1200" dirty="0">
                        <a:solidFill>
                          <a:schemeClr val="accent1"/>
                        </a:solidFill>
                        <a:latin typeface="+mn-lt"/>
                        <a:ea typeface="+mn-ea"/>
                        <a:cs typeface="+mn-cs"/>
                      </a:endParaRPr>
                    </a:p>
                  </a:txBody>
                  <a:tcPr anchor="ctr">
                    <a:lnL>
                      <a:noFill/>
                    </a:lnL>
                    <a:lnR>
                      <a:noFill/>
                    </a:lnR>
                    <a:lnT>
                      <a:noFill/>
                    </a:lnT>
                    <a:lnB>
                      <a:noFill/>
                    </a:lnB>
                    <a:lnTlToBr w="12700" cmpd="sng">
                      <a:noFill/>
                      <a:prstDash val="solid"/>
                    </a:lnTlToBr>
                    <a:lnBlToTr w="12700" cmpd="sng">
                      <a:noFill/>
                      <a:prstDash val="solid"/>
                    </a:lnBlToTr>
                    <a:solidFill>
                      <a:srgbClr val="0053A1">
                        <a:alpha val="20000"/>
                      </a:srgbClr>
                    </a:solidFill>
                  </a:tcPr>
                </a:tc>
              </a:tr>
              <a:tr h="188183">
                <a:tc>
                  <a:txBody>
                    <a:bodyPr/>
                    <a:lstStyle>
                      <a:lvl1pPr marL="0" algn="l" defTabSz="914294" rtl="0" eaLnBrk="1" latinLnBrk="0" hangingPunct="1">
                        <a:defRPr sz="1800" kern="1200">
                          <a:solidFill>
                            <a:schemeClr val="tx1"/>
                          </a:solidFill>
                          <a:latin typeface="Arial"/>
                          <a:ea typeface="ＭＳ Ｐゴシック"/>
                        </a:defRPr>
                      </a:lvl1pPr>
                      <a:lvl2pPr marL="457147" algn="l" defTabSz="914294" rtl="0" eaLnBrk="1" latinLnBrk="0" hangingPunct="1">
                        <a:defRPr sz="1800" kern="1200">
                          <a:solidFill>
                            <a:schemeClr val="tx1"/>
                          </a:solidFill>
                          <a:latin typeface="Arial"/>
                          <a:ea typeface="ＭＳ Ｐゴシック"/>
                        </a:defRPr>
                      </a:lvl2pPr>
                      <a:lvl3pPr marL="914294" algn="l" defTabSz="914294" rtl="0" eaLnBrk="1" latinLnBrk="0" hangingPunct="1">
                        <a:defRPr sz="1800" kern="1200">
                          <a:solidFill>
                            <a:schemeClr val="tx1"/>
                          </a:solidFill>
                          <a:latin typeface="Arial"/>
                          <a:ea typeface="ＭＳ Ｐゴシック"/>
                        </a:defRPr>
                      </a:lvl3pPr>
                      <a:lvl4pPr marL="1371441" algn="l" defTabSz="914294" rtl="0" eaLnBrk="1" latinLnBrk="0" hangingPunct="1">
                        <a:defRPr sz="1800" kern="1200">
                          <a:solidFill>
                            <a:schemeClr val="tx1"/>
                          </a:solidFill>
                          <a:latin typeface="Arial"/>
                          <a:ea typeface="ＭＳ Ｐゴシック"/>
                        </a:defRPr>
                      </a:lvl4pPr>
                      <a:lvl5pPr marL="1828589" algn="l" defTabSz="914294" rtl="0" eaLnBrk="1" latinLnBrk="0" hangingPunct="1">
                        <a:defRPr sz="1800" kern="1200">
                          <a:solidFill>
                            <a:schemeClr val="tx1"/>
                          </a:solidFill>
                          <a:latin typeface="Arial"/>
                          <a:ea typeface="ＭＳ Ｐゴシック"/>
                        </a:defRPr>
                      </a:lvl5pPr>
                      <a:lvl6pPr marL="2285735" algn="l" defTabSz="914294" rtl="0" eaLnBrk="1" latinLnBrk="0" hangingPunct="1">
                        <a:defRPr sz="1800" kern="1200">
                          <a:solidFill>
                            <a:schemeClr val="tx1"/>
                          </a:solidFill>
                          <a:latin typeface="Arial"/>
                          <a:ea typeface="ＭＳ Ｐゴシック"/>
                        </a:defRPr>
                      </a:lvl6pPr>
                      <a:lvl7pPr marL="2742883" algn="l" defTabSz="914294" rtl="0" eaLnBrk="1" latinLnBrk="0" hangingPunct="1">
                        <a:defRPr sz="1800" kern="1200">
                          <a:solidFill>
                            <a:schemeClr val="tx1"/>
                          </a:solidFill>
                          <a:latin typeface="Arial"/>
                          <a:ea typeface="ＭＳ Ｐゴシック"/>
                        </a:defRPr>
                      </a:lvl7pPr>
                      <a:lvl8pPr marL="3200029" algn="l" defTabSz="914294" rtl="0" eaLnBrk="1" latinLnBrk="0" hangingPunct="1">
                        <a:defRPr sz="1800" kern="1200">
                          <a:solidFill>
                            <a:schemeClr val="tx1"/>
                          </a:solidFill>
                          <a:latin typeface="Arial"/>
                          <a:ea typeface="ＭＳ Ｐゴシック"/>
                        </a:defRPr>
                      </a:lvl8pPr>
                      <a:lvl9pPr marL="3657177" algn="l" defTabSz="914294" rtl="0" eaLnBrk="1" latinLnBrk="0" hangingPunct="1">
                        <a:defRPr sz="1800" kern="1200">
                          <a:solidFill>
                            <a:schemeClr val="tx1"/>
                          </a:solidFill>
                          <a:latin typeface="Arial"/>
                          <a:ea typeface="ＭＳ Ｐゴシック"/>
                        </a:defRPr>
                      </a:lvl9pPr>
                    </a:lstStyle>
                    <a:p>
                      <a:pPr marL="0" algn="ctr" defTabSz="914400" rtl="0" eaLnBrk="1" latinLnBrk="0" hangingPunct="1">
                        <a:lnSpc>
                          <a:spcPct val="100000"/>
                        </a:lnSpc>
                        <a:spcBef>
                          <a:spcPts val="0"/>
                        </a:spcBef>
                        <a:spcAft>
                          <a:spcPts val="0"/>
                        </a:spcAft>
                      </a:pPr>
                      <a:r>
                        <a:rPr lang="fr-FR" sz="1100" b="1" i="0" u="none" strike="noStrike" kern="1200" baseline="0" dirty="0" smtClean="0">
                          <a:solidFill>
                            <a:schemeClr val="accent1"/>
                          </a:solidFill>
                          <a:latin typeface="Arial"/>
                          <a:ea typeface="+mn-ea"/>
                          <a:cs typeface="+mn-cs"/>
                        </a:rPr>
                        <a:t>III</a:t>
                      </a:r>
                      <a:endParaRPr lang="fr-FR" sz="1100" b="1" i="0" u="none" strike="noStrike" kern="1200" baseline="0" dirty="0">
                        <a:solidFill>
                          <a:schemeClr val="accent1"/>
                        </a:solidFill>
                        <a:latin typeface="Arial"/>
                        <a:ea typeface="+mn-ea"/>
                        <a:cs typeface="+mn-cs"/>
                      </a:endParaRPr>
                    </a:p>
                  </a:txBody>
                  <a:tcPr anchor="ctr">
                    <a:lnL>
                      <a:noFill/>
                    </a:lnL>
                    <a:lnR>
                      <a:noFill/>
                    </a:lnR>
                    <a:lnT>
                      <a:noFill/>
                    </a:lnT>
                    <a:lnB w="12700" cmpd="sng">
                      <a:solidFill>
                        <a:srgbClr val="0053A1"/>
                      </a:solidFill>
                    </a:lnB>
                    <a:lnTlToBr w="12700" cmpd="sng">
                      <a:noFill/>
                      <a:prstDash val="solid"/>
                    </a:lnTlToBr>
                    <a:lnBlToTr w="12700" cmpd="sng">
                      <a:noFill/>
                      <a:prstDash val="solid"/>
                    </a:lnBlToTr>
                    <a:noFill/>
                  </a:tcPr>
                </a:tc>
                <a:tc>
                  <a:txBody>
                    <a:bodyPr/>
                    <a:lstStyle>
                      <a:lvl1pPr marL="0" algn="l" defTabSz="914294" rtl="0" eaLnBrk="1" latinLnBrk="0" hangingPunct="1">
                        <a:defRPr sz="1800" kern="1200">
                          <a:solidFill>
                            <a:schemeClr val="tx1"/>
                          </a:solidFill>
                          <a:latin typeface="Arial"/>
                          <a:ea typeface="ＭＳ Ｐゴシック"/>
                        </a:defRPr>
                      </a:lvl1pPr>
                      <a:lvl2pPr marL="457147" algn="l" defTabSz="914294" rtl="0" eaLnBrk="1" latinLnBrk="0" hangingPunct="1">
                        <a:defRPr sz="1800" kern="1200">
                          <a:solidFill>
                            <a:schemeClr val="tx1"/>
                          </a:solidFill>
                          <a:latin typeface="Arial"/>
                          <a:ea typeface="ＭＳ Ｐゴシック"/>
                        </a:defRPr>
                      </a:lvl2pPr>
                      <a:lvl3pPr marL="914294" algn="l" defTabSz="914294" rtl="0" eaLnBrk="1" latinLnBrk="0" hangingPunct="1">
                        <a:defRPr sz="1800" kern="1200">
                          <a:solidFill>
                            <a:schemeClr val="tx1"/>
                          </a:solidFill>
                          <a:latin typeface="Arial"/>
                          <a:ea typeface="ＭＳ Ｐゴシック"/>
                        </a:defRPr>
                      </a:lvl3pPr>
                      <a:lvl4pPr marL="1371441" algn="l" defTabSz="914294" rtl="0" eaLnBrk="1" latinLnBrk="0" hangingPunct="1">
                        <a:defRPr sz="1800" kern="1200">
                          <a:solidFill>
                            <a:schemeClr val="tx1"/>
                          </a:solidFill>
                          <a:latin typeface="Arial"/>
                          <a:ea typeface="ＭＳ Ｐゴシック"/>
                        </a:defRPr>
                      </a:lvl4pPr>
                      <a:lvl5pPr marL="1828589" algn="l" defTabSz="914294" rtl="0" eaLnBrk="1" latinLnBrk="0" hangingPunct="1">
                        <a:defRPr sz="1800" kern="1200">
                          <a:solidFill>
                            <a:schemeClr val="tx1"/>
                          </a:solidFill>
                          <a:latin typeface="Arial"/>
                          <a:ea typeface="ＭＳ Ｐゴシック"/>
                        </a:defRPr>
                      </a:lvl5pPr>
                      <a:lvl6pPr marL="2285735" algn="l" defTabSz="914294" rtl="0" eaLnBrk="1" latinLnBrk="0" hangingPunct="1">
                        <a:defRPr sz="1800" kern="1200">
                          <a:solidFill>
                            <a:schemeClr val="tx1"/>
                          </a:solidFill>
                          <a:latin typeface="Arial"/>
                          <a:ea typeface="ＭＳ Ｐゴシック"/>
                        </a:defRPr>
                      </a:lvl6pPr>
                      <a:lvl7pPr marL="2742883" algn="l" defTabSz="914294" rtl="0" eaLnBrk="1" latinLnBrk="0" hangingPunct="1">
                        <a:defRPr sz="1800" kern="1200">
                          <a:solidFill>
                            <a:schemeClr val="tx1"/>
                          </a:solidFill>
                          <a:latin typeface="Arial"/>
                          <a:ea typeface="ＭＳ Ｐゴシック"/>
                        </a:defRPr>
                      </a:lvl7pPr>
                      <a:lvl8pPr marL="3200029" algn="l" defTabSz="914294" rtl="0" eaLnBrk="1" latinLnBrk="0" hangingPunct="1">
                        <a:defRPr sz="1800" kern="1200">
                          <a:solidFill>
                            <a:schemeClr val="tx1"/>
                          </a:solidFill>
                          <a:latin typeface="Arial"/>
                          <a:ea typeface="ＭＳ Ｐゴシック"/>
                        </a:defRPr>
                      </a:lvl8pPr>
                      <a:lvl9pPr marL="3657177" algn="l" defTabSz="914294" rtl="0" eaLnBrk="1" latinLnBrk="0" hangingPunct="1">
                        <a:defRPr sz="1800" kern="1200">
                          <a:solidFill>
                            <a:schemeClr val="tx1"/>
                          </a:solidFill>
                          <a:latin typeface="Arial"/>
                          <a:ea typeface="ＭＳ Ｐゴシック"/>
                        </a:defRPr>
                      </a:lvl9pPr>
                    </a:lstStyle>
                    <a:p>
                      <a:pPr marL="0" algn="l" defTabSz="914400" rtl="0" eaLnBrk="1" latinLnBrk="0" hangingPunct="1"/>
                      <a:r>
                        <a:rPr lang="fr-FR" sz="1100" b="1" kern="1200" dirty="0" smtClean="0">
                          <a:solidFill>
                            <a:schemeClr val="accent1"/>
                          </a:solidFill>
                          <a:latin typeface="+mn-lt"/>
                          <a:ea typeface="+mn-ea"/>
                          <a:cs typeface="+mn-cs"/>
                        </a:rPr>
                        <a:t>Potentiel très sérieux de risque</a:t>
                      </a:r>
                      <a:r>
                        <a:rPr lang="fr-FR" sz="1100" b="0" kern="1200" dirty="0" smtClean="0">
                          <a:solidFill>
                            <a:schemeClr val="accent1"/>
                          </a:solidFill>
                          <a:latin typeface="+mn-lt"/>
                          <a:ea typeface="+mn-ea"/>
                          <a:cs typeface="+mn-cs"/>
                        </a:rPr>
                        <a:t>,</a:t>
                      </a:r>
                      <a:r>
                        <a:rPr lang="fr-FR" sz="1100" b="1" kern="1200" dirty="0" smtClean="0">
                          <a:solidFill>
                            <a:schemeClr val="accent1"/>
                          </a:solidFill>
                          <a:latin typeface="+mn-lt"/>
                          <a:ea typeface="+mn-ea"/>
                          <a:cs typeface="+mn-cs"/>
                        </a:rPr>
                        <a:t> </a:t>
                      </a:r>
                      <a:r>
                        <a:rPr lang="fr-FR" sz="1100" kern="1200" dirty="0" smtClean="0">
                          <a:solidFill>
                            <a:schemeClr val="accent1"/>
                          </a:solidFill>
                          <a:latin typeface="+mn-lt"/>
                          <a:ea typeface="+mn-ea"/>
                          <a:cs typeface="+mn-cs"/>
                        </a:rPr>
                        <a:t>en particulier des DM en interaction avec le système cardio-circulatoire central ou le système nerveux central</a:t>
                      </a:r>
                      <a:endParaRPr lang="fr-FR" sz="1100" kern="1200" dirty="0">
                        <a:solidFill>
                          <a:schemeClr val="accent1"/>
                        </a:solidFill>
                        <a:latin typeface="+mn-lt"/>
                        <a:ea typeface="+mn-ea"/>
                        <a:cs typeface="+mn-cs"/>
                      </a:endParaRPr>
                    </a:p>
                  </a:txBody>
                  <a:tcPr anchor="ctr">
                    <a:lnL>
                      <a:noFill/>
                    </a:lnL>
                    <a:lnR>
                      <a:noFill/>
                    </a:lnR>
                    <a:lnT>
                      <a:noFill/>
                    </a:lnT>
                    <a:lnB w="12700" cmpd="sng">
                      <a:solidFill>
                        <a:srgbClr val="0053A1"/>
                      </a:solidFill>
                    </a:lnB>
                    <a:lnTlToBr w="12700" cmpd="sng">
                      <a:noFill/>
                      <a:prstDash val="solid"/>
                    </a:lnTlToBr>
                    <a:lnBlToTr w="12700" cmpd="sng">
                      <a:noFill/>
                      <a:prstDash val="solid"/>
                    </a:lnBlToTr>
                    <a:noFill/>
                  </a:tcPr>
                </a:tc>
                <a:tc>
                  <a:txBody>
                    <a:bodyPr/>
                    <a:lstStyle>
                      <a:lvl1pPr marL="0" algn="l" defTabSz="914294" rtl="0" eaLnBrk="1" latinLnBrk="0" hangingPunct="1">
                        <a:defRPr sz="1800" kern="1200">
                          <a:solidFill>
                            <a:schemeClr val="tx1"/>
                          </a:solidFill>
                          <a:latin typeface="Arial"/>
                          <a:ea typeface="ＭＳ Ｐゴシック"/>
                        </a:defRPr>
                      </a:lvl1pPr>
                      <a:lvl2pPr marL="457147" algn="l" defTabSz="914294" rtl="0" eaLnBrk="1" latinLnBrk="0" hangingPunct="1">
                        <a:defRPr sz="1800" kern="1200">
                          <a:solidFill>
                            <a:schemeClr val="tx1"/>
                          </a:solidFill>
                          <a:latin typeface="Arial"/>
                          <a:ea typeface="ＭＳ Ｐゴシック"/>
                        </a:defRPr>
                      </a:lvl2pPr>
                      <a:lvl3pPr marL="914294" algn="l" defTabSz="914294" rtl="0" eaLnBrk="1" latinLnBrk="0" hangingPunct="1">
                        <a:defRPr sz="1800" kern="1200">
                          <a:solidFill>
                            <a:schemeClr val="tx1"/>
                          </a:solidFill>
                          <a:latin typeface="Arial"/>
                          <a:ea typeface="ＭＳ Ｐゴシック"/>
                        </a:defRPr>
                      </a:lvl3pPr>
                      <a:lvl4pPr marL="1371441" algn="l" defTabSz="914294" rtl="0" eaLnBrk="1" latinLnBrk="0" hangingPunct="1">
                        <a:defRPr sz="1800" kern="1200">
                          <a:solidFill>
                            <a:schemeClr val="tx1"/>
                          </a:solidFill>
                          <a:latin typeface="Arial"/>
                          <a:ea typeface="ＭＳ Ｐゴシック"/>
                        </a:defRPr>
                      </a:lvl4pPr>
                      <a:lvl5pPr marL="1828589" algn="l" defTabSz="914294" rtl="0" eaLnBrk="1" latinLnBrk="0" hangingPunct="1">
                        <a:defRPr sz="1800" kern="1200">
                          <a:solidFill>
                            <a:schemeClr val="tx1"/>
                          </a:solidFill>
                          <a:latin typeface="Arial"/>
                          <a:ea typeface="ＭＳ Ｐゴシック"/>
                        </a:defRPr>
                      </a:lvl5pPr>
                      <a:lvl6pPr marL="2285735" algn="l" defTabSz="914294" rtl="0" eaLnBrk="1" latinLnBrk="0" hangingPunct="1">
                        <a:defRPr sz="1800" kern="1200">
                          <a:solidFill>
                            <a:schemeClr val="tx1"/>
                          </a:solidFill>
                          <a:latin typeface="Arial"/>
                          <a:ea typeface="ＭＳ Ｐゴシック"/>
                        </a:defRPr>
                      </a:lvl6pPr>
                      <a:lvl7pPr marL="2742883" algn="l" defTabSz="914294" rtl="0" eaLnBrk="1" latinLnBrk="0" hangingPunct="1">
                        <a:defRPr sz="1800" kern="1200">
                          <a:solidFill>
                            <a:schemeClr val="tx1"/>
                          </a:solidFill>
                          <a:latin typeface="Arial"/>
                          <a:ea typeface="ＭＳ Ｐゴシック"/>
                        </a:defRPr>
                      </a:lvl7pPr>
                      <a:lvl8pPr marL="3200029" algn="l" defTabSz="914294" rtl="0" eaLnBrk="1" latinLnBrk="0" hangingPunct="1">
                        <a:defRPr sz="1800" kern="1200">
                          <a:solidFill>
                            <a:schemeClr val="tx1"/>
                          </a:solidFill>
                          <a:latin typeface="Arial"/>
                          <a:ea typeface="ＭＳ Ｐゴシック"/>
                        </a:defRPr>
                      </a:lvl8pPr>
                      <a:lvl9pPr marL="3657177" algn="l" defTabSz="914294" rtl="0" eaLnBrk="1" latinLnBrk="0" hangingPunct="1">
                        <a:defRPr sz="1800" kern="1200">
                          <a:solidFill>
                            <a:schemeClr val="tx1"/>
                          </a:solidFill>
                          <a:latin typeface="Arial"/>
                          <a:ea typeface="ＭＳ Ｐゴシック"/>
                        </a:defRPr>
                      </a:lvl9pPr>
                    </a:lstStyle>
                    <a:p>
                      <a:pPr marL="0" algn="l" defTabSz="914400" rtl="0" eaLnBrk="1" latinLnBrk="0" hangingPunct="1"/>
                      <a:r>
                        <a:rPr lang="fr-FR" sz="1100" kern="1200" dirty="0" smtClean="0">
                          <a:solidFill>
                            <a:schemeClr val="accent1"/>
                          </a:solidFill>
                          <a:latin typeface="+mn-lt"/>
                          <a:ea typeface="+mn-ea"/>
                          <a:cs typeface="+mn-cs"/>
                        </a:rPr>
                        <a:t>Défibrillateur implantable, prothèses vasculaires, contraception implantable</a:t>
                      </a:r>
                      <a:endParaRPr lang="fr-FR" sz="1100" kern="1200" dirty="0">
                        <a:solidFill>
                          <a:schemeClr val="accent1"/>
                        </a:solidFill>
                        <a:latin typeface="+mn-lt"/>
                        <a:ea typeface="+mn-ea"/>
                        <a:cs typeface="+mn-cs"/>
                      </a:endParaRPr>
                    </a:p>
                  </a:txBody>
                  <a:tcPr anchor="ctr">
                    <a:lnL>
                      <a:noFill/>
                    </a:lnL>
                    <a:lnR>
                      <a:noFill/>
                    </a:lnR>
                    <a:lnT>
                      <a:noFill/>
                    </a:lnT>
                    <a:lnB w="12700" cmpd="sng">
                      <a:solidFill>
                        <a:srgbClr val="0053A1"/>
                      </a:solidFill>
                    </a:lnB>
                    <a:lnTlToBr w="12700" cmpd="sng">
                      <a:noFill/>
                      <a:prstDash val="solid"/>
                    </a:lnTlToBr>
                    <a:lnBlToTr w="12700" cmpd="sng">
                      <a:noFill/>
                      <a:prstDash val="solid"/>
                    </a:lnBlToTr>
                    <a:noFill/>
                  </a:tcPr>
                </a:tc>
              </a:tr>
            </a:tbl>
          </a:graphicData>
        </a:graphic>
      </p:graphicFrame>
      <p:sp>
        <p:nvSpPr>
          <p:cNvPr id="8" name="Espace réservé du contenu 2"/>
          <p:cNvSpPr txBox="1">
            <a:spLocks/>
          </p:cNvSpPr>
          <p:nvPr/>
        </p:nvSpPr>
        <p:spPr>
          <a:xfrm>
            <a:off x="404973" y="4955170"/>
            <a:ext cx="8055764" cy="713497"/>
          </a:xfrm>
          <a:prstGeom prst="rect">
            <a:avLst/>
          </a:prstGeom>
        </p:spPr>
        <p:txBody>
          <a:bodyPr lIns="91429" tIns="45716" rIns="91429" bIns="45716" anchor="t"/>
          <a:lstStyle>
            <a:lvl1pPr marL="365083" indent="-365083" algn="l" defTabSz="863500" rtl="0" eaLnBrk="1" fontAlgn="base" hangingPunct="1">
              <a:spcBef>
                <a:spcPct val="20000"/>
              </a:spcBef>
              <a:spcAft>
                <a:spcPct val="0"/>
              </a:spcAft>
              <a:buSzPct val="100000"/>
              <a:buFont typeface="Wingdings 2" pitchFamily="18" charset="2"/>
              <a:buChar char=""/>
              <a:defRPr sz="2400" b="1">
                <a:solidFill>
                  <a:srgbClr val="0053A1"/>
                </a:solidFill>
                <a:latin typeface="+mn-lt"/>
                <a:ea typeface="+mn-ea"/>
                <a:cs typeface="+mn-cs"/>
              </a:defRPr>
            </a:lvl1pPr>
            <a:lvl2pPr marL="715881" indent="-269845" algn="l" defTabSz="863500" rtl="0" eaLnBrk="1" fontAlgn="base" hangingPunct="1">
              <a:spcBef>
                <a:spcPct val="20000"/>
              </a:spcBef>
              <a:spcAft>
                <a:spcPct val="0"/>
              </a:spcAft>
              <a:buSzPct val="60000"/>
              <a:buFont typeface="Arial" pitchFamily="34" charset="0"/>
              <a:buChar char="►"/>
              <a:defRPr sz="2200">
                <a:solidFill>
                  <a:schemeClr val="accent2"/>
                </a:solidFill>
                <a:latin typeface="+mn-lt"/>
                <a:ea typeface="+mn-ea"/>
              </a:defRPr>
            </a:lvl2pPr>
            <a:lvl3pPr marL="1079376" indent="-215875" algn="l" defTabSz="863500" rtl="0" eaLnBrk="1" fontAlgn="base" hangingPunct="1">
              <a:spcBef>
                <a:spcPct val="20000"/>
              </a:spcBef>
              <a:spcAft>
                <a:spcPct val="0"/>
              </a:spcAft>
              <a:buSzPct val="75000"/>
              <a:buFont typeface="Arial" pitchFamily="34" charset="0"/>
              <a:buChar char="−"/>
              <a:defRPr sz="2000">
                <a:solidFill>
                  <a:schemeClr val="accent3">
                    <a:lumMod val="75000"/>
                  </a:schemeClr>
                </a:solidFill>
                <a:latin typeface="+mn-lt"/>
                <a:ea typeface="+mn-ea"/>
              </a:defRPr>
            </a:lvl3pPr>
            <a:lvl4pPr marL="1511124" indent="-215875" algn="l" defTabSz="863500" rtl="0" eaLnBrk="1" fontAlgn="base" hangingPunct="1">
              <a:spcBef>
                <a:spcPct val="20000"/>
              </a:spcBef>
              <a:spcAft>
                <a:spcPct val="0"/>
              </a:spcAft>
              <a:buFont typeface="Wingdings" pitchFamily="2" charset="2"/>
              <a:buChar char="ð"/>
              <a:defRPr sz="1800" i="0">
                <a:solidFill>
                  <a:schemeClr val="accent3"/>
                </a:solidFill>
                <a:latin typeface="+mn-lt"/>
                <a:ea typeface="+mn-ea"/>
              </a:defRPr>
            </a:lvl4pPr>
            <a:lvl5pPr marL="1942875" indent="-215875" algn="l" defTabSz="863500" rtl="0" eaLnBrk="1" fontAlgn="base" hangingPunct="1">
              <a:spcBef>
                <a:spcPct val="20000"/>
              </a:spcBef>
              <a:spcAft>
                <a:spcPct val="0"/>
              </a:spcAft>
              <a:buChar char="»"/>
              <a:defRPr sz="1900">
                <a:solidFill>
                  <a:schemeClr val="bg2"/>
                </a:solidFill>
                <a:latin typeface="+mn-lt"/>
                <a:ea typeface="+mn-ea"/>
              </a:defRPr>
            </a:lvl5pPr>
            <a:lvl6pPr marL="2400024" indent="-215875" algn="l" defTabSz="863500" rtl="0" eaLnBrk="1" fontAlgn="base" hangingPunct="1">
              <a:spcBef>
                <a:spcPct val="20000"/>
              </a:spcBef>
              <a:spcAft>
                <a:spcPct val="0"/>
              </a:spcAft>
              <a:buChar char="»"/>
              <a:defRPr sz="1900">
                <a:solidFill>
                  <a:schemeClr val="tx1"/>
                </a:solidFill>
                <a:latin typeface="+mn-lt"/>
                <a:ea typeface="+mn-ea"/>
              </a:defRPr>
            </a:lvl6pPr>
            <a:lvl7pPr marL="2857169" indent="-215875" algn="l" defTabSz="863500" rtl="0" eaLnBrk="1" fontAlgn="base" hangingPunct="1">
              <a:spcBef>
                <a:spcPct val="20000"/>
              </a:spcBef>
              <a:spcAft>
                <a:spcPct val="0"/>
              </a:spcAft>
              <a:buChar char="»"/>
              <a:defRPr sz="1900">
                <a:solidFill>
                  <a:schemeClr val="tx1"/>
                </a:solidFill>
                <a:latin typeface="+mn-lt"/>
                <a:ea typeface="+mn-ea"/>
              </a:defRPr>
            </a:lvl7pPr>
            <a:lvl8pPr marL="3314317" indent="-215875" algn="l" defTabSz="863500" rtl="0" eaLnBrk="1" fontAlgn="base" hangingPunct="1">
              <a:spcBef>
                <a:spcPct val="20000"/>
              </a:spcBef>
              <a:spcAft>
                <a:spcPct val="0"/>
              </a:spcAft>
              <a:buChar char="»"/>
              <a:defRPr sz="1900">
                <a:solidFill>
                  <a:schemeClr val="tx1"/>
                </a:solidFill>
                <a:latin typeface="+mn-lt"/>
                <a:ea typeface="+mn-ea"/>
              </a:defRPr>
            </a:lvl8pPr>
            <a:lvl9pPr marL="3771464" indent="-215875" algn="l" defTabSz="863500" rtl="0" eaLnBrk="1" fontAlgn="base" hangingPunct="1">
              <a:spcBef>
                <a:spcPct val="20000"/>
              </a:spcBef>
              <a:spcAft>
                <a:spcPct val="0"/>
              </a:spcAft>
              <a:buChar char="»"/>
              <a:defRPr sz="1900">
                <a:solidFill>
                  <a:schemeClr val="tx1"/>
                </a:solidFill>
                <a:latin typeface="+mn-lt"/>
                <a:ea typeface="+mn-ea"/>
              </a:defRPr>
            </a:lvl9pPr>
          </a:lstStyle>
          <a:p>
            <a:pPr algn="just"/>
            <a:r>
              <a:rPr lang="fr-FR" sz="1800" kern="0" dirty="0" smtClean="0"/>
              <a:t>Plus la classe du DM est élevée, plus les exigences réglementaires sont fortes (</a:t>
            </a:r>
            <a:r>
              <a:rPr lang="fr-FR" sz="1800" dirty="0" smtClean="0"/>
              <a:t>sécurité/biocompatibilité, </a:t>
            </a:r>
            <a:r>
              <a:rPr lang="fr-FR" sz="1800" dirty="0"/>
              <a:t>performance, ratio risque/bénéfice </a:t>
            </a:r>
            <a:r>
              <a:rPr lang="fr-FR" sz="1800" dirty="0" smtClean="0"/>
              <a:t>acceptable)</a:t>
            </a:r>
            <a:endParaRPr lang="fr-FR" sz="1800" dirty="0"/>
          </a:p>
          <a:p>
            <a:pPr algn="just"/>
            <a:endParaRPr lang="fr-FR" sz="1800" kern="0" dirty="0" smtClean="0"/>
          </a:p>
        </p:txBody>
      </p:sp>
    </p:spTree>
    <p:extLst>
      <p:ext uri="{BB962C8B-B14F-4D97-AF65-F5344CB8AC3E}">
        <p14:creationId xmlns:p14="http://schemas.microsoft.com/office/powerpoint/2010/main" xmlns="" val="36025788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Contraintes de la réglementation associée aux dispositifs médicaux</a:t>
            </a:r>
            <a:endParaRPr lang="fr-FR" dirty="0"/>
          </a:p>
        </p:txBody>
      </p:sp>
      <p:sp>
        <p:nvSpPr>
          <p:cNvPr id="3" name="Espace réservé du contenu 2"/>
          <p:cNvSpPr>
            <a:spLocks noGrp="1"/>
          </p:cNvSpPr>
          <p:nvPr>
            <p:ph idx="1"/>
          </p:nvPr>
        </p:nvSpPr>
        <p:spPr>
          <a:xfrm>
            <a:off x="414670" y="1460810"/>
            <a:ext cx="8127164" cy="4371278"/>
          </a:xfrm>
        </p:spPr>
        <p:txBody>
          <a:bodyPr/>
          <a:lstStyle/>
          <a:p>
            <a:pPr algn="just">
              <a:spcBef>
                <a:spcPts val="600"/>
              </a:spcBef>
            </a:pPr>
            <a:r>
              <a:rPr lang="fr-FR" sz="1600" dirty="0" smtClean="0"/>
              <a:t>En vingt ans, les contraintes réglementaires sur ces produits se sont renforcées et le système de certification en Europe (marquage CE) se rapproche désormais du système d’AMM des médicaments</a:t>
            </a:r>
          </a:p>
          <a:p>
            <a:pPr lvl="1" algn="just">
              <a:spcBef>
                <a:spcPts val="600"/>
              </a:spcBef>
            </a:pPr>
            <a:r>
              <a:rPr lang="fr-FR" sz="1600" b="0" dirty="0" smtClean="0"/>
              <a:t>Il oblige à des audits – souvent jugés insuffisants – par des organismes certificateurs et des essais cliniques sur l’homme</a:t>
            </a:r>
          </a:p>
          <a:p>
            <a:pPr lvl="1" algn="just">
              <a:spcBef>
                <a:spcPts val="600"/>
              </a:spcBef>
            </a:pPr>
            <a:r>
              <a:rPr lang="fr-FR" sz="1600" dirty="0" smtClean="0"/>
              <a:t>10 à 15% du CA doit être consacré à la R&amp;D et 30% à l’accès au marché pour valider les dossiers techniques</a:t>
            </a:r>
            <a:endParaRPr lang="fr-FR" sz="1600" b="0" dirty="0" smtClean="0"/>
          </a:p>
          <a:p>
            <a:pPr algn="just">
              <a:spcBef>
                <a:spcPts val="600"/>
              </a:spcBef>
            </a:pPr>
            <a:r>
              <a:rPr lang="fr-FR" sz="1600" dirty="0" smtClean="0"/>
              <a:t>L’ensemble des processus et des règlements des entreprises doivent être adaptés pour veiller à ce que le design, la fabrication et la mise sur le marché du produit respectent ces normes</a:t>
            </a:r>
          </a:p>
          <a:p>
            <a:pPr algn="just"/>
            <a:endParaRPr lang="fr-FR" sz="1600" dirty="0" smtClean="0"/>
          </a:p>
          <a:p>
            <a:pPr marL="268288" indent="-268288" algn="just">
              <a:buNone/>
            </a:pPr>
            <a:r>
              <a:rPr lang="fr-FR" sz="1600" dirty="0" smtClean="0">
                <a:sym typeface="Wingdings" pitchFamily="2" charset="2"/>
              </a:rPr>
              <a:t> </a:t>
            </a:r>
            <a:r>
              <a:rPr lang="fr-FR" sz="1600" dirty="0" smtClean="0"/>
              <a:t>Les entreprises étrangères limitent souvent leur activité au niveau européen à une activité commerciale</a:t>
            </a:r>
            <a:endParaRPr lang="fr-FR" sz="1600"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pPr/>
              <a:t>39</a:t>
            </a:fld>
            <a:endParaRPr lang="fr-FR" dirty="0"/>
          </a:p>
        </p:txBody>
      </p:sp>
    </p:spTree>
    <p:extLst>
      <p:ext uri="{BB962C8B-B14F-4D97-AF65-F5344CB8AC3E}">
        <p14:creationId xmlns:p14="http://schemas.microsoft.com/office/powerpoint/2010/main" xmlns="" val="33823341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27052" y="33983"/>
            <a:ext cx="7836422" cy="504056"/>
          </a:xfrm>
        </p:spPr>
        <p:txBody>
          <a:bodyPr/>
          <a:lstStyle/>
          <a:p>
            <a:pPr lvl="0">
              <a:defRPr/>
            </a:pPr>
            <a:r>
              <a:rPr lang="fr-FR" sz="2400" dirty="0" smtClean="0">
                <a:solidFill>
                  <a:srgbClr val="0053A1"/>
                </a:solidFill>
              </a:rPr>
              <a:t>Réglementation associée aux Dispositifs Médicaux</a:t>
            </a:r>
            <a:endParaRPr lang="fr-FR" sz="2400" dirty="0">
              <a:solidFill>
                <a:srgbClr val="0053A1"/>
              </a:solidFill>
            </a:endParaRPr>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solidFill>
                  <a:srgbClr val="A5A5A5"/>
                </a:solidFill>
              </a:rPr>
              <a:pPr/>
              <a:t>40</a:t>
            </a:fld>
            <a:endParaRPr lang="fr-FR" dirty="0">
              <a:solidFill>
                <a:srgbClr val="A5A5A5"/>
              </a:solidFill>
            </a:endParaRPr>
          </a:p>
        </p:txBody>
      </p:sp>
      <p:graphicFrame>
        <p:nvGraphicFramePr>
          <p:cNvPr id="12" name="Tableau 11"/>
          <p:cNvGraphicFramePr>
            <a:graphicFrameLocks noGrp="1"/>
          </p:cNvGraphicFramePr>
          <p:nvPr>
            <p:extLst>
              <p:ext uri="{D42A27DB-BD31-4B8C-83A1-F6EECF244321}">
                <p14:modId xmlns:p14="http://schemas.microsoft.com/office/powerpoint/2010/main" xmlns="" val="3851004026"/>
              </p:ext>
            </p:extLst>
          </p:nvPr>
        </p:nvGraphicFramePr>
        <p:xfrm>
          <a:off x="76610" y="1192641"/>
          <a:ext cx="8827861" cy="4902832"/>
        </p:xfrm>
        <a:graphic>
          <a:graphicData uri="http://schemas.openxmlformats.org/drawingml/2006/table">
            <a:tbl>
              <a:tblPr firstRow="1" bandRow="1">
                <a:tableStyleId>{69012ECD-51FC-41F1-AA8D-1B2483CD663E}</a:tableStyleId>
              </a:tblPr>
              <a:tblGrid>
                <a:gridCol w="1763341"/>
                <a:gridCol w="2040673"/>
                <a:gridCol w="5023847"/>
              </a:tblGrid>
              <a:tr h="231845">
                <a:tc>
                  <a:txBody>
                    <a:bodyPr/>
                    <a:lstStyle/>
                    <a:p>
                      <a:pPr marL="0" algn="l" defTabSz="806044" rtl="0" eaLnBrk="1" latinLnBrk="0" hangingPunct="1"/>
                      <a:r>
                        <a:rPr lang="fr-FR" sz="1100" kern="1200" dirty="0" smtClean="0">
                          <a:solidFill>
                            <a:schemeClr val="tx2"/>
                          </a:solidFill>
                        </a:rPr>
                        <a:t>Directives européennes</a:t>
                      </a:r>
                      <a:endParaRPr lang="fr-FR" sz="1100" b="1" kern="1200" dirty="0">
                        <a:solidFill>
                          <a:schemeClr val="tx2"/>
                        </a:solidFill>
                        <a:latin typeface="+mn-lt"/>
                        <a:ea typeface="+mn-ea"/>
                        <a:cs typeface="+mn-cs"/>
                      </a:endParaRPr>
                    </a:p>
                  </a:txBody>
                  <a:tcPr marL="79982" marR="79982" marT="40778" marB="40778"/>
                </a:tc>
                <a:tc>
                  <a:txBody>
                    <a:bodyPr/>
                    <a:lstStyle/>
                    <a:p>
                      <a:pPr marL="0" algn="l" defTabSz="806044" rtl="0" eaLnBrk="1" latinLnBrk="0" hangingPunct="1"/>
                      <a:r>
                        <a:rPr lang="fr-FR" sz="1100" kern="1200" dirty="0" smtClean="0">
                          <a:solidFill>
                            <a:schemeClr val="tx2"/>
                          </a:solidFill>
                        </a:rPr>
                        <a:t>Concernant</a:t>
                      </a:r>
                      <a:endParaRPr lang="fr-FR" sz="1100" b="1" kern="1200" dirty="0">
                        <a:solidFill>
                          <a:schemeClr val="tx2"/>
                        </a:solidFill>
                        <a:latin typeface="+mn-lt"/>
                        <a:ea typeface="+mn-ea"/>
                        <a:cs typeface="+mn-cs"/>
                      </a:endParaRPr>
                    </a:p>
                  </a:txBody>
                  <a:tcPr marL="79982" marR="79982" marT="40778" marB="40778"/>
                </a:tc>
                <a:tc>
                  <a:txBody>
                    <a:bodyPr/>
                    <a:lstStyle/>
                    <a:p>
                      <a:pPr marL="0" algn="l" defTabSz="806044" rtl="0" eaLnBrk="1" latinLnBrk="0" hangingPunct="1"/>
                      <a:r>
                        <a:rPr lang="fr-FR" sz="1100" kern="1200" dirty="0" smtClean="0">
                          <a:solidFill>
                            <a:schemeClr val="tx2"/>
                          </a:solidFill>
                        </a:rPr>
                        <a:t>Objectifs</a:t>
                      </a:r>
                      <a:endParaRPr lang="fr-FR" sz="1100" b="1" kern="1200" dirty="0">
                        <a:solidFill>
                          <a:schemeClr val="tx2"/>
                        </a:solidFill>
                        <a:latin typeface="+mn-lt"/>
                        <a:ea typeface="+mn-ea"/>
                        <a:cs typeface="+mn-cs"/>
                      </a:endParaRPr>
                    </a:p>
                  </a:txBody>
                  <a:tcPr marL="79982" marR="79982" marT="40778" marB="40778"/>
                </a:tc>
              </a:tr>
              <a:tr h="560101">
                <a:tc>
                  <a:txBody>
                    <a:bodyPr/>
                    <a:lstStyle/>
                    <a:p>
                      <a:pPr>
                        <a:buFont typeface="Arial" pitchFamily="34" charset="0"/>
                        <a:buNone/>
                      </a:pPr>
                      <a:r>
                        <a:rPr lang="fr-FR" sz="1100" b="1" dirty="0" smtClean="0">
                          <a:latin typeface="Calibri" pitchFamily="34" charset="0"/>
                        </a:rPr>
                        <a:t>Directive 90/385/CEE</a:t>
                      </a:r>
                      <a:endParaRPr lang="fr-FR" sz="1100" b="1" dirty="0" smtClean="0">
                        <a:solidFill>
                          <a:schemeClr val="tx1"/>
                        </a:solidFill>
                        <a:latin typeface="Calibri" pitchFamily="34" charset="0"/>
                      </a:endParaRPr>
                    </a:p>
                  </a:txBody>
                  <a:tcPr marL="79982" marR="79982" marT="40778" marB="40778"/>
                </a:tc>
                <a:tc>
                  <a:txBody>
                    <a:bodyPr/>
                    <a:lstStyle/>
                    <a:p>
                      <a:r>
                        <a:rPr lang="fr-FR" sz="1100" dirty="0" smtClean="0">
                          <a:latin typeface="Calibri" pitchFamily="34" charset="0"/>
                        </a:rPr>
                        <a:t>Dispositifs médicaux implantables actifs (DMIA)</a:t>
                      </a:r>
                      <a:endParaRPr lang="fr-FR" sz="1100" dirty="0" smtClean="0">
                        <a:solidFill>
                          <a:schemeClr val="tx1"/>
                        </a:solidFill>
                        <a:latin typeface="Calibri" pitchFamily="34" charset="0"/>
                      </a:endParaRPr>
                    </a:p>
                  </a:txBody>
                  <a:tcPr marL="79982" marR="79982" marT="40778" marB="40778"/>
                </a:tc>
                <a:tc>
                  <a:txBody>
                    <a:bodyPr/>
                    <a:lstStyle/>
                    <a:p>
                      <a:pPr>
                        <a:buFont typeface="Arial" pitchFamily="34" charset="0"/>
                        <a:buNone/>
                      </a:pPr>
                      <a:r>
                        <a:rPr lang="fr-FR" sz="1100" dirty="0" smtClean="0">
                          <a:latin typeface="Calibri" pitchFamily="34" charset="0"/>
                        </a:rPr>
                        <a:t>Définition</a:t>
                      </a:r>
                      <a:r>
                        <a:rPr lang="fr-FR" sz="1100" baseline="0" dirty="0" smtClean="0">
                          <a:latin typeface="Calibri" pitchFamily="34" charset="0"/>
                        </a:rPr>
                        <a:t> commune des DMIA visant à garantir aux utilisateurs et aux tiers un niveau de protection et de sécurité élevé et harmonisé entre les États membres</a:t>
                      </a:r>
                      <a:endParaRPr lang="fr-FR" sz="1100" dirty="0">
                        <a:solidFill>
                          <a:schemeClr val="tx1"/>
                        </a:solidFill>
                        <a:latin typeface="Calibri" pitchFamily="34" charset="0"/>
                      </a:endParaRPr>
                    </a:p>
                  </a:txBody>
                  <a:tcPr marL="79982" marR="79982" marT="40778" marB="40778"/>
                </a:tc>
              </a:tr>
              <a:tr h="5040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100" b="1" u="none" strike="noStrike" kern="1200" cap="none" spc="0" normalizeH="0" baseline="0" noProof="0" dirty="0" smtClean="0">
                          <a:ln>
                            <a:noFill/>
                          </a:ln>
                          <a:effectLst/>
                          <a:uLnTx/>
                          <a:uFillTx/>
                          <a:latin typeface="Calibri" pitchFamily="34" charset="0"/>
                        </a:rPr>
                        <a:t>Directive 93/42/CEE</a:t>
                      </a:r>
                      <a:endParaRPr lang="fr-FR" sz="1200" b="1" dirty="0">
                        <a:solidFill>
                          <a:schemeClr val="tx1"/>
                        </a:solidFill>
                        <a:latin typeface="Calibri" pitchFamily="34" charset="0"/>
                      </a:endParaRPr>
                    </a:p>
                  </a:txBody>
                  <a:tcPr marL="79982" marR="79982" marT="40778" marB="4077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u="none" strike="noStrike" kern="1200" cap="none" spc="0" normalizeH="0" baseline="0" noProof="0" dirty="0" smtClean="0">
                          <a:ln>
                            <a:noFill/>
                          </a:ln>
                          <a:effectLst/>
                          <a:uLnTx/>
                          <a:uFillTx/>
                          <a:latin typeface="Calibri" pitchFamily="34" charset="0"/>
                        </a:rPr>
                        <a:t>Dispositifs médicaux (DM)</a:t>
                      </a:r>
                      <a:endParaRPr kumimoji="0" lang="fr-FR" sz="1100" b="0" i="0" u="none" strike="noStrike" kern="1200" cap="none" spc="0" normalizeH="0" baseline="0" noProof="0" dirty="0" smtClean="0">
                        <a:ln>
                          <a:noFill/>
                        </a:ln>
                        <a:solidFill>
                          <a:schemeClr val="tx1"/>
                        </a:solidFill>
                        <a:effectLst/>
                        <a:uLnTx/>
                        <a:uFillTx/>
                        <a:latin typeface="Calibri" pitchFamily="34" charset="0"/>
                        <a:ea typeface="+mn-ea"/>
                        <a:cs typeface="+mn-cs"/>
                      </a:endParaRPr>
                    </a:p>
                  </a:txBody>
                  <a:tcPr marL="79982" marR="79982" marT="40778" marB="40778"/>
                </a:tc>
                <a:tc>
                  <a:txBody>
                    <a:bodyPr/>
                    <a:lstStyle/>
                    <a:p>
                      <a:pPr>
                        <a:buFont typeface="Arial" pitchFamily="34" charset="0"/>
                        <a:buNone/>
                      </a:pPr>
                      <a:r>
                        <a:rPr lang="fr-FR" sz="1100" dirty="0" smtClean="0">
                          <a:latin typeface="Calibri" pitchFamily="34" charset="0"/>
                        </a:rPr>
                        <a:t>Exigence</a:t>
                      </a:r>
                      <a:r>
                        <a:rPr lang="fr-FR" sz="1100" baseline="0" dirty="0" smtClean="0">
                          <a:latin typeface="Calibri" pitchFamily="34" charset="0"/>
                        </a:rPr>
                        <a:t> de conformité : marquage CE </a:t>
                      </a:r>
                    </a:p>
                    <a:p>
                      <a:pPr>
                        <a:buFont typeface="Arial" pitchFamily="34" charset="0"/>
                        <a:buNone/>
                      </a:pPr>
                      <a:r>
                        <a:rPr lang="fr-FR" sz="1100" baseline="0" dirty="0" smtClean="0">
                          <a:latin typeface="Calibri" pitchFamily="34" charset="0"/>
                        </a:rPr>
                        <a:t>Harmonisation des conditions de circulation, de mise sur le marché et de mise en service des DM</a:t>
                      </a:r>
                      <a:endParaRPr lang="fr-FR" sz="1100" dirty="0">
                        <a:solidFill>
                          <a:schemeClr val="tx1"/>
                        </a:solidFill>
                        <a:latin typeface="Calibri" pitchFamily="34" charset="0"/>
                      </a:endParaRPr>
                    </a:p>
                  </a:txBody>
                  <a:tcPr marL="79982" marR="79982" marT="40778" marB="40778"/>
                </a:tc>
              </a:tr>
              <a:tr h="341700">
                <a:tc>
                  <a:txBody>
                    <a:bodyPr/>
                    <a:lstStyle/>
                    <a:p>
                      <a:pPr>
                        <a:buFont typeface="Arial" pitchFamily="34" charset="0"/>
                        <a:buNone/>
                      </a:pPr>
                      <a:r>
                        <a:rPr lang="fr-FR" sz="1100" b="1" dirty="0" smtClean="0">
                          <a:latin typeface="Calibri" pitchFamily="34" charset="0"/>
                        </a:rPr>
                        <a:t>Directive 98/79/CE</a:t>
                      </a:r>
                      <a:endParaRPr lang="fr-FR" sz="1100" b="1" dirty="0" smtClean="0">
                        <a:solidFill>
                          <a:schemeClr val="tx1"/>
                        </a:solidFill>
                        <a:latin typeface="Calibri" pitchFamily="34" charset="0"/>
                      </a:endParaRPr>
                    </a:p>
                  </a:txBody>
                  <a:tcPr marL="79982" marR="79982" marT="40778" marB="40778"/>
                </a:tc>
                <a:tc>
                  <a:txBody>
                    <a:bodyPr/>
                    <a:lstStyle/>
                    <a:p>
                      <a:r>
                        <a:rPr lang="fr-FR" sz="1100" dirty="0" smtClean="0">
                          <a:latin typeface="Calibri" pitchFamily="34" charset="0"/>
                        </a:rPr>
                        <a:t>Dispositifs médicaux de diagnostic in vitro (DM-DIV)</a:t>
                      </a:r>
                      <a:endParaRPr lang="fr-FR" sz="1100" i="1" dirty="0">
                        <a:solidFill>
                          <a:schemeClr val="tx1"/>
                        </a:solidFill>
                        <a:latin typeface="Calibri" pitchFamily="34" charset="0"/>
                      </a:endParaRPr>
                    </a:p>
                  </a:txBody>
                  <a:tcPr marL="79982" marR="79982" marT="40778" marB="40778"/>
                </a:tc>
                <a:tc>
                  <a:txBody>
                    <a:bodyPr/>
                    <a:lstStyle/>
                    <a:p>
                      <a:r>
                        <a:rPr lang="fr-FR" sz="1100" dirty="0" smtClean="0">
                          <a:latin typeface="Calibri" pitchFamily="34" charset="0"/>
                        </a:rPr>
                        <a:t>Libre circulation des DM-DIV et harmonisation des législations nationales relatives à la fiabilité</a:t>
                      </a:r>
                      <a:r>
                        <a:rPr lang="fr-FR" sz="1100" baseline="0" dirty="0" smtClean="0">
                          <a:latin typeface="Calibri" pitchFamily="34" charset="0"/>
                        </a:rPr>
                        <a:t> de ces produits</a:t>
                      </a:r>
                      <a:endParaRPr lang="fr-FR" sz="1100" dirty="0">
                        <a:solidFill>
                          <a:schemeClr val="tx1"/>
                        </a:solidFill>
                        <a:latin typeface="Calibri" pitchFamily="34" charset="0"/>
                      </a:endParaRPr>
                    </a:p>
                  </a:txBody>
                  <a:tcPr marL="79982" marR="79982" marT="40778" marB="40778"/>
                </a:tc>
              </a:tr>
              <a:tr h="500440">
                <a:tc>
                  <a:txBody>
                    <a:bodyPr/>
                    <a:lstStyle/>
                    <a:p>
                      <a:r>
                        <a:rPr lang="fr-FR" sz="1100" b="1" dirty="0" smtClean="0">
                          <a:latin typeface="Calibri" pitchFamily="34" charset="0"/>
                        </a:rPr>
                        <a:t>Directive 200/70/CE</a:t>
                      </a:r>
                    </a:p>
                    <a:p>
                      <a:r>
                        <a:rPr lang="fr-FR" sz="1100" b="1" dirty="0" smtClean="0">
                          <a:latin typeface="Calibri" pitchFamily="34" charset="0"/>
                        </a:rPr>
                        <a:t>Directive 2001/104/CE</a:t>
                      </a:r>
                      <a:endParaRPr lang="fr-FR" sz="1100" b="1" dirty="0">
                        <a:solidFill>
                          <a:schemeClr val="tx1"/>
                        </a:solidFill>
                        <a:latin typeface="Calibri" pitchFamily="34" charset="0"/>
                      </a:endParaRPr>
                    </a:p>
                  </a:txBody>
                  <a:tcPr marL="79982" marR="79982" marT="40778" marB="40778"/>
                </a:tc>
                <a:tc>
                  <a:txBody>
                    <a:bodyPr/>
                    <a:lstStyle/>
                    <a:p>
                      <a:r>
                        <a:rPr lang="fr-FR" sz="1100" dirty="0" smtClean="0">
                          <a:latin typeface="Calibri" pitchFamily="34" charset="0"/>
                        </a:rPr>
                        <a:t>Dispositifs médicaux incorporant des dérivés stables du sang et du plasma humain</a:t>
                      </a:r>
                      <a:endParaRPr lang="fr-FR" sz="1100" dirty="0">
                        <a:solidFill>
                          <a:schemeClr val="tx1"/>
                        </a:solidFill>
                        <a:latin typeface="Calibri" pitchFamily="34" charset="0"/>
                      </a:endParaRPr>
                    </a:p>
                  </a:txBody>
                  <a:tcPr marL="79982" marR="79982" marT="40778" marB="40778"/>
                </a:tc>
                <a:tc>
                  <a:txBody>
                    <a:bodyPr/>
                    <a:lstStyle/>
                    <a:p>
                      <a:r>
                        <a:rPr lang="fr-FR" sz="1100" dirty="0" smtClean="0">
                          <a:latin typeface="Calibri" pitchFamily="34" charset="0"/>
                        </a:rPr>
                        <a:t>Élargissement</a:t>
                      </a:r>
                      <a:r>
                        <a:rPr lang="fr-FR" sz="1100" baseline="0" dirty="0" smtClean="0">
                          <a:latin typeface="Calibri" pitchFamily="34" charset="0"/>
                        </a:rPr>
                        <a:t> du champ d’application de la directive 93/42/CEE à cette classe de DM</a:t>
                      </a:r>
                      <a:endParaRPr lang="fr-FR" sz="1100" dirty="0">
                        <a:solidFill>
                          <a:schemeClr val="tx1"/>
                        </a:solidFill>
                        <a:latin typeface="Calibri" pitchFamily="34" charset="0"/>
                      </a:endParaRPr>
                    </a:p>
                  </a:txBody>
                  <a:tcPr marL="79982" marR="79982" marT="40778" marB="40778"/>
                </a:tc>
              </a:tr>
              <a:tr h="444402">
                <a:tc>
                  <a:txBody>
                    <a:bodyPr/>
                    <a:lstStyle/>
                    <a:p>
                      <a:r>
                        <a:rPr lang="fr-FR" sz="1100" b="1" dirty="0" smtClean="0">
                          <a:latin typeface="Calibri" pitchFamily="34" charset="0"/>
                        </a:rPr>
                        <a:t>Directive 2003/12/CE</a:t>
                      </a:r>
                      <a:endParaRPr lang="fr-FR" sz="1100" b="1" dirty="0">
                        <a:solidFill>
                          <a:schemeClr val="tx1"/>
                        </a:solidFill>
                        <a:latin typeface="Calibri" pitchFamily="34" charset="0"/>
                      </a:endParaRPr>
                    </a:p>
                  </a:txBody>
                  <a:tcPr marL="79982" marR="79982" marT="40778" marB="40778"/>
                </a:tc>
                <a:tc>
                  <a:txBody>
                    <a:bodyPr/>
                    <a:lstStyle/>
                    <a:p>
                      <a:r>
                        <a:rPr lang="fr-FR" sz="1100" dirty="0" smtClean="0">
                          <a:latin typeface="Calibri" pitchFamily="34" charset="0"/>
                        </a:rPr>
                        <a:t>Reclassification des implants mammaires</a:t>
                      </a:r>
                      <a:endParaRPr lang="fr-FR" sz="1100" dirty="0">
                        <a:solidFill>
                          <a:schemeClr val="tx1"/>
                        </a:solidFill>
                        <a:latin typeface="Calibri" pitchFamily="34" charset="0"/>
                      </a:endParaRPr>
                    </a:p>
                  </a:txBody>
                  <a:tcPr marL="79982" marR="79982" marT="40778" marB="4077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smtClean="0">
                          <a:latin typeface="Calibri" pitchFamily="34" charset="0"/>
                        </a:rPr>
                        <a:t>Elargissement</a:t>
                      </a:r>
                      <a:r>
                        <a:rPr lang="fr-FR" sz="1100" baseline="0" dirty="0" smtClean="0">
                          <a:latin typeface="Calibri" pitchFamily="34" charset="0"/>
                        </a:rPr>
                        <a:t> du champ d’application de la directive 93/42/CEE aux implants mammaires – Reclassement des implants mammaires de la classe </a:t>
                      </a:r>
                      <a:r>
                        <a:rPr lang="fr-FR" sz="1100" baseline="0" dirty="0" err="1" smtClean="0">
                          <a:latin typeface="Calibri" pitchFamily="34" charset="0"/>
                        </a:rPr>
                        <a:t>IIb</a:t>
                      </a:r>
                      <a:r>
                        <a:rPr lang="fr-FR" sz="1100" baseline="0" dirty="0" smtClean="0">
                          <a:latin typeface="Calibri" pitchFamily="34" charset="0"/>
                        </a:rPr>
                        <a:t> à la classe III</a:t>
                      </a:r>
                      <a:endParaRPr lang="fr-FR" sz="1100" dirty="0" smtClean="0">
                        <a:solidFill>
                          <a:schemeClr val="tx1"/>
                        </a:solidFill>
                        <a:latin typeface="Calibri" pitchFamily="34" charset="0"/>
                      </a:endParaRPr>
                    </a:p>
                  </a:txBody>
                  <a:tcPr marL="79982" marR="79982" marT="40778" marB="40778"/>
                </a:tc>
              </a:tr>
              <a:tr h="526587">
                <a:tc>
                  <a:txBody>
                    <a:bodyPr/>
                    <a:lstStyle/>
                    <a:p>
                      <a:r>
                        <a:rPr lang="fr-FR" sz="1100" b="1" dirty="0" smtClean="0">
                          <a:latin typeface="Calibri" pitchFamily="34" charset="0"/>
                        </a:rPr>
                        <a:t>Directive 2003/32/CE</a:t>
                      </a:r>
                      <a:endParaRPr lang="fr-FR" sz="1100" b="1" dirty="0">
                        <a:solidFill>
                          <a:schemeClr val="tx1"/>
                        </a:solidFill>
                        <a:latin typeface="Calibri" pitchFamily="34" charset="0"/>
                      </a:endParaRPr>
                    </a:p>
                  </a:txBody>
                  <a:tcPr marL="79982" marR="79982" marT="40778" marB="40778"/>
                </a:tc>
                <a:tc>
                  <a:txBody>
                    <a:bodyPr/>
                    <a:lstStyle/>
                    <a:p>
                      <a:r>
                        <a:rPr lang="fr-FR" sz="1100" dirty="0" smtClean="0">
                          <a:latin typeface="Calibri" pitchFamily="34" charset="0"/>
                        </a:rPr>
                        <a:t>Dispositifs médicaux fabriqués à partir de tissu d’origine animale</a:t>
                      </a:r>
                      <a:endParaRPr lang="fr-FR" sz="1100" dirty="0">
                        <a:solidFill>
                          <a:schemeClr val="tx1"/>
                        </a:solidFill>
                        <a:latin typeface="Calibri" pitchFamily="34" charset="0"/>
                      </a:endParaRPr>
                    </a:p>
                  </a:txBody>
                  <a:tcPr marL="79982" marR="79982" marT="40778" marB="40778"/>
                </a:tc>
                <a:tc>
                  <a:txBody>
                    <a:bodyPr/>
                    <a:lstStyle/>
                    <a:p>
                      <a:r>
                        <a:rPr lang="fr-FR" sz="1100" dirty="0" smtClean="0">
                          <a:latin typeface="Calibri" pitchFamily="34" charset="0"/>
                        </a:rPr>
                        <a:t>Fixe des spécifications détaillées</a:t>
                      </a:r>
                      <a:r>
                        <a:rPr lang="fr-FR" sz="1100" baseline="0" dirty="0" smtClean="0">
                          <a:latin typeface="Calibri" pitchFamily="34" charset="0"/>
                        </a:rPr>
                        <a:t> en ce qui concerne les risques de transmission d’EST au patient ou à d’autres personnes  par l’intermédiaire de DM fabriqués à partir d’origine animale</a:t>
                      </a:r>
                      <a:endParaRPr lang="fr-FR" sz="1100" dirty="0">
                        <a:solidFill>
                          <a:schemeClr val="tx1"/>
                        </a:solidFill>
                        <a:latin typeface="Calibri" pitchFamily="34" charset="0"/>
                      </a:endParaRPr>
                    </a:p>
                  </a:txBody>
                  <a:tcPr marL="79982" marR="79982" marT="40778" marB="40778"/>
                </a:tc>
              </a:tr>
              <a:tr h="555610">
                <a:tc>
                  <a:txBody>
                    <a:bodyPr/>
                    <a:lstStyle/>
                    <a:p>
                      <a:r>
                        <a:rPr lang="fr-FR" sz="1100" b="1" dirty="0" smtClean="0">
                          <a:latin typeface="Calibri" pitchFamily="34" charset="0"/>
                        </a:rPr>
                        <a:t>Directive 2005/50/CE</a:t>
                      </a:r>
                      <a:endParaRPr lang="fr-FR" sz="1100" b="1" dirty="0">
                        <a:solidFill>
                          <a:schemeClr val="tx1"/>
                        </a:solidFill>
                        <a:latin typeface="Calibri" pitchFamily="34" charset="0"/>
                      </a:endParaRPr>
                    </a:p>
                  </a:txBody>
                  <a:tcPr marL="79982" marR="79982" marT="40778" marB="40778"/>
                </a:tc>
                <a:tc>
                  <a:txBody>
                    <a:bodyPr/>
                    <a:lstStyle/>
                    <a:p>
                      <a:r>
                        <a:rPr lang="fr-FR" sz="1100" dirty="0" smtClean="0">
                          <a:latin typeface="Calibri" pitchFamily="34" charset="0"/>
                        </a:rPr>
                        <a:t>Reclassification des prothèses</a:t>
                      </a:r>
                      <a:r>
                        <a:rPr lang="fr-FR" sz="1100" baseline="0" dirty="0" smtClean="0">
                          <a:latin typeface="Calibri" pitchFamily="34" charset="0"/>
                        </a:rPr>
                        <a:t> articulaires de la hanche, du genou et de l’épaule</a:t>
                      </a:r>
                      <a:endParaRPr lang="fr-FR" sz="1100" dirty="0">
                        <a:solidFill>
                          <a:schemeClr val="tx1"/>
                        </a:solidFill>
                        <a:latin typeface="Calibri" pitchFamily="34" charset="0"/>
                      </a:endParaRPr>
                    </a:p>
                  </a:txBody>
                  <a:tcPr marL="79982" marR="79982" marT="40778" marB="4077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baseline="0" dirty="0" smtClean="0">
                          <a:latin typeface="Calibri" pitchFamily="34" charset="0"/>
                        </a:rPr>
                        <a:t>Dérogation aux dispositions de l’annexe IX de la directive 93/42/CEE de ces prothèses – Reclassement des implants mammaires de la classe </a:t>
                      </a:r>
                      <a:r>
                        <a:rPr lang="fr-FR" sz="1100" baseline="0" dirty="0" err="1" smtClean="0">
                          <a:latin typeface="Calibri" pitchFamily="34" charset="0"/>
                        </a:rPr>
                        <a:t>IIb</a:t>
                      </a:r>
                      <a:r>
                        <a:rPr lang="fr-FR" sz="1100" baseline="0" dirty="0" smtClean="0">
                          <a:latin typeface="Calibri" pitchFamily="34" charset="0"/>
                        </a:rPr>
                        <a:t> à la classe III</a:t>
                      </a:r>
                      <a:endParaRPr lang="fr-FR" sz="1100" dirty="0" smtClean="0">
                        <a:solidFill>
                          <a:schemeClr val="tx1"/>
                        </a:solidFill>
                        <a:latin typeface="Calibri" pitchFamily="34" charset="0"/>
                      </a:endParaRPr>
                    </a:p>
                  </a:txBody>
                  <a:tcPr marL="79982" marR="79982" marT="40778" marB="40778"/>
                </a:tc>
              </a:tr>
              <a:tr h="552950">
                <a:tc>
                  <a:txBody>
                    <a:bodyPr/>
                    <a:lstStyle/>
                    <a:p>
                      <a:r>
                        <a:rPr lang="fr-FR" sz="1100" b="1" dirty="0" smtClean="0">
                          <a:latin typeface="Calibri" pitchFamily="34" charset="0"/>
                        </a:rPr>
                        <a:t>Directive 2007/47/CE</a:t>
                      </a:r>
                      <a:endParaRPr lang="fr-FR" sz="1100" b="1" dirty="0">
                        <a:solidFill>
                          <a:schemeClr val="tx1"/>
                        </a:solidFill>
                        <a:latin typeface="Calibri" pitchFamily="34" charset="0"/>
                      </a:endParaRPr>
                    </a:p>
                  </a:txBody>
                  <a:tcPr marL="79982" marR="79982" marT="40778" marB="40778"/>
                </a:tc>
                <a:tc>
                  <a:txBody>
                    <a:bodyPr/>
                    <a:lstStyle/>
                    <a:p>
                      <a:r>
                        <a:rPr lang="fr-FR" sz="1100" dirty="0" smtClean="0">
                          <a:latin typeface="Calibri" pitchFamily="34" charset="0"/>
                        </a:rPr>
                        <a:t>Rapprochement des législations des états membres</a:t>
                      </a:r>
                      <a:r>
                        <a:rPr lang="fr-FR" sz="1100" baseline="0" dirty="0" smtClean="0">
                          <a:latin typeface="Calibri" pitchFamily="34" charset="0"/>
                        </a:rPr>
                        <a:t> relatives aux DM, DMIA, DM-DIV</a:t>
                      </a:r>
                      <a:endParaRPr lang="fr-FR" sz="1100" dirty="0">
                        <a:solidFill>
                          <a:schemeClr val="tx1"/>
                        </a:solidFill>
                        <a:latin typeface="Calibri" pitchFamily="34" charset="0"/>
                      </a:endParaRPr>
                    </a:p>
                  </a:txBody>
                  <a:tcPr marL="79982" marR="79982" marT="40778" marB="40778"/>
                </a:tc>
                <a:tc>
                  <a:txBody>
                    <a:bodyPr/>
                    <a:lstStyle/>
                    <a:p>
                      <a:r>
                        <a:rPr lang="fr-FR" sz="1100" dirty="0" smtClean="0">
                          <a:latin typeface="Calibri" pitchFamily="34" charset="0"/>
                        </a:rPr>
                        <a:t>Modification</a:t>
                      </a:r>
                      <a:r>
                        <a:rPr lang="fr-FR" sz="1100" baseline="0" dirty="0" smtClean="0">
                          <a:latin typeface="Calibri" pitchFamily="34" charset="0"/>
                        </a:rPr>
                        <a:t> de la directive 90/35/CEE concernant les rapprochements des législations des États membres  relatives aux DMIA, la directive 93/42/CE relative aux DM et la directive 98/8/CE concernant la mise sur le marché des produits biocides</a:t>
                      </a:r>
                    </a:p>
                  </a:txBody>
                  <a:tcPr marL="79982" marR="79982" marT="40778" marB="40778"/>
                </a:tc>
              </a:tr>
              <a:tr h="309917">
                <a:tc gridSpan="3">
                  <a:txBody>
                    <a:bodyPr/>
                    <a:lstStyle/>
                    <a:p>
                      <a:pPr algn="ctr"/>
                      <a:r>
                        <a:rPr lang="fr-FR" sz="1200" b="1" dirty="0" smtClean="0">
                          <a:solidFill>
                            <a:srgbClr val="FFFFFF"/>
                          </a:solidFill>
                          <a:latin typeface="Calibri" pitchFamily="34" charset="0"/>
                        </a:rPr>
                        <a:t>Nouveau projet de refonte des directives européennes sur les DM en cours d’examen. Entrée</a:t>
                      </a:r>
                      <a:r>
                        <a:rPr lang="fr-FR" sz="1200" b="1" baseline="0" dirty="0" smtClean="0">
                          <a:solidFill>
                            <a:srgbClr val="FFFFFF"/>
                          </a:solidFill>
                          <a:latin typeface="Calibri" pitchFamily="34" charset="0"/>
                        </a:rPr>
                        <a:t> en vigueur prévue en 2017</a:t>
                      </a:r>
                      <a:endParaRPr lang="fr-FR" sz="1200" b="1" dirty="0">
                        <a:solidFill>
                          <a:srgbClr val="FFFFFF"/>
                        </a:solidFill>
                        <a:latin typeface="Calibri" pitchFamily="34" charset="0"/>
                      </a:endParaRPr>
                    </a:p>
                  </a:txBody>
                  <a:tcPr marL="79982" marR="79982" marT="40778" marB="40778">
                    <a:solidFill>
                      <a:schemeClr val="accent1"/>
                    </a:solidFill>
                  </a:tcPr>
                </a:tc>
                <a:tc hMerge="1">
                  <a:txBody>
                    <a:bodyPr/>
                    <a:lstStyle/>
                    <a:p>
                      <a:endParaRPr lang="fr-FR" sz="1100" dirty="0">
                        <a:solidFill>
                          <a:schemeClr val="tx1"/>
                        </a:solidFill>
                        <a:latin typeface="Calibri" pitchFamily="34" charset="0"/>
                      </a:endParaRPr>
                    </a:p>
                  </a:txBody>
                  <a:tcPr marL="79982" marR="79982" marT="40778" marB="40778"/>
                </a:tc>
                <a:tc hMerge="1">
                  <a:txBody>
                    <a:bodyPr/>
                    <a:lstStyle/>
                    <a:p>
                      <a:endParaRPr lang="fr-FR" sz="1100" baseline="0" dirty="0" smtClean="0">
                        <a:latin typeface="Calibri" pitchFamily="34" charset="0"/>
                      </a:endParaRPr>
                    </a:p>
                  </a:txBody>
                  <a:tcPr marL="79982" marR="79982" marT="40778" marB="40778"/>
                </a:tc>
              </a:tr>
            </a:tbl>
          </a:graphicData>
        </a:graphic>
      </p:graphicFrame>
      <p:sp>
        <p:nvSpPr>
          <p:cNvPr id="13" name="Espace réservé du contenu 3"/>
          <p:cNvSpPr>
            <a:spLocks noGrp="1"/>
          </p:cNvSpPr>
          <p:nvPr>
            <p:ph sz="quarter" idx="11"/>
          </p:nvPr>
        </p:nvSpPr>
        <p:spPr>
          <a:xfrm>
            <a:off x="1180214" y="432578"/>
            <a:ext cx="7817737" cy="504825"/>
          </a:xfrm>
        </p:spPr>
        <p:txBody>
          <a:bodyPr/>
          <a:lstStyle/>
          <a:p>
            <a:r>
              <a:rPr lang="fr-FR" dirty="0" smtClean="0"/>
              <a:t>Un cadre réglementaire européen mis en place en 1990 dans une volonté de simplification des démarches</a:t>
            </a:r>
            <a:endParaRPr lang="fr-FR" dirty="0"/>
          </a:p>
        </p:txBody>
      </p:sp>
    </p:spTree>
    <p:extLst>
      <p:ext uri="{BB962C8B-B14F-4D97-AF65-F5344CB8AC3E}">
        <p14:creationId xmlns:p14="http://schemas.microsoft.com/office/powerpoint/2010/main" xmlns="" val="36909285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13165" y="33983"/>
            <a:ext cx="7550312" cy="504056"/>
          </a:xfrm>
        </p:spPr>
        <p:txBody>
          <a:bodyPr/>
          <a:lstStyle/>
          <a:p>
            <a:r>
              <a:rPr lang="fr-FR" dirty="0" smtClean="0"/>
              <a:t>Zoom sur les arythmies cardiaques</a:t>
            </a:r>
            <a:endParaRPr lang="fr-FR"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solidFill>
                  <a:srgbClr val="A5A5A5"/>
                </a:solidFill>
              </a:rPr>
              <a:pPr/>
              <a:t>41</a:t>
            </a:fld>
            <a:endParaRPr lang="fr-FR" dirty="0">
              <a:solidFill>
                <a:srgbClr val="A5A5A5"/>
              </a:solidFill>
            </a:endParaRPr>
          </a:p>
        </p:txBody>
      </p:sp>
      <p:sp>
        <p:nvSpPr>
          <p:cNvPr id="7" name="Espace réservé du contenu 2"/>
          <p:cNvSpPr>
            <a:spLocks noGrp="1"/>
          </p:cNvSpPr>
          <p:nvPr>
            <p:ph idx="1"/>
          </p:nvPr>
        </p:nvSpPr>
        <p:spPr>
          <a:xfrm>
            <a:off x="305466" y="1005642"/>
            <a:ext cx="8268518" cy="3413781"/>
          </a:xfrm>
        </p:spPr>
        <p:txBody>
          <a:bodyPr/>
          <a:lstStyle/>
          <a:p>
            <a:pPr algn="just"/>
            <a:r>
              <a:rPr lang="fr-FR" sz="1800" dirty="0" smtClean="0"/>
              <a:t>Les </a:t>
            </a:r>
            <a:r>
              <a:rPr lang="fr-FR" sz="1800" u="sng" dirty="0" smtClean="0"/>
              <a:t>arythmies cardiaques</a:t>
            </a:r>
            <a:r>
              <a:rPr lang="fr-FR" sz="1800" dirty="0" smtClean="0"/>
              <a:t> correspondent à des troubles du rythme cardiaque, </a:t>
            </a:r>
            <a:r>
              <a:rPr lang="fr-FR" sz="1800" b="0" dirty="0" smtClean="0"/>
              <a:t>à savoir tachycardie, bradycardie, extrasystole auriculaire, fibrillation ventriculaire et surtout fibrillation auriculaire</a:t>
            </a:r>
          </a:p>
          <a:p>
            <a:pPr algn="just"/>
            <a:endParaRPr lang="fr-FR" sz="1100" dirty="0" smtClean="0"/>
          </a:p>
          <a:p>
            <a:pPr algn="just"/>
            <a:r>
              <a:rPr lang="fr-FR" sz="1800" dirty="0" smtClean="0"/>
              <a:t>Les causes peuvent être multiples et souvent multifactorielles</a:t>
            </a:r>
          </a:p>
          <a:p>
            <a:pPr algn="just"/>
            <a:endParaRPr lang="fr-FR" sz="1700" dirty="0" smtClean="0"/>
          </a:p>
          <a:p>
            <a:pPr algn="just"/>
            <a:r>
              <a:rPr lang="fr-FR" sz="1800" dirty="0" smtClean="0"/>
              <a:t>Plusieurs solutions thérapeutiques existent : </a:t>
            </a:r>
            <a:r>
              <a:rPr lang="fr-FR" sz="1800" b="0" dirty="0" smtClean="0"/>
              <a:t>traitements médicamenteux, stimulateurs et défibrillateurs cardiaques, procédures médicales d’ablation par cathéter et chirurgie cardiaque</a:t>
            </a:r>
            <a:endParaRPr lang="fr-FR" sz="1800" b="0" dirty="0"/>
          </a:p>
        </p:txBody>
      </p:sp>
      <p:graphicFrame>
        <p:nvGraphicFramePr>
          <p:cNvPr id="9" name="Tableau 8"/>
          <p:cNvGraphicFramePr>
            <a:graphicFrameLocks noGrp="1"/>
          </p:cNvGraphicFramePr>
          <p:nvPr>
            <p:extLst>
              <p:ext uri="{D42A27DB-BD31-4B8C-83A1-F6EECF244321}">
                <p14:modId xmlns:p14="http://schemas.microsoft.com/office/powerpoint/2010/main" xmlns="" val="3591684740"/>
              </p:ext>
            </p:extLst>
          </p:nvPr>
        </p:nvGraphicFramePr>
        <p:xfrm>
          <a:off x="475475" y="3959663"/>
          <a:ext cx="7815002" cy="1554480"/>
        </p:xfrm>
        <a:graphic>
          <a:graphicData uri="http://schemas.openxmlformats.org/drawingml/2006/table">
            <a:tbl>
              <a:tblPr firstRow="1" bandRow="1">
                <a:tableStyleId>{C083E6E3-FA7D-4D7B-A595-EF9225AFEA82}</a:tableStyleId>
              </a:tblPr>
              <a:tblGrid>
                <a:gridCol w="1827884"/>
                <a:gridCol w="5987118"/>
              </a:tblGrid>
              <a:tr h="2743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cap="small" baseline="0" dirty="0" smtClean="0">
                          <a:solidFill>
                            <a:schemeClr val="accent1"/>
                          </a:solidFill>
                        </a:rPr>
                        <a:t>Pathologie</a:t>
                      </a:r>
                    </a:p>
                  </a:txBody>
                  <a:tcPr anchor="ctr">
                    <a:lnR w="12700" cap="flat" cmpd="sng" algn="ctr">
                      <a:solidFill>
                        <a:schemeClr val="accent3"/>
                      </a:solidFill>
                      <a:prstDash val="solid"/>
                      <a:round/>
                      <a:headEnd type="none" w="med" len="med"/>
                      <a:tailEnd type="none" w="med" len="med"/>
                    </a:lnR>
                    <a:lnB w="12700" cap="flat" cmpd="sng" algn="ctr">
                      <a:solidFill>
                        <a:schemeClr val="accent3">
                          <a:lumMod val="50000"/>
                        </a:schemeClr>
                      </a:solidFill>
                      <a:prstDash val="solid"/>
                      <a:round/>
                      <a:headEnd type="none" w="med" len="med"/>
                      <a:tailEnd type="none" w="med" len="med"/>
                    </a:lnB>
                  </a:tcPr>
                </a:tc>
                <a:tc>
                  <a:txBody>
                    <a:bodyPr/>
                    <a:lstStyle/>
                    <a:p>
                      <a:pPr algn="ctr"/>
                      <a:r>
                        <a:rPr lang="fr-FR" sz="1800" cap="small" baseline="0" dirty="0" smtClean="0">
                          <a:solidFill>
                            <a:schemeClr val="accent1"/>
                          </a:solidFill>
                        </a:rPr>
                        <a:t>Prévalence</a:t>
                      </a:r>
                      <a:endParaRPr lang="fr-FR" sz="1800" cap="small" baseline="0" dirty="0">
                        <a:solidFill>
                          <a:schemeClr val="accent1"/>
                        </a:solidFill>
                      </a:endParaRPr>
                    </a:p>
                  </a:txBody>
                  <a:tcPr anchor="ctr">
                    <a:lnL w="12700" cap="flat" cmpd="sng" algn="ctr">
                      <a:solidFill>
                        <a:schemeClr val="accent3"/>
                      </a:solidFill>
                      <a:prstDash val="solid"/>
                      <a:round/>
                      <a:headEnd type="none" w="med" len="med"/>
                      <a:tailEnd type="none" w="med" len="med"/>
                    </a:lnL>
                    <a:lnB w="12700" cap="flat" cmpd="sng" algn="ctr">
                      <a:solidFill>
                        <a:schemeClr val="accent3">
                          <a:lumMod val="50000"/>
                        </a:schemeClr>
                      </a:solidFill>
                      <a:prstDash val="solid"/>
                      <a:round/>
                      <a:headEnd type="none" w="med" len="med"/>
                      <a:tailEnd type="none" w="med" len="med"/>
                    </a:lnB>
                  </a:tcPr>
                </a:tc>
              </a:tr>
              <a:tr h="548640">
                <a:tc>
                  <a:txBody>
                    <a:bodyPr/>
                    <a:lstStyle/>
                    <a:p>
                      <a:pPr marL="0" indent="0" algn="ctr" defTabSz="914400" rtl="0" eaLnBrk="1" latinLnBrk="0" hangingPunct="1"/>
                      <a:r>
                        <a:rPr lang="fr-FR" sz="1200" b="1" kern="1200" dirty="0" smtClean="0">
                          <a:solidFill>
                            <a:schemeClr val="accent1"/>
                          </a:solidFill>
                          <a:latin typeface="+mn-lt"/>
                          <a:ea typeface="+mn-ea"/>
                          <a:cs typeface="+mn-cs"/>
                        </a:rPr>
                        <a:t>Fibrillation auriculaire</a:t>
                      </a:r>
                      <a:endParaRPr lang="fr-FR" sz="1200" b="1" kern="1200" dirty="0">
                        <a:solidFill>
                          <a:schemeClr val="accent1"/>
                        </a:solidFill>
                        <a:latin typeface="+mn-lt"/>
                        <a:ea typeface="+mn-ea"/>
                        <a:cs typeface="+mn-cs"/>
                      </a:endParaRPr>
                    </a:p>
                  </a:txBody>
                  <a:tcPr anchor="ctr">
                    <a:lnR w="12700" cap="flat" cmpd="sng" algn="ctr">
                      <a:solidFill>
                        <a:schemeClr val="accent3"/>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lang="fr-FR" sz="1200" kern="1200" dirty="0" smtClean="0">
                          <a:solidFill>
                            <a:schemeClr val="accent1"/>
                          </a:solidFill>
                          <a:latin typeface="+mn-lt"/>
                          <a:ea typeface="+mn-ea"/>
                          <a:cs typeface="+mn-cs"/>
                        </a:rPr>
                        <a:t>1% de la</a:t>
                      </a:r>
                      <a:r>
                        <a:rPr lang="fr-FR" sz="1200" kern="1200" baseline="0" dirty="0" smtClean="0">
                          <a:solidFill>
                            <a:schemeClr val="accent1"/>
                          </a:solidFill>
                          <a:latin typeface="+mn-lt"/>
                          <a:ea typeface="+mn-ea"/>
                          <a:cs typeface="+mn-cs"/>
                        </a:rPr>
                        <a:t> population</a:t>
                      </a:r>
                      <a:endParaRPr lang="fr-FR" sz="1200" kern="1200" dirty="0" smtClean="0">
                        <a:solidFill>
                          <a:schemeClr val="accent1"/>
                        </a:solidFill>
                        <a:latin typeface="+mn-lt"/>
                        <a:ea typeface="+mn-ea"/>
                        <a:cs typeface="+mn-cs"/>
                      </a:endParaRPr>
                    </a:p>
                    <a:p>
                      <a:pPr marL="171450" indent="-171450" algn="l">
                        <a:buFont typeface="Arial" panose="020B0604020202020204" pitchFamily="34" charset="0"/>
                        <a:buChar char="•"/>
                      </a:pPr>
                      <a:r>
                        <a:rPr lang="fr-FR" sz="1200" kern="1200" dirty="0" smtClean="0">
                          <a:solidFill>
                            <a:schemeClr val="accent1"/>
                          </a:solidFill>
                          <a:latin typeface="+mn-lt"/>
                          <a:ea typeface="+mn-ea"/>
                          <a:cs typeface="+mn-cs"/>
                        </a:rPr>
                        <a:t>5% des personnes de plus de 65 ans</a:t>
                      </a:r>
                    </a:p>
                    <a:p>
                      <a:pPr marL="171450" indent="-171450" algn="l">
                        <a:buFont typeface="Arial" panose="020B0604020202020204" pitchFamily="34" charset="0"/>
                        <a:buChar char="•"/>
                      </a:pPr>
                      <a:r>
                        <a:rPr lang="fr-FR" sz="1200" kern="1200" dirty="0" smtClean="0">
                          <a:solidFill>
                            <a:schemeClr val="accent1"/>
                          </a:solidFill>
                          <a:latin typeface="+mn-lt"/>
                          <a:ea typeface="+mn-ea"/>
                          <a:cs typeface="+mn-cs"/>
                        </a:rPr>
                        <a:t>10% des personnes de plus de 80 ans</a:t>
                      </a:r>
                    </a:p>
                    <a:p>
                      <a:pPr marL="171450" indent="-171450" algn="l">
                        <a:buFont typeface="Arial" panose="020B0604020202020204" pitchFamily="34" charset="0"/>
                        <a:buChar char="•"/>
                      </a:pPr>
                      <a:r>
                        <a:rPr lang="fr-FR" sz="1200" kern="1200" dirty="0" smtClean="0">
                          <a:solidFill>
                            <a:schemeClr val="accent1"/>
                          </a:solidFill>
                          <a:latin typeface="+mn-lt"/>
                          <a:ea typeface="+mn-ea"/>
                          <a:cs typeface="+mn-cs"/>
                        </a:rPr>
                        <a:t>Plus fréquent</a:t>
                      </a:r>
                      <a:r>
                        <a:rPr lang="fr-FR" sz="1200" kern="1200" baseline="0" dirty="0" smtClean="0">
                          <a:solidFill>
                            <a:schemeClr val="accent1"/>
                          </a:solidFill>
                          <a:latin typeface="+mn-lt"/>
                          <a:ea typeface="+mn-ea"/>
                          <a:cs typeface="+mn-cs"/>
                        </a:rPr>
                        <a:t> chez l’homme</a:t>
                      </a:r>
                    </a:p>
                    <a:p>
                      <a:pPr marL="171450" indent="-171450" algn="l">
                        <a:buFont typeface="Arial" panose="020B0604020202020204" pitchFamily="34" charset="0"/>
                        <a:buChar char="•"/>
                      </a:pPr>
                      <a:r>
                        <a:rPr lang="fr-FR" sz="1200" kern="1200" baseline="0" dirty="0" smtClean="0">
                          <a:solidFill>
                            <a:schemeClr val="accent1"/>
                          </a:solidFill>
                          <a:latin typeface="+mn-lt"/>
                          <a:ea typeface="+mn-ea"/>
                          <a:cs typeface="+mn-cs"/>
                        </a:rPr>
                        <a:t>Augmente le risque d’AVC de 4 à 5 fois, représentant ainsi 10 – 15% des AVC ischémiques et près de 25% des AVC chez les plus de 80 ans</a:t>
                      </a:r>
                      <a:endParaRPr lang="fr-FR" sz="1200" kern="1200" dirty="0">
                        <a:solidFill>
                          <a:schemeClr val="accent1"/>
                        </a:solidFill>
                        <a:latin typeface="+mn-lt"/>
                        <a:ea typeface="+mn-ea"/>
                        <a:cs typeface="+mn-cs"/>
                      </a:endParaRPr>
                    </a:p>
                  </a:txBody>
                  <a:tcPr anchor="ctr">
                    <a:lnL w="12700" cap="flat" cmpd="sng" algn="ctr">
                      <a:solidFill>
                        <a:schemeClr val="accent3"/>
                      </a:solidFill>
                      <a:prstDash val="solid"/>
                      <a:round/>
                      <a:headEnd type="none" w="med" len="med"/>
                      <a:tailEnd type="none" w="med" len="med"/>
                    </a:lnL>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9209247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Zoom sur l’insuffisance mitrale</a:t>
            </a:r>
            <a:endParaRPr lang="fr-FR"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solidFill>
                  <a:srgbClr val="A5A5A5"/>
                </a:solidFill>
              </a:rPr>
              <a:pPr/>
              <a:t>42</a:t>
            </a:fld>
            <a:endParaRPr lang="fr-FR" dirty="0">
              <a:solidFill>
                <a:srgbClr val="A5A5A5"/>
              </a:solidFill>
            </a:endParaRPr>
          </a:p>
        </p:txBody>
      </p:sp>
      <p:sp>
        <p:nvSpPr>
          <p:cNvPr id="7" name="Espace réservé du contenu 2"/>
          <p:cNvSpPr>
            <a:spLocks noGrp="1"/>
          </p:cNvSpPr>
          <p:nvPr>
            <p:ph idx="1"/>
          </p:nvPr>
        </p:nvSpPr>
        <p:spPr>
          <a:xfrm>
            <a:off x="305466" y="1040367"/>
            <a:ext cx="8268518" cy="3710664"/>
          </a:xfrm>
        </p:spPr>
        <p:txBody>
          <a:bodyPr/>
          <a:lstStyle/>
          <a:p>
            <a:pPr algn="just"/>
            <a:r>
              <a:rPr lang="fr-FR" sz="1800" u="sng" dirty="0" smtClean="0"/>
              <a:t>L’insuffisance mitrale</a:t>
            </a:r>
            <a:r>
              <a:rPr lang="fr-FR" sz="1800" dirty="0" smtClean="0"/>
              <a:t> est définie comme un reflux anormal de sang du ventricule gauche vers l’oreillette gauche lorsque le ventricule se contracte ; </a:t>
            </a:r>
            <a:r>
              <a:rPr lang="fr-FR" sz="1800" b="0" dirty="0" smtClean="0"/>
              <a:t>perte d’étanchéité de la valve mitrale</a:t>
            </a:r>
            <a:endParaRPr lang="fr-FR" sz="1800" b="0" u="sng" dirty="0"/>
          </a:p>
          <a:p>
            <a:pPr algn="just"/>
            <a:endParaRPr lang="fr-FR" sz="1700" dirty="0" smtClean="0"/>
          </a:p>
          <a:p>
            <a:pPr algn="just"/>
            <a:r>
              <a:rPr lang="fr-FR" sz="1800" dirty="0" smtClean="0"/>
              <a:t>Des régurgitations résiduelles ou récidivantes </a:t>
            </a:r>
            <a:r>
              <a:rPr lang="fr-FR" sz="1800" b="0" dirty="0" smtClean="0"/>
              <a:t>(2-3 ans après réparation) </a:t>
            </a:r>
            <a:r>
              <a:rPr lang="fr-FR" sz="1800" dirty="0" smtClean="0"/>
              <a:t>peuvent toujours survenir actuellement, </a:t>
            </a:r>
            <a:r>
              <a:rPr lang="fr-FR" sz="1800" b="0" dirty="0" smtClean="0"/>
              <a:t>nécessitant ainsi le développement de nouvelles valves et anneaux mitraux</a:t>
            </a:r>
            <a:endParaRPr lang="fr-FR" sz="1800" b="0" dirty="0"/>
          </a:p>
        </p:txBody>
      </p:sp>
      <p:graphicFrame>
        <p:nvGraphicFramePr>
          <p:cNvPr id="9" name="Tableau 8"/>
          <p:cNvGraphicFramePr>
            <a:graphicFrameLocks noGrp="1"/>
          </p:cNvGraphicFramePr>
          <p:nvPr>
            <p:extLst>
              <p:ext uri="{D42A27DB-BD31-4B8C-83A1-F6EECF244321}">
                <p14:modId xmlns:p14="http://schemas.microsoft.com/office/powerpoint/2010/main" xmlns="" val="2813406133"/>
              </p:ext>
            </p:extLst>
          </p:nvPr>
        </p:nvGraphicFramePr>
        <p:xfrm>
          <a:off x="719147" y="3588230"/>
          <a:ext cx="7815002" cy="914400"/>
        </p:xfrm>
        <a:graphic>
          <a:graphicData uri="http://schemas.openxmlformats.org/drawingml/2006/table">
            <a:tbl>
              <a:tblPr firstRow="1" bandRow="1">
                <a:tableStyleId>{C083E6E3-FA7D-4D7B-A595-EF9225AFEA82}</a:tableStyleId>
              </a:tblPr>
              <a:tblGrid>
                <a:gridCol w="2174524"/>
                <a:gridCol w="5640478"/>
              </a:tblGrid>
              <a:tr h="2743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cap="small" baseline="0" dirty="0" smtClean="0">
                          <a:solidFill>
                            <a:schemeClr val="accent1"/>
                          </a:solidFill>
                        </a:rPr>
                        <a:t>Pathologie</a:t>
                      </a:r>
                    </a:p>
                  </a:txBody>
                  <a:tcPr anchor="ctr">
                    <a:lnR w="12700" cap="flat" cmpd="sng" algn="ctr">
                      <a:solidFill>
                        <a:schemeClr val="accent3"/>
                      </a:solidFill>
                      <a:prstDash val="solid"/>
                      <a:round/>
                      <a:headEnd type="none" w="med" len="med"/>
                      <a:tailEnd type="none" w="med" len="med"/>
                    </a:lnR>
                    <a:lnB w="12700" cap="flat" cmpd="sng" algn="ctr">
                      <a:solidFill>
                        <a:schemeClr val="accent3">
                          <a:lumMod val="50000"/>
                        </a:schemeClr>
                      </a:solidFill>
                      <a:prstDash val="solid"/>
                      <a:round/>
                      <a:headEnd type="none" w="med" len="med"/>
                      <a:tailEnd type="none" w="med" len="med"/>
                    </a:lnB>
                  </a:tcPr>
                </a:tc>
                <a:tc>
                  <a:txBody>
                    <a:bodyPr/>
                    <a:lstStyle/>
                    <a:p>
                      <a:pPr algn="ctr"/>
                      <a:r>
                        <a:rPr lang="fr-FR" sz="1800" cap="small" baseline="0" dirty="0" smtClean="0">
                          <a:solidFill>
                            <a:schemeClr val="accent1"/>
                          </a:solidFill>
                        </a:rPr>
                        <a:t>Prévalence</a:t>
                      </a:r>
                      <a:endParaRPr lang="fr-FR" sz="1800" cap="small" baseline="0" dirty="0">
                        <a:solidFill>
                          <a:schemeClr val="accent1"/>
                        </a:solidFill>
                      </a:endParaRPr>
                    </a:p>
                  </a:txBody>
                  <a:tcPr anchor="ctr">
                    <a:lnL w="12700" cap="flat" cmpd="sng" algn="ctr">
                      <a:solidFill>
                        <a:schemeClr val="accent3"/>
                      </a:solidFill>
                      <a:prstDash val="solid"/>
                      <a:round/>
                      <a:headEnd type="none" w="med" len="med"/>
                      <a:tailEnd type="none" w="med" len="med"/>
                    </a:lnL>
                    <a:lnB w="12700" cap="flat" cmpd="sng" algn="ctr">
                      <a:solidFill>
                        <a:schemeClr val="accent3">
                          <a:lumMod val="50000"/>
                        </a:schemeClr>
                      </a:solidFill>
                      <a:prstDash val="solid"/>
                      <a:round/>
                      <a:headEnd type="none" w="med" len="med"/>
                      <a:tailEnd type="none" w="med" len="med"/>
                    </a:lnB>
                  </a:tcPr>
                </a:tc>
              </a:tr>
              <a:tr h="548640">
                <a:tc>
                  <a:txBody>
                    <a:bodyPr/>
                    <a:lstStyle/>
                    <a:p>
                      <a:pPr marL="0" indent="0" algn="ctr" defTabSz="914400" rtl="0" eaLnBrk="1" latinLnBrk="0" hangingPunct="1"/>
                      <a:r>
                        <a:rPr lang="fr-FR" sz="1200" b="1" kern="1200" dirty="0" smtClean="0">
                          <a:solidFill>
                            <a:schemeClr val="accent1"/>
                          </a:solidFill>
                          <a:latin typeface="+mn-lt"/>
                          <a:ea typeface="+mn-ea"/>
                          <a:cs typeface="+mn-cs"/>
                        </a:rPr>
                        <a:t>Insuffisance mitrale</a:t>
                      </a:r>
                      <a:endParaRPr lang="fr-FR" sz="1200" b="1" kern="1200" dirty="0">
                        <a:solidFill>
                          <a:schemeClr val="accent1"/>
                        </a:solidFill>
                        <a:latin typeface="+mn-lt"/>
                        <a:ea typeface="+mn-ea"/>
                        <a:cs typeface="+mn-cs"/>
                      </a:endParaRPr>
                    </a:p>
                  </a:txBody>
                  <a:tcPr anchor="ctr">
                    <a:lnR w="12700" cap="flat" cmpd="sng" algn="ctr">
                      <a:solidFill>
                        <a:schemeClr val="accent3"/>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171450" indent="-171450" algn="l">
                        <a:buFont typeface="Arial" panose="020B0604020202020204" pitchFamily="34" charset="0"/>
                        <a:buChar char="•"/>
                      </a:pPr>
                      <a:r>
                        <a:rPr lang="fr-FR" sz="1200" kern="1200" dirty="0" smtClean="0">
                          <a:solidFill>
                            <a:schemeClr val="accent1"/>
                          </a:solidFill>
                          <a:latin typeface="+mn-lt"/>
                          <a:ea typeface="+mn-ea"/>
                          <a:cs typeface="+mn-cs"/>
                        </a:rPr>
                        <a:t>3% de la population</a:t>
                      </a:r>
                    </a:p>
                    <a:p>
                      <a:pPr marL="171450" indent="-171450" algn="l">
                        <a:buFont typeface="Arial" panose="020B0604020202020204" pitchFamily="34" charset="0"/>
                        <a:buChar char="•"/>
                      </a:pPr>
                      <a:r>
                        <a:rPr lang="fr-FR" sz="1200" kern="1200" dirty="0" smtClean="0">
                          <a:solidFill>
                            <a:schemeClr val="accent1"/>
                          </a:solidFill>
                          <a:latin typeface="+mn-lt"/>
                          <a:ea typeface="+mn-ea"/>
                          <a:cs typeface="+mn-cs"/>
                        </a:rPr>
                        <a:t>9% des plus de 65 ans</a:t>
                      </a:r>
                      <a:endParaRPr lang="fr-FR" sz="1200" kern="1200" dirty="0">
                        <a:solidFill>
                          <a:schemeClr val="accent1"/>
                        </a:solidFill>
                        <a:latin typeface="+mn-lt"/>
                        <a:ea typeface="+mn-ea"/>
                        <a:cs typeface="+mn-cs"/>
                      </a:endParaRPr>
                    </a:p>
                  </a:txBody>
                  <a:tcPr anchor="ctr">
                    <a:lnL w="12700" cap="flat" cmpd="sng" algn="ctr">
                      <a:solidFill>
                        <a:schemeClr val="accent3"/>
                      </a:solidFill>
                      <a:prstDash val="solid"/>
                      <a:round/>
                      <a:headEnd type="none" w="med" len="med"/>
                      <a:tailEnd type="none" w="med" len="med"/>
                    </a:lnL>
                    <a:lnT w="12700" cap="flat" cmpd="sng" algn="ctr">
                      <a:solidFill>
                        <a:schemeClr val="accent3">
                          <a:lumMod val="5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6105013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8769" y="-13517"/>
            <a:ext cx="8274707" cy="504056"/>
          </a:xfrm>
        </p:spPr>
        <p:txBody>
          <a:bodyPr/>
          <a:lstStyle/>
          <a:p>
            <a:r>
              <a:rPr lang="fr-FR" dirty="0" smtClean="0"/>
              <a:t>Zoom sur les anévrismes et dissections aortiques et l’infarctus du myocarde</a:t>
            </a:r>
            <a:endParaRPr lang="fr-FR" dirty="0"/>
          </a:p>
        </p:txBody>
      </p:sp>
      <p:sp>
        <p:nvSpPr>
          <p:cNvPr id="3" name="Espace réservé du contenu 2"/>
          <p:cNvSpPr>
            <a:spLocks noGrp="1"/>
          </p:cNvSpPr>
          <p:nvPr>
            <p:ph idx="1"/>
          </p:nvPr>
        </p:nvSpPr>
        <p:spPr>
          <a:xfrm>
            <a:off x="329216" y="1003841"/>
            <a:ext cx="8268518" cy="2974391"/>
          </a:xfrm>
        </p:spPr>
        <p:txBody>
          <a:bodyPr/>
          <a:lstStyle/>
          <a:p>
            <a:pPr algn="just"/>
            <a:r>
              <a:rPr lang="fr-FR" sz="1600" dirty="0" smtClean="0"/>
              <a:t>Un </a:t>
            </a:r>
            <a:r>
              <a:rPr lang="fr-FR" sz="1600" u="sng" dirty="0" smtClean="0"/>
              <a:t>anévrisme de l'aorte thoracique/abdominale</a:t>
            </a:r>
            <a:r>
              <a:rPr lang="fr-FR" sz="1600" dirty="0" smtClean="0"/>
              <a:t> correspond à la dilatation d'une partie de l'aorte qui traverse le thorax/l’abdomen, pouvant entraîner </a:t>
            </a:r>
            <a:r>
              <a:rPr lang="fr-FR" sz="1600" i="1" dirty="0" smtClean="0"/>
              <a:t>in fine </a:t>
            </a:r>
            <a:r>
              <a:rPr lang="fr-FR" sz="1600" dirty="0" smtClean="0"/>
              <a:t>sa rupture associée à une hémorragie interne massive</a:t>
            </a:r>
          </a:p>
          <a:p>
            <a:pPr algn="just"/>
            <a:r>
              <a:rPr lang="fr-FR" sz="1600" dirty="0" smtClean="0"/>
              <a:t>La </a:t>
            </a:r>
            <a:r>
              <a:rPr lang="fr-FR" sz="1600" u="sng" dirty="0" smtClean="0"/>
              <a:t>dissection aortique</a:t>
            </a:r>
            <a:r>
              <a:rPr lang="fr-FR" sz="1600" dirty="0" smtClean="0"/>
              <a:t> correspond au clivage entre les feuillets constituant la paroi de l’aorte ; sous l’effet de la pression la paroi externe peut rompre et provoquer une hémorragie ‘foudroyante’ </a:t>
            </a:r>
          </a:p>
          <a:p>
            <a:pPr algn="just"/>
            <a:r>
              <a:rPr lang="fr-FR" sz="1600" dirty="0" smtClean="0"/>
              <a:t>L’</a:t>
            </a:r>
            <a:r>
              <a:rPr lang="fr-FR" sz="1600" u="sng" dirty="0" smtClean="0"/>
              <a:t>infarctus du myocarde</a:t>
            </a:r>
            <a:r>
              <a:rPr lang="fr-FR" sz="1600" dirty="0" smtClean="0"/>
              <a:t> est du à l’occlusion complète et brutale d’une artère coronaire par un thrombus (90% des cas), en général sur une plaque d’athérome préexistante dont la rupture est à l’origine de la thrombose</a:t>
            </a:r>
          </a:p>
          <a:p>
            <a:pPr algn="just"/>
            <a:r>
              <a:rPr lang="fr-FR" sz="1600" dirty="0" smtClean="0"/>
              <a:t>Lorsque la chirurgie ouverte n’est pas pratiquée, un </a:t>
            </a:r>
            <a:r>
              <a:rPr lang="fr-FR" sz="1600" dirty="0" err="1" smtClean="0"/>
              <a:t>stent</a:t>
            </a:r>
            <a:r>
              <a:rPr lang="fr-FR" sz="1600" dirty="0" smtClean="0"/>
              <a:t> est utilisé (fenêtré/branché ou non), néanmoins certaines caractéristiques ne répondent pas encore complètement aux attentes des chirurgiens</a:t>
            </a:r>
          </a:p>
          <a:p>
            <a:pPr algn="just"/>
            <a:endParaRPr lang="fr-FR" sz="1600"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solidFill>
                  <a:srgbClr val="A5A5A5"/>
                </a:solidFill>
              </a:rPr>
              <a:pPr/>
              <a:t>43</a:t>
            </a:fld>
            <a:endParaRPr lang="fr-FR" dirty="0">
              <a:solidFill>
                <a:srgbClr val="A5A5A5"/>
              </a:solidFill>
            </a:endParaRPr>
          </a:p>
        </p:txBody>
      </p:sp>
      <p:graphicFrame>
        <p:nvGraphicFramePr>
          <p:cNvPr id="11" name="Tableau 10"/>
          <p:cNvGraphicFramePr>
            <a:graphicFrameLocks noGrp="1"/>
          </p:cNvGraphicFramePr>
          <p:nvPr>
            <p:extLst>
              <p:ext uri="{D42A27DB-BD31-4B8C-83A1-F6EECF244321}">
                <p14:modId xmlns:p14="http://schemas.microsoft.com/office/powerpoint/2010/main" xmlns="" val="518977667"/>
              </p:ext>
            </p:extLst>
          </p:nvPr>
        </p:nvGraphicFramePr>
        <p:xfrm>
          <a:off x="557102" y="4116971"/>
          <a:ext cx="7815002" cy="2011680"/>
        </p:xfrm>
        <a:graphic>
          <a:graphicData uri="http://schemas.openxmlformats.org/drawingml/2006/table">
            <a:tbl>
              <a:tblPr firstRow="1" bandRow="1">
                <a:tableStyleId>{C083E6E3-FA7D-4D7B-A595-EF9225AFEA82}</a:tableStyleId>
              </a:tblPr>
              <a:tblGrid>
                <a:gridCol w="3349880"/>
                <a:gridCol w="4465122"/>
              </a:tblGrid>
              <a:tr h="16449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cap="small" baseline="0" dirty="0" smtClean="0">
                          <a:solidFill>
                            <a:schemeClr val="accent1"/>
                          </a:solidFill>
                        </a:rPr>
                        <a:t>Pathologie</a:t>
                      </a:r>
                    </a:p>
                  </a:txBody>
                  <a:tcPr anchor="ctr">
                    <a:lnR w="12700" cap="flat" cmpd="sng" algn="ctr">
                      <a:solidFill>
                        <a:schemeClr val="accent3"/>
                      </a:solidFill>
                      <a:prstDash val="solid"/>
                      <a:round/>
                      <a:headEnd type="none" w="med" len="med"/>
                      <a:tailEnd type="none" w="med" len="med"/>
                    </a:lnR>
                    <a:lnB w="12700" cap="flat" cmpd="sng" algn="ctr">
                      <a:solidFill>
                        <a:schemeClr val="accent3">
                          <a:lumMod val="50000"/>
                        </a:schemeClr>
                      </a:solidFill>
                      <a:prstDash val="solid"/>
                      <a:round/>
                      <a:headEnd type="none" w="med" len="med"/>
                      <a:tailEnd type="none" w="med" len="med"/>
                    </a:lnB>
                  </a:tcPr>
                </a:tc>
                <a:tc>
                  <a:txBody>
                    <a:bodyPr/>
                    <a:lstStyle/>
                    <a:p>
                      <a:pPr algn="ctr"/>
                      <a:r>
                        <a:rPr lang="fr-FR" sz="1200" cap="small" baseline="0" dirty="0" smtClean="0">
                          <a:solidFill>
                            <a:schemeClr val="accent1"/>
                          </a:solidFill>
                        </a:rPr>
                        <a:t>Prévalence</a:t>
                      </a:r>
                      <a:endParaRPr lang="fr-FR" sz="1200" cap="small" baseline="0" dirty="0">
                        <a:solidFill>
                          <a:schemeClr val="accent1"/>
                        </a:solidFill>
                      </a:endParaRPr>
                    </a:p>
                  </a:txBody>
                  <a:tcPr anchor="ctr">
                    <a:lnL w="12700" cap="flat" cmpd="sng" algn="ctr">
                      <a:solidFill>
                        <a:schemeClr val="accent3"/>
                      </a:solidFill>
                      <a:prstDash val="solid"/>
                      <a:round/>
                      <a:headEnd type="none" w="med" len="med"/>
                      <a:tailEnd type="none" w="med" len="med"/>
                    </a:lnL>
                    <a:lnB w="12700" cap="flat" cmpd="sng" algn="ctr">
                      <a:solidFill>
                        <a:schemeClr val="accent3">
                          <a:lumMod val="50000"/>
                        </a:schemeClr>
                      </a:solidFill>
                      <a:prstDash val="solid"/>
                      <a:round/>
                      <a:headEnd type="none" w="med" len="med"/>
                      <a:tailEnd type="none" w="med" len="med"/>
                    </a:lnB>
                  </a:tcPr>
                </a:tc>
              </a:tr>
              <a:tr h="329565">
                <a:tc>
                  <a:txBody>
                    <a:bodyPr/>
                    <a:lstStyle/>
                    <a:p>
                      <a:pPr marL="0" indent="0" algn="ctr" defTabSz="914400" rtl="0" eaLnBrk="1" latinLnBrk="0" hangingPunct="1"/>
                      <a:r>
                        <a:rPr lang="fr-FR" sz="1000" b="1" kern="1200" dirty="0" smtClean="0">
                          <a:solidFill>
                            <a:schemeClr val="accent1"/>
                          </a:solidFill>
                          <a:latin typeface="+mn-lt"/>
                          <a:ea typeface="+mn-ea"/>
                          <a:cs typeface="+mn-cs"/>
                        </a:rPr>
                        <a:t>Anévrisme de l’aorte thoracique</a:t>
                      </a:r>
                      <a:endParaRPr lang="fr-FR" sz="1000" b="1" kern="1200" dirty="0">
                        <a:solidFill>
                          <a:schemeClr val="accent1"/>
                        </a:solidFill>
                        <a:latin typeface="+mn-lt"/>
                        <a:ea typeface="+mn-ea"/>
                        <a:cs typeface="+mn-cs"/>
                      </a:endParaRPr>
                    </a:p>
                  </a:txBody>
                  <a:tcPr anchor="ctr">
                    <a:lnR w="12700" cap="flat" cmpd="sng" algn="ctr">
                      <a:solidFill>
                        <a:schemeClr val="accent3"/>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171450" indent="-171450" algn="l">
                        <a:buFont typeface="Arial" panose="020B0604020202020204" pitchFamily="34" charset="0"/>
                        <a:buChar char="•"/>
                      </a:pPr>
                      <a:r>
                        <a:rPr lang="fr-FR" sz="1000" kern="1200" dirty="0" smtClean="0">
                          <a:solidFill>
                            <a:schemeClr val="accent1"/>
                          </a:solidFill>
                          <a:latin typeface="+mn-lt"/>
                          <a:ea typeface="+mn-ea"/>
                          <a:cs typeface="+mn-cs"/>
                        </a:rPr>
                        <a:t>6</a:t>
                      </a:r>
                      <a:r>
                        <a:rPr lang="fr-FR" sz="1000" kern="1200" baseline="0" dirty="0" smtClean="0">
                          <a:solidFill>
                            <a:schemeClr val="accent1"/>
                          </a:solidFill>
                          <a:latin typeface="+mn-lt"/>
                          <a:ea typeface="+mn-ea"/>
                          <a:cs typeface="+mn-cs"/>
                        </a:rPr>
                        <a:t> pour </a:t>
                      </a:r>
                      <a:r>
                        <a:rPr lang="fr-FR" sz="1000" kern="1200" dirty="0" smtClean="0">
                          <a:solidFill>
                            <a:schemeClr val="accent1"/>
                          </a:solidFill>
                          <a:latin typeface="+mn-lt"/>
                          <a:ea typeface="+mn-ea"/>
                          <a:cs typeface="+mn-cs"/>
                        </a:rPr>
                        <a:t>100</a:t>
                      </a:r>
                      <a:r>
                        <a:rPr lang="fr-FR" sz="1000" kern="1200" baseline="0" dirty="0" smtClean="0">
                          <a:solidFill>
                            <a:schemeClr val="accent1"/>
                          </a:solidFill>
                          <a:latin typeface="+mn-lt"/>
                          <a:ea typeface="+mn-ea"/>
                          <a:cs typeface="+mn-cs"/>
                        </a:rPr>
                        <a:t> </a:t>
                      </a:r>
                      <a:r>
                        <a:rPr lang="fr-FR" sz="1000" kern="1200" dirty="0" smtClean="0">
                          <a:solidFill>
                            <a:schemeClr val="accent1"/>
                          </a:solidFill>
                          <a:latin typeface="+mn-lt"/>
                          <a:ea typeface="+mn-ea"/>
                          <a:cs typeface="+mn-cs"/>
                        </a:rPr>
                        <a:t>000 habitants par an</a:t>
                      </a:r>
                      <a:r>
                        <a:rPr lang="fr-FR" sz="1000" kern="1200" baseline="0" dirty="0" smtClean="0">
                          <a:solidFill>
                            <a:schemeClr val="accent1"/>
                          </a:solidFill>
                          <a:latin typeface="+mn-lt"/>
                          <a:ea typeface="+mn-ea"/>
                          <a:cs typeface="+mn-cs"/>
                        </a:rPr>
                        <a:t>, surtout chez l’homme de plus de 65 ans</a:t>
                      </a:r>
                    </a:p>
                    <a:p>
                      <a:pPr marL="171450" indent="-171450" algn="l">
                        <a:buFont typeface="Arial" panose="020B0604020202020204" pitchFamily="34" charset="0"/>
                        <a:buChar char="•"/>
                      </a:pPr>
                      <a:r>
                        <a:rPr lang="fr-FR" sz="1000" kern="1200" dirty="0" smtClean="0">
                          <a:solidFill>
                            <a:schemeClr val="accent1"/>
                          </a:solidFill>
                          <a:latin typeface="+mn-lt"/>
                          <a:ea typeface="+mn-ea"/>
                          <a:cs typeface="+mn-cs"/>
                        </a:rPr>
                        <a:t>Localisation : Ascendante (50%), descendante (30%) et crosse (20%)</a:t>
                      </a:r>
                      <a:endParaRPr lang="fr-FR" sz="1000" kern="1200" dirty="0">
                        <a:solidFill>
                          <a:schemeClr val="accent1"/>
                        </a:solidFill>
                        <a:latin typeface="+mn-lt"/>
                        <a:ea typeface="+mn-ea"/>
                        <a:cs typeface="+mn-cs"/>
                      </a:endParaRPr>
                    </a:p>
                  </a:txBody>
                  <a:tcPr anchor="ctr">
                    <a:lnL w="12700" cap="flat" cmpd="sng" algn="ctr">
                      <a:solidFill>
                        <a:schemeClr val="accent3"/>
                      </a:solidFill>
                      <a:prstDash val="solid"/>
                      <a:round/>
                      <a:headEnd type="none" w="med" len="med"/>
                      <a:tailEnd type="none" w="med" len="med"/>
                    </a:lnL>
                    <a:lnT w="12700" cap="flat" cmpd="sng" algn="ctr">
                      <a:solidFill>
                        <a:schemeClr val="accent3">
                          <a:lumMod val="5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r>
              <a:tr h="277710">
                <a:tc>
                  <a:txBody>
                    <a:bodyPr/>
                    <a:lstStyle/>
                    <a:p>
                      <a:pPr marL="0" indent="0" algn="ctr" defTabSz="914400" rtl="0" eaLnBrk="1" latinLnBrk="0" hangingPunct="1"/>
                      <a:r>
                        <a:rPr lang="fr-FR" sz="1000" b="1" kern="1200" dirty="0" smtClean="0">
                          <a:solidFill>
                            <a:schemeClr val="accent1"/>
                          </a:solidFill>
                          <a:latin typeface="+mn-lt"/>
                          <a:ea typeface="+mn-ea"/>
                          <a:cs typeface="+mn-cs"/>
                        </a:rPr>
                        <a:t>Anévrisme de l’aorte abdominale</a:t>
                      </a:r>
                      <a:endParaRPr lang="fr-FR" sz="1000" b="1" kern="1200" dirty="0">
                        <a:solidFill>
                          <a:schemeClr val="accent1"/>
                        </a:solidFill>
                        <a:latin typeface="+mn-lt"/>
                        <a:ea typeface="+mn-ea"/>
                        <a:cs typeface="+mn-cs"/>
                      </a:endParaRPr>
                    </a:p>
                  </a:txBody>
                  <a:tcPr anchor="ct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dirty="0" smtClean="0">
                          <a:solidFill>
                            <a:schemeClr val="accent1"/>
                          </a:solidFill>
                          <a:latin typeface="+mn-lt"/>
                          <a:ea typeface="+mn-ea"/>
                          <a:cs typeface="+mn-cs"/>
                        </a:rPr>
                        <a:t>4,1 à 14,2% pour</a:t>
                      </a:r>
                      <a:r>
                        <a:rPr lang="fr-FR" sz="1000" kern="1200" baseline="0" dirty="0" smtClean="0">
                          <a:solidFill>
                            <a:schemeClr val="accent1"/>
                          </a:solidFill>
                          <a:latin typeface="+mn-lt"/>
                          <a:ea typeface="+mn-ea"/>
                          <a:cs typeface="+mn-cs"/>
                        </a:rPr>
                        <a:t> les hommes âgés de plus de 50 ans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dirty="0" smtClean="0">
                          <a:solidFill>
                            <a:schemeClr val="accent1"/>
                          </a:solidFill>
                          <a:latin typeface="+mn-lt"/>
                          <a:ea typeface="+mn-ea"/>
                          <a:cs typeface="+mn-cs"/>
                        </a:rPr>
                        <a:t>0,35 à 6,2% pour</a:t>
                      </a:r>
                      <a:r>
                        <a:rPr lang="fr-FR" sz="1000" kern="1200" baseline="0" dirty="0" smtClean="0">
                          <a:solidFill>
                            <a:schemeClr val="accent1"/>
                          </a:solidFill>
                          <a:latin typeface="+mn-lt"/>
                          <a:ea typeface="+mn-ea"/>
                          <a:cs typeface="+mn-cs"/>
                        </a:rPr>
                        <a:t> les femmes âgées de plus de 50 ans</a:t>
                      </a:r>
                    </a:p>
                  </a:txBody>
                  <a:tcPr anchor="ct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r>
              <a:tr h="439610">
                <a:tc>
                  <a:txBody>
                    <a:bodyPr/>
                    <a:lstStyle/>
                    <a:p>
                      <a:pPr marL="0" indent="0" algn="ctr" defTabSz="914400" rtl="0" eaLnBrk="1" latinLnBrk="0" hangingPunct="1"/>
                      <a:r>
                        <a:rPr lang="fr-FR" sz="1000" b="1" kern="1200" dirty="0" smtClean="0">
                          <a:solidFill>
                            <a:schemeClr val="accent1"/>
                          </a:solidFill>
                          <a:latin typeface="+mn-lt"/>
                          <a:ea typeface="+mn-ea"/>
                          <a:cs typeface="+mn-cs"/>
                        </a:rPr>
                        <a:t>Dissection aortique</a:t>
                      </a:r>
                      <a:endParaRPr lang="fr-FR" sz="1000" b="1" kern="1200" dirty="0">
                        <a:solidFill>
                          <a:schemeClr val="accent1"/>
                        </a:solidFill>
                        <a:latin typeface="+mn-lt"/>
                        <a:ea typeface="+mn-ea"/>
                        <a:cs typeface="+mn-cs"/>
                      </a:endParaRPr>
                    </a:p>
                  </a:txBody>
                  <a:tcPr anchor="ct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171450" indent="-171450" algn="l" defTabSz="914400" rtl="0" eaLnBrk="1" latinLnBrk="0" hangingPunct="1">
                        <a:buFont typeface="Arial" panose="020B0604020202020204" pitchFamily="34" charset="0"/>
                        <a:buChar char="•"/>
                      </a:pPr>
                      <a:r>
                        <a:rPr lang="fr-FR" sz="1000" kern="1200" dirty="0" smtClean="0">
                          <a:solidFill>
                            <a:schemeClr val="accent1"/>
                          </a:solidFill>
                          <a:latin typeface="+mn-lt"/>
                          <a:ea typeface="+mn-ea"/>
                          <a:cs typeface="+mn-cs"/>
                        </a:rPr>
                        <a:t>0,5 à 2,95</a:t>
                      </a:r>
                      <a:r>
                        <a:rPr lang="fr-FR" sz="1000" kern="1200" baseline="0" dirty="0" smtClean="0">
                          <a:solidFill>
                            <a:schemeClr val="accent1"/>
                          </a:solidFill>
                          <a:latin typeface="+mn-lt"/>
                          <a:ea typeface="+mn-ea"/>
                          <a:cs typeface="+mn-cs"/>
                        </a:rPr>
                        <a:t> pour </a:t>
                      </a:r>
                      <a:r>
                        <a:rPr lang="fr-FR" sz="1000" kern="1200" dirty="0" smtClean="0">
                          <a:solidFill>
                            <a:schemeClr val="accent1"/>
                          </a:solidFill>
                          <a:latin typeface="+mn-lt"/>
                          <a:ea typeface="+mn-ea"/>
                          <a:cs typeface="+mn-cs"/>
                        </a:rPr>
                        <a:t>100 000 habitants par an – plus souvent chez l’homme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dirty="0" smtClean="0">
                          <a:solidFill>
                            <a:schemeClr val="accent1"/>
                          </a:solidFill>
                          <a:latin typeface="+mn-lt"/>
                          <a:ea typeface="+mn-ea"/>
                          <a:cs typeface="+mn-cs"/>
                        </a:rPr>
                        <a:t>Localisation</a:t>
                      </a:r>
                      <a:r>
                        <a:rPr lang="fr-FR" sz="1000" kern="1200" baseline="0" dirty="0" smtClean="0">
                          <a:solidFill>
                            <a:schemeClr val="accent1"/>
                          </a:solidFill>
                          <a:latin typeface="+mn-lt"/>
                          <a:ea typeface="+mn-ea"/>
                          <a:cs typeface="+mn-cs"/>
                        </a:rPr>
                        <a:t> : ascendante (65%), descendante (20%), arc aortique (10%), aorte abdominale (5%)</a:t>
                      </a:r>
                      <a:endParaRPr lang="fr-FR" sz="1000" kern="1200" dirty="0" smtClean="0">
                        <a:solidFill>
                          <a:schemeClr val="accent1"/>
                        </a:solidFill>
                        <a:latin typeface="+mn-lt"/>
                        <a:ea typeface="+mn-ea"/>
                        <a:cs typeface="+mn-cs"/>
                      </a:endParaRPr>
                    </a:p>
                  </a:txBody>
                  <a:tcPr anchor="ct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r>
              <a:tr h="235354">
                <a:tc>
                  <a:txBody>
                    <a:bodyPr/>
                    <a:lstStyle/>
                    <a:p>
                      <a:pPr marL="0" indent="0" algn="ctr" defTabSz="914400" rtl="0" eaLnBrk="1" latinLnBrk="0" hangingPunct="1"/>
                      <a:r>
                        <a:rPr lang="fr-FR" sz="1000" b="1" kern="1200" dirty="0" smtClean="0">
                          <a:solidFill>
                            <a:schemeClr val="accent1"/>
                          </a:solidFill>
                          <a:latin typeface="+mn-lt"/>
                          <a:ea typeface="+mn-ea"/>
                          <a:cs typeface="+mn-cs"/>
                        </a:rPr>
                        <a:t>Infarctus du myocarde</a:t>
                      </a:r>
                      <a:endParaRPr lang="fr-FR" sz="1000" b="1" kern="1200" dirty="0">
                        <a:solidFill>
                          <a:schemeClr val="accent1"/>
                        </a:solidFill>
                        <a:latin typeface="+mn-lt"/>
                        <a:ea typeface="+mn-ea"/>
                        <a:cs typeface="+mn-cs"/>
                      </a:endParaRPr>
                    </a:p>
                  </a:txBody>
                  <a:tcPr anchor="ct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dirty="0" smtClean="0">
                          <a:solidFill>
                            <a:schemeClr val="accent1"/>
                          </a:solidFill>
                          <a:latin typeface="+mn-lt"/>
                          <a:ea typeface="+mn-ea"/>
                          <a:cs typeface="+mn-cs"/>
                        </a:rPr>
                        <a:t>0,3 à 17,3% pour les hommes de 20 - 39 ans à plus de 80 ans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dirty="0" smtClean="0">
                          <a:solidFill>
                            <a:schemeClr val="accent1"/>
                          </a:solidFill>
                          <a:latin typeface="+mn-lt"/>
                          <a:ea typeface="+mn-ea"/>
                          <a:cs typeface="+mn-cs"/>
                        </a:rPr>
                        <a:t>0,3 à 8,9 pour les femmes</a:t>
                      </a:r>
                      <a:r>
                        <a:rPr lang="fr-FR" sz="1000" kern="1200" baseline="0" dirty="0" smtClean="0">
                          <a:solidFill>
                            <a:schemeClr val="accent1"/>
                          </a:solidFill>
                          <a:latin typeface="+mn-lt"/>
                          <a:ea typeface="+mn-ea"/>
                          <a:cs typeface="+mn-cs"/>
                        </a:rPr>
                        <a:t> de 20 - 39 ans à plus de 80 ans</a:t>
                      </a:r>
                      <a:endParaRPr lang="fr-FR" sz="1000" kern="1200" dirty="0" smtClean="0">
                        <a:solidFill>
                          <a:schemeClr val="accent1"/>
                        </a:solidFill>
                        <a:latin typeface="+mn-lt"/>
                        <a:ea typeface="+mn-ea"/>
                        <a:cs typeface="+mn-cs"/>
                      </a:endParaRPr>
                    </a:p>
                  </a:txBody>
                  <a:tcPr anchor="ct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xmlns="" val="420154424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Zoom sur </a:t>
            </a:r>
            <a:r>
              <a:rPr lang="fr-FR" dirty="0"/>
              <a:t>la </a:t>
            </a:r>
            <a:r>
              <a:rPr lang="fr-FR" dirty="0" smtClean="0"/>
              <a:t>thrombose </a:t>
            </a:r>
            <a:r>
              <a:rPr lang="fr-FR" dirty="0"/>
              <a:t>veineuse profonde </a:t>
            </a:r>
            <a:r>
              <a:rPr lang="fr-FR" dirty="0" smtClean="0"/>
              <a:t>(TVP) – </a:t>
            </a:r>
            <a:r>
              <a:rPr lang="fr-FR" dirty="0"/>
              <a:t>aigue et chronique</a:t>
            </a:r>
            <a:br>
              <a:rPr lang="fr-FR" dirty="0"/>
            </a:br>
            <a:r>
              <a:rPr lang="fr-FR" dirty="0"/>
              <a:t> </a:t>
            </a:r>
          </a:p>
        </p:txBody>
      </p:sp>
      <p:sp>
        <p:nvSpPr>
          <p:cNvPr id="3" name="Espace réservé du contenu 2"/>
          <p:cNvSpPr>
            <a:spLocks noGrp="1"/>
          </p:cNvSpPr>
          <p:nvPr>
            <p:ph idx="1"/>
          </p:nvPr>
        </p:nvSpPr>
        <p:spPr>
          <a:xfrm>
            <a:off x="269874" y="984544"/>
            <a:ext cx="8416925" cy="1776308"/>
          </a:xfrm>
        </p:spPr>
        <p:txBody>
          <a:bodyPr/>
          <a:lstStyle/>
          <a:p>
            <a:pPr algn="just"/>
            <a:r>
              <a:rPr lang="fr-FR" sz="1600" dirty="0" smtClean="0"/>
              <a:t>La </a:t>
            </a:r>
            <a:r>
              <a:rPr lang="fr-FR" sz="1600" u="sng" dirty="0" smtClean="0"/>
              <a:t>TVP</a:t>
            </a:r>
            <a:r>
              <a:rPr lang="fr-FR" sz="1600" dirty="0" smtClean="0"/>
              <a:t> correspond à la présence d’un thrombus dans une ou plusieurs veines profondes des membres inférieurs, provoquant une  occlusion partielle ou totale de la lumière veineuse, obstruant ainsi la circulation du sang</a:t>
            </a:r>
          </a:p>
          <a:p>
            <a:pPr lvl="1" algn="just"/>
            <a:r>
              <a:rPr lang="fr-FR" sz="1400" dirty="0" smtClean="0"/>
              <a:t>Il s’agit d’ </a:t>
            </a:r>
            <a:r>
              <a:rPr lang="fr-FR" sz="1400" dirty="0"/>
              <a:t>une pathologie multifactorielle avec différents facteurs de </a:t>
            </a:r>
            <a:r>
              <a:rPr lang="fr-FR" sz="1400" dirty="0" smtClean="0"/>
              <a:t>risque</a:t>
            </a:r>
          </a:p>
          <a:p>
            <a:pPr lvl="1" algn="just"/>
            <a:r>
              <a:rPr lang="fr-FR" sz="1400" dirty="0" smtClean="0"/>
              <a:t>La pose d’un </a:t>
            </a:r>
            <a:r>
              <a:rPr lang="fr-FR" sz="1400" dirty="0" err="1" smtClean="0"/>
              <a:t>stent</a:t>
            </a:r>
            <a:r>
              <a:rPr lang="fr-FR" sz="1400" dirty="0" smtClean="0"/>
              <a:t> n’est réalisée lors du stade aiguë que par des centres experts suite au traitement médicamenteux ; en général un </a:t>
            </a:r>
            <a:r>
              <a:rPr lang="fr-FR" sz="1400" dirty="0" err="1" smtClean="0"/>
              <a:t>stent</a:t>
            </a:r>
            <a:r>
              <a:rPr lang="fr-FR" sz="1400" dirty="0" smtClean="0"/>
              <a:t> est ainsi implanté lors du stade chronique, soit 5 à 10 ans après la phase aiguë</a:t>
            </a:r>
          </a:p>
          <a:p>
            <a:pPr lvl="1" algn="just"/>
            <a:r>
              <a:rPr lang="fr-FR" sz="1400" dirty="0" smtClean="0"/>
              <a:t>Les stents utilisés ne répondent pas encore complètement aux attentes des praticiens </a:t>
            </a:r>
            <a:endParaRPr lang="fr-FR" sz="1400"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solidFill>
                  <a:srgbClr val="A5A5A5"/>
                </a:solidFill>
              </a:rPr>
              <a:pPr/>
              <a:t>44</a:t>
            </a:fld>
            <a:endParaRPr lang="fr-FR" dirty="0">
              <a:solidFill>
                <a:srgbClr val="A5A5A5"/>
              </a:solidFill>
            </a:endParaRPr>
          </a:p>
        </p:txBody>
      </p:sp>
      <p:graphicFrame>
        <p:nvGraphicFramePr>
          <p:cNvPr id="11" name="Tableau 10"/>
          <p:cNvGraphicFramePr>
            <a:graphicFrameLocks noGrp="1"/>
          </p:cNvGraphicFramePr>
          <p:nvPr>
            <p:extLst>
              <p:ext uri="{D42A27DB-BD31-4B8C-83A1-F6EECF244321}">
                <p14:modId xmlns:p14="http://schemas.microsoft.com/office/powerpoint/2010/main" xmlns="" val="1160326617"/>
              </p:ext>
            </p:extLst>
          </p:nvPr>
        </p:nvGraphicFramePr>
        <p:xfrm>
          <a:off x="387947" y="2942940"/>
          <a:ext cx="8198549" cy="3139440"/>
        </p:xfrm>
        <a:graphic>
          <a:graphicData uri="http://schemas.openxmlformats.org/drawingml/2006/table">
            <a:tbl>
              <a:tblPr firstRow="1" bandRow="1">
                <a:tableStyleId>{C083E6E3-FA7D-4D7B-A595-EF9225AFEA82}</a:tableStyleId>
              </a:tblPr>
              <a:tblGrid>
                <a:gridCol w="2612002"/>
                <a:gridCol w="5586547"/>
              </a:tblGrid>
              <a:tr h="1885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cap="small" baseline="0" dirty="0" smtClean="0">
                          <a:solidFill>
                            <a:schemeClr val="accent1"/>
                          </a:solidFill>
                        </a:rPr>
                        <a:t>Pathologie et facteurs de risque</a:t>
                      </a:r>
                    </a:p>
                  </a:txBody>
                  <a:tcPr anchor="ctr">
                    <a:lnR w="12700" cap="flat" cmpd="sng" algn="ctr">
                      <a:solidFill>
                        <a:schemeClr val="accent3"/>
                      </a:solidFill>
                      <a:prstDash val="solid"/>
                      <a:round/>
                      <a:headEnd type="none" w="med" len="med"/>
                      <a:tailEnd type="none" w="med" len="med"/>
                    </a:lnR>
                    <a:lnB w="12700" cap="flat" cmpd="sng" algn="ctr">
                      <a:solidFill>
                        <a:schemeClr val="accent3">
                          <a:lumMod val="50000"/>
                        </a:schemeClr>
                      </a:solidFill>
                      <a:prstDash val="solid"/>
                      <a:round/>
                      <a:headEnd type="none" w="med" len="med"/>
                      <a:tailEnd type="none" w="med" len="med"/>
                    </a:lnB>
                  </a:tcPr>
                </a:tc>
                <a:tc>
                  <a:txBody>
                    <a:bodyPr/>
                    <a:lstStyle/>
                    <a:p>
                      <a:pPr algn="ctr"/>
                      <a:r>
                        <a:rPr lang="fr-FR" sz="1200" cap="small" baseline="0" dirty="0" smtClean="0">
                          <a:solidFill>
                            <a:schemeClr val="accent1"/>
                          </a:solidFill>
                        </a:rPr>
                        <a:t>Données</a:t>
                      </a:r>
                      <a:endParaRPr lang="fr-FR" sz="1200" cap="small" baseline="0" dirty="0">
                        <a:solidFill>
                          <a:schemeClr val="accent1"/>
                        </a:solidFill>
                      </a:endParaRPr>
                    </a:p>
                  </a:txBody>
                  <a:tcPr anchor="ctr">
                    <a:lnL w="12700" cap="flat" cmpd="sng" algn="ctr">
                      <a:solidFill>
                        <a:schemeClr val="accent3"/>
                      </a:solidFill>
                      <a:prstDash val="solid"/>
                      <a:round/>
                      <a:headEnd type="none" w="med" len="med"/>
                      <a:tailEnd type="none" w="med" len="med"/>
                    </a:lnL>
                    <a:lnB w="12700" cap="flat" cmpd="sng" algn="ctr">
                      <a:solidFill>
                        <a:schemeClr val="accent3">
                          <a:lumMod val="50000"/>
                        </a:schemeClr>
                      </a:solidFill>
                      <a:prstDash val="solid"/>
                      <a:round/>
                      <a:headEnd type="none" w="med" len="med"/>
                      <a:tailEnd type="none" w="med" len="med"/>
                    </a:lnB>
                  </a:tcPr>
                </a:tc>
              </a:tr>
              <a:tr h="752867">
                <a:tc>
                  <a:txBody>
                    <a:bodyPr/>
                    <a:lstStyle/>
                    <a:p>
                      <a:pPr marL="0" indent="0" algn="ctr" defTabSz="914400" rtl="0" eaLnBrk="1" latinLnBrk="0" hangingPunct="1"/>
                      <a:r>
                        <a:rPr lang="fr-FR" sz="1000" b="1" kern="1200" dirty="0" smtClean="0">
                          <a:solidFill>
                            <a:schemeClr val="accent1"/>
                          </a:solidFill>
                          <a:latin typeface="+mn-lt"/>
                          <a:ea typeface="+mn-ea"/>
                          <a:cs typeface="+mn-cs"/>
                        </a:rPr>
                        <a:t>Thrombose veineuse profonde</a:t>
                      </a:r>
                      <a:endParaRPr lang="fr-FR" sz="1000" b="1" kern="1200" dirty="0">
                        <a:solidFill>
                          <a:schemeClr val="accent1"/>
                        </a:solidFill>
                        <a:latin typeface="+mn-lt"/>
                        <a:ea typeface="+mn-ea"/>
                        <a:cs typeface="+mn-cs"/>
                      </a:endParaRPr>
                    </a:p>
                  </a:txBody>
                  <a:tcPr anchor="ctr">
                    <a:lnR w="12700" cap="flat" cmpd="sng" algn="ctr">
                      <a:solidFill>
                        <a:schemeClr val="accent3"/>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171450" indent="-171450" algn="l">
                        <a:buFont typeface="Arial" panose="020B0604020202020204" pitchFamily="34" charset="0"/>
                        <a:buChar char="•"/>
                      </a:pPr>
                      <a:r>
                        <a:rPr lang="fr-FR" sz="1000" kern="1200" baseline="0" dirty="0" smtClean="0">
                          <a:solidFill>
                            <a:schemeClr val="accent1"/>
                          </a:solidFill>
                          <a:latin typeface="+mn-lt"/>
                          <a:ea typeface="+mn-ea"/>
                          <a:cs typeface="+mn-cs"/>
                        </a:rPr>
                        <a:t>Forte hétérogénéité des données </a:t>
                      </a:r>
                    </a:p>
                    <a:p>
                      <a:pPr marL="171450" indent="-171450" algn="l">
                        <a:buFont typeface="Arial" panose="020B0604020202020204" pitchFamily="34" charset="0"/>
                        <a:buChar char="•"/>
                      </a:pPr>
                      <a:r>
                        <a:rPr lang="fr-FR" sz="1000" kern="1200" baseline="0" dirty="0" smtClean="0">
                          <a:solidFill>
                            <a:schemeClr val="accent1"/>
                          </a:solidFill>
                          <a:latin typeface="+mn-lt"/>
                          <a:ea typeface="+mn-ea"/>
                          <a:cs typeface="+mn-cs"/>
                        </a:rPr>
                        <a:t>Incidence moyenne : 50,4/100 000 personnes par an (basé sur des études cliniques)</a:t>
                      </a:r>
                    </a:p>
                    <a:p>
                      <a:pPr marL="171450" indent="-171450" algn="just">
                        <a:buFont typeface="Arial" panose="020B0604020202020204" pitchFamily="34" charset="0"/>
                        <a:buChar char="•"/>
                      </a:pPr>
                      <a:r>
                        <a:rPr lang="fr-FR" sz="1000" kern="1200" baseline="0" dirty="0" smtClean="0">
                          <a:solidFill>
                            <a:schemeClr val="accent1"/>
                          </a:solidFill>
                          <a:latin typeface="+mn-lt"/>
                          <a:ea typeface="+mn-ea"/>
                          <a:cs typeface="+mn-cs"/>
                        </a:rPr>
                        <a:t>Pathologie plus commune chez la femme que chez l’homme en général (60%/40%)</a:t>
                      </a:r>
                    </a:p>
                    <a:p>
                      <a:pPr marL="171450" indent="-171450" algn="just">
                        <a:buFont typeface="Arial" panose="020B0604020202020204" pitchFamily="34" charset="0"/>
                        <a:buChar char="•"/>
                      </a:pPr>
                      <a:r>
                        <a:rPr lang="fr-FR" sz="1000" kern="1200" baseline="0" dirty="0" smtClean="0">
                          <a:solidFill>
                            <a:schemeClr val="accent1"/>
                          </a:solidFill>
                          <a:latin typeface="+mn-lt"/>
                          <a:ea typeface="+mn-ea"/>
                          <a:cs typeface="+mn-cs"/>
                        </a:rPr>
                        <a:t>Symptômes post-thrombotiques des lésions </a:t>
                      </a:r>
                      <a:r>
                        <a:rPr lang="fr-FR" sz="1000" kern="1200" baseline="0" dirty="0" err="1" smtClean="0">
                          <a:solidFill>
                            <a:schemeClr val="accent1"/>
                          </a:solidFill>
                          <a:latin typeface="+mn-lt"/>
                          <a:ea typeface="+mn-ea"/>
                          <a:cs typeface="+mn-cs"/>
                        </a:rPr>
                        <a:t>iliofémorales</a:t>
                      </a:r>
                      <a:r>
                        <a:rPr lang="fr-FR" sz="1000" kern="1200" baseline="0" dirty="0" smtClean="0">
                          <a:solidFill>
                            <a:schemeClr val="accent1"/>
                          </a:solidFill>
                          <a:latin typeface="+mn-lt"/>
                          <a:ea typeface="+mn-ea"/>
                          <a:cs typeface="+mn-cs"/>
                        </a:rPr>
                        <a:t> impliquant les veines iliaques commune et externe </a:t>
                      </a:r>
                    </a:p>
                  </a:txBody>
                  <a:tcPr anchor="ctr">
                    <a:lnL w="12700" cap="flat" cmpd="sng" algn="ctr">
                      <a:solidFill>
                        <a:schemeClr val="accent3"/>
                      </a:solidFill>
                      <a:prstDash val="solid"/>
                      <a:round/>
                      <a:headEnd type="none" w="med" len="med"/>
                      <a:tailEnd type="none" w="med" len="med"/>
                    </a:lnL>
                    <a:lnT w="12700" cap="flat" cmpd="sng" algn="ctr">
                      <a:solidFill>
                        <a:schemeClr val="accent3">
                          <a:lumMod val="5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r>
              <a:tr h="1228725">
                <a:tc>
                  <a:txBody>
                    <a:bodyPr/>
                    <a:lstStyle/>
                    <a:p>
                      <a:pPr marL="0" indent="0" algn="ctr" defTabSz="914400" rtl="0" eaLnBrk="1" latinLnBrk="0" hangingPunct="1"/>
                      <a:r>
                        <a:rPr lang="fr-FR" sz="1000" b="1" kern="1200" dirty="0" smtClean="0">
                          <a:solidFill>
                            <a:schemeClr val="accent1"/>
                          </a:solidFill>
                          <a:latin typeface="+mn-lt"/>
                          <a:ea typeface="+mn-ea"/>
                          <a:cs typeface="+mn-cs"/>
                        </a:rPr>
                        <a:t>Facteurs de risque acquis et environnementaux</a:t>
                      </a:r>
                      <a:endParaRPr lang="fr-FR" sz="1000" b="1" kern="1200" dirty="0">
                        <a:solidFill>
                          <a:schemeClr val="accent1"/>
                        </a:solidFill>
                        <a:latin typeface="+mn-lt"/>
                        <a:ea typeface="+mn-ea"/>
                        <a:cs typeface="+mn-cs"/>
                      </a:endParaRPr>
                    </a:p>
                  </a:txBody>
                  <a:tcPr anchor="ct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dirty="0" smtClean="0">
                          <a:solidFill>
                            <a:schemeClr val="accent1"/>
                          </a:solidFill>
                          <a:latin typeface="+mn-lt"/>
                          <a:ea typeface="+mn-ea"/>
                          <a:cs typeface="+mn-cs"/>
                        </a:rPr>
                        <a:t>Age avancé</a:t>
                      </a:r>
                      <a:r>
                        <a:rPr lang="fr-FR" sz="1000" kern="1200" baseline="0" dirty="0" smtClean="0">
                          <a:solidFill>
                            <a:schemeClr val="accent1"/>
                          </a:solidFill>
                          <a:latin typeface="+mn-lt"/>
                          <a:ea typeface="+mn-ea"/>
                          <a:cs typeface="+mn-cs"/>
                        </a:rPr>
                        <a:t> (&gt; 65 ans)</a:t>
                      </a:r>
                      <a:endParaRPr lang="fr-FR" sz="1000" kern="1200" dirty="0" smtClean="0">
                        <a:solidFill>
                          <a:schemeClr val="accent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baseline="0" dirty="0" smtClean="0">
                          <a:solidFill>
                            <a:schemeClr val="accent1"/>
                          </a:solidFill>
                          <a:latin typeface="+mn-lt"/>
                          <a:ea typeface="+mn-ea"/>
                          <a:cs typeface="+mn-cs"/>
                        </a:rPr>
                        <a:t>Immobilisation, traumatisme d’un membre : plus fréquente au niveau du membre inférieur gauche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baseline="0" dirty="0" smtClean="0">
                          <a:solidFill>
                            <a:schemeClr val="accent1"/>
                          </a:solidFill>
                          <a:latin typeface="+mn-lt"/>
                          <a:ea typeface="+mn-ea"/>
                          <a:cs typeface="+mn-cs"/>
                        </a:rPr>
                        <a:t>Voyages prolongés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baseline="0" dirty="0" smtClean="0">
                          <a:solidFill>
                            <a:schemeClr val="accent1"/>
                          </a:solidFill>
                          <a:latin typeface="+mn-lt"/>
                          <a:ea typeface="+mn-ea"/>
                          <a:cs typeface="+mn-cs"/>
                        </a:rPr>
                        <a:t>Chirurgie récente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baseline="0" dirty="0" smtClean="0">
                          <a:solidFill>
                            <a:schemeClr val="accent1"/>
                          </a:solidFill>
                          <a:latin typeface="+mn-lt"/>
                          <a:ea typeface="+mn-ea"/>
                          <a:cs typeface="+mn-cs"/>
                        </a:rPr>
                        <a:t>Cancer</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baseline="0" dirty="0" smtClean="0">
                          <a:solidFill>
                            <a:schemeClr val="accent1"/>
                          </a:solidFill>
                          <a:latin typeface="+mn-lt"/>
                          <a:ea typeface="+mn-ea"/>
                          <a:cs typeface="+mn-cs"/>
                        </a:rPr>
                        <a:t>Traitement hormonal, grossesse et période post-partum</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baseline="0" dirty="0" smtClean="0">
                          <a:solidFill>
                            <a:schemeClr val="accent1"/>
                          </a:solidFill>
                          <a:latin typeface="+mn-lt"/>
                          <a:ea typeface="+mn-ea"/>
                          <a:cs typeface="+mn-cs"/>
                        </a:rPr>
                        <a:t>Syndrome des </a:t>
                      </a:r>
                      <a:r>
                        <a:rPr lang="fr-FR" sz="1000" kern="1200" baseline="0" dirty="0" err="1" smtClean="0">
                          <a:solidFill>
                            <a:schemeClr val="accent1"/>
                          </a:solidFill>
                          <a:latin typeface="+mn-lt"/>
                          <a:ea typeface="+mn-ea"/>
                          <a:cs typeface="+mn-cs"/>
                        </a:rPr>
                        <a:t>antiphospholipides</a:t>
                      </a:r>
                      <a:r>
                        <a:rPr lang="fr-FR" sz="1000" kern="1200" baseline="0" dirty="0" smtClean="0">
                          <a:solidFill>
                            <a:schemeClr val="accent1"/>
                          </a:solidFill>
                          <a:latin typeface="+mn-lt"/>
                          <a:ea typeface="+mn-ea"/>
                          <a:cs typeface="+mn-cs"/>
                        </a:rPr>
                        <a:t> (</a:t>
                      </a:r>
                      <a:r>
                        <a:rPr lang="fr-FR" sz="1000" kern="1200" baseline="0" dirty="0" err="1" smtClean="0">
                          <a:solidFill>
                            <a:schemeClr val="accent1"/>
                          </a:solidFill>
                          <a:latin typeface="+mn-lt"/>
                          <a:ea typeface="+mn-ea"/>
                          <a:cs typeface="+mn-cs"/>
                        </a:rPr>
                        <a:t>thrombophilies</a:t>
                      </a:r>
                      <a:r>
                        <a:rPr lang="fr-FR" sz="1000" kern="1200" baseline="0" dirty="0" smtClean="0">
                          <a:solidFill>
                            <a:schemeClr val="accent1"/>
                          </a:solidFill>
                          <a:latin typeface="+mn-lt"/>
                          <a:ea typeface="+mn-ea"/>
                          <a:cs typeface="+mn-cs"/>
                        </a:rPr>
                        <a:t> acquises)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baseline="0" dirty="0" smtClean="0">
                          <a:solidFill>
                            <a:schemeClr val="accent1"/>
                          </a:solidFill>
                          <a:latin typeface="+mn-lt"/>
                          <a:ea typeface="+mn-ea"/>
                          <a:cs typeface="+mn-cs"/>
                        </a:rPr>
                        <a:t>Obésité, Tabac</a:t>
                      </a:r>
                    </a:p>
                  </a:txBody>
                  <a:tcPr anchor="ct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r>
              <a:tr h="356235">
                <a:tc>
                  <a:txBody>
                    <a:bodyPr/>
                    <a:lstStyle/>
                    <a:p>
                      <a:pPr marL="0" indent="0" algn="ctr" defTabSz="914400" rtl="0" eaLnBrk="1" latinLnBrk="0" hangingPunct="1"/>
                      <a:r>
                        <a:rPr lang="fr-FR" sz="1000" b="1" kern="1200" dirty="0" smtClean="0">
                          <a:solidFill>
                            <a:schemeClr val="accent1"/>
                          </a:solidFill>
                          <a:latin typeface="+mn-lt"/>
                          <a:ea typeface="+mn-ea"/>
                          <a:cs typeface="+mn-cs"/>
                        </a:rPr>
                        <a:t>Facteurs de risque génétiques : </a:t>
                      </a:r>
                      <a:r>
                        <a:rPr lang="fr-FR" sz="1000" b="1" kern="1200" dirty="0" err="1" smtClean="0">
                          <a:solidFill>
                            <a:schemeClr val="accent1"/>
                          </a:solidFill>
                          <a:latin typeface="+mn-lt"/>
                          <a:ea typeface="+mn-ea"/>
                          <a:cs typeface="+mn-cs"/>
                        </a:rPr>
                        <a:t>thrombophilie</a:t>
                      </a:r>
                      <a:r>
                        <a:rPr lang="fr-FR" sz="1000" b="1" kern="1200" baseline="0" dirty="0" smtClean="0">
                          <a:solidFill>
                            <a:schemeClr val="accent1"/>
                          </a:solidFill>
                          <a:latin typeface="+mn-lt"/>
                          <a:ea typeface="+mn-ea"/>
                          <a:cs typeface="+mn-cs"/>
                        </a:rPr>
                        <a:t> héréditaire</a:t>
                      </a:r>
                      <a:endParaRPr lang="fr-FR" sz="1000" b="1" kern="1200" dirty="0">
                        <a:solidFill>
                          <a:schemeClr val="accent1"/>
                        </a:solidFill>
                        <a:latin typeface="+mn-lt"/>
                        <a:ea typeface="+mn-ea"/>
                        <a:cs typeface="+mn-cs"/>
                      </a:endParaRPr>
                    </a:p>
                  </a:txBody>
                  <a:tcPr anchor="ct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171450" indent="-171450" algn="l" defTabSz="914400" rtl="0" eaLnBrk="1" latinLnBrk="0" hangingPunct="1">
                        <a:buFont typeface="Arial" panose="020B0604020202020204" pitchFamily="34" charset="0"/>
                        <a:buChar char="•"/>
                      </a:pPr>
                      <a:r>
                        <a:rPr lang="fr-FR" sz="1000" kern="1200" dirty="0" smtClean="0">
                          <a:solidFill>
                            <a:schemeClr val="accent1"/>
                          </a:solidFill>
                          <a:latin typeface="+mn-lt"/>
                          <a:ea typeface="+mn-ea"/>
                          <a:cs typeface="+mn-cs"/>
                        </a:rPr>
                        <a:t>Déficit en inhibiteur de la coagulation (antithrombine, protéines C ou S)</a:t>
                      </a:r>
                    </a:p>
                    <a:p>
                      <a:pPr marL="171450" indent="-171450" algn="l" defTabSz="914400" rtl="0" eaLnBrk="1" latinLnBrk="0" hangingPunct="1">
                        <a:buFont typeface="Arial" panose="020B0604020202020204" pitchFamily="34" charset="0"/>
                        <a:buChar char="•"/>
                      </a:pPr>
                      <a:r>
                        <a:rPr lang="fr-FR" sz="1000" kern="1200" dirty="0" smtClean="0">
                          <a:solidFill>
                            <a:schemeClr val="accent1"/>
                          </a:solidFill>
                          <a:latin typeface="+mn-lt"/>
                          <a:ea typeface="+mn-ea"/>
                          <a:cs typeface="+mn-cs"/>
                        </a:rPr>
                        <a:t>Mutation du Facteur V (Facteur V </a:t>
                      </a:r>
                      <a:r>
                        <a:rPr lang="fr-FR" sz="1000" kern="1200" dirty="0" err="1" smtClean="0">
                          <a:solidFill>
                            <a:schemeClr val="accent1"/>
                          </a:solidFill>
                          <a:latin typeface="+mn-lt"/>
                          <a:ea typeface="+mn-ea"/>
                          <a:cs typeface="+mn-cs"/>
                        </a:rPr>
                        <a:t>leiden</a:t>
                      </a:r>
                      <a:r>
                        <a:rPr lang="fr-FR" sz="1000" kern="1200" dirty="0" smtClean="0">
                          <a:solidFill>
                            <a:schemeClr val="accent1"/>
                          </a:solidFill>
                          <a:latin typeface="+mn-lt"/>
                          <a:ea typeface="+mn-ea"/>
                          <a:cs typeface="+mn-cs"/>
                        </a:rPr>
                        <a:t>)</a:t>
                      </a:r>
                    </a:p>
                    <a:p>
                      <a:pPr marL="171450" indent="-171450" algn="l" defTabSz="914400" rtl="0" eaLnBrk="1" latinLnBrk="0" hangingPunct="1">
                        <a:buFont typeface="Arial" panose="020B0604020202020204" pitchFamily="34" charset="0"/>
                        <a:buChar char="•"/>
                      </a:pPr>
                      <a:r>
                        <a:rPr lang="fr-FR" sz="1000" kern="1200" dirty="0" smtClean="0">
                          <a:solidFill>
                            <a:schemeClr val="accent1"/>
                          </a:solidFill>
                          <a:latin typeface="+mn-lt"/>
                          <a:ea typeface="+mn-ea"/>
                          <a:cs typeface="+mn-cs"/>
                        </a:rPr>
                        <a:t>Mutation du Facteur II (G 20210 A)</a:t>
                      </a:r>
                    </a:p>
                  </a:txBody>
                  <a:tcPr anchor="ct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6691161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22514" y="33983"/>
            <a:ext cx="8440963" cy="504056"/>
          </a:xfrm>
        </p:spPr>
        <p:txBody>
          <a:bodyPr/>
          <a:lstStyle/>
          <a:p>
            <a:r>
              <a:rPr lang="fr-FR" dirty="0"/>
              <a:t>Données clés </a:t>
            </a:r>
            <a:r>
              <a:rPr lang="fr-FR" dirty="0" smtClean="0"/>
              <a:t>sur les compressions veineuses</a:t>
            </a:r>
            <a:endParaRPr lang="fr-FR" dirty="0"/>
          </a:p>
        </p:txBody>
      </p:sp>
      <p:sp>
        <p:nvSpPr>
          <p:cNvPr id="3" name="Espace réservé du contenu 2"/>
          <p:cNvSpPr>
            <a:spLocks noGrp="1"/>
          </p:cNvSpPr>
          <p:nvPr>
            <p:ph idx="1"/>
          </p:nvPr>
        </p:nvSpPr>
        <p:spPr>
          <a:xfrm>
            <a:off x="38095" y="870861"/>
            <a:ext cx="4261757" cy="3760513"/>
          </a:xfrm>
        </p:spPr>
        <p:txBody>
          <a:bodyPr/>
          <a:lstStyle/>
          <a:p>
            <a:r>
              <a:rPr lang="fr-FR" sz="1400" u="sng" dirty="0" smtClean="0"/>
              <a:t>Syndrome de May-Thurner/</a:t>
            </a:r>
            <a:r>
              <a:rPr lang="fr-FR" sz="1400" u="sng" dirty="0" err="1" smtClean="0"/>
              <a:t>Cockett</a:t>
            </a:r>
            <a:r>
              <a:rPr lang="fr-FR" sz="1400" u="sng" dirty="0" smtClean="0"/>
              <a:t> </a:t>
            </a:r>
            <a:r>
              <a:rPr lang="fr-FR" sz="1400" b="0" dirty="0" smtClean="0"/>
              <a:t>(syndrome de compression de la veine iliaque)</a:t>
            </a:r>
          </a:p>
          <a:p>
            <a:pPr lvl="1" algn="just"/>
            <a:r>
              <a:rPr lang="fr-FR" sz="1200" dirty="0" smtClean="0"/>
              <a:t>Anomalie anatomique entraînant une compression de la veine iliaque commune gauche au niveau de la 5</a:t>
            </a:r>
            <a:r>
              <a:rPr lang="fr-FR" sz="1200" baseline="30000" dirty="0" smtClean="0"/>
              <a:t>ème</a:t>
            </a:r>
            <a:r>
              <a:rPr lang="fr-FR" sz="1200" dirty="0" smtClean="0"/>
              <a:t> vertèbre par l’artère iliaque commune droite </a:t>
            </a:r>
          </a:p>
          <a:p>
            <a:pPr lvl="1" algn="just"/>
            <a:r>
              <a:rPr lang="fr-FR" sz="1200" dirty="0" smtClean="0"/>
              <a:t>Fort </a:t>
            </a:r>
            <a:r>
              <a:rPr lang="fr-FR" sz="1200" dirty="0"/>
              <a:t>facteur de risque pour les patients ayant une thrombose veineuse profonde </a:t>
            </a:r>
            <a:r>
              <a:rPr lang="fr-FR" sz="1200" dirty="0" err="1"/>
              <a:t>iliofémorale</a:t>
            </a:r>
            <a:r>
              <a:rPr lang="fr-FR" sz="1200" dirty="0"/>
              <a:t> gauche </a:t>
            </a:r>
            <a:r>
              <a:rPr lang="fr-FR" sz="1200" dirty="0" smtClean="0">
                <a:sym typeface="Wingdings" panose="05000000000000000000" pitchFamily="2" charset="2"/>
              </a:rPr>
              <a:t> </a:t>
            </a:r>
            <a:r>
              <a:rPr lang="fr-FR" sz="1200" dirty="0" smtClean="0"/>
              <a:t>Près </a:t>
            </a:r>
            <a:r>
              <a:rPr lang="fr-FR" sz="1200" dirty="0"/>
              <a:t>de 90% des TVP chez le sujet jeune sont </a:t>
            </a:r>
            <a:r>
              <a:rPr lang="fr-FR" sz="1200" dirty="0" smtClean="0"/>
              <a:t>associés </a:t>
            </a:r>
            <a:r>
              <a:rPr lang="fr-FR" sz="1200" dirty="0"/>
              <a:t>au syndrome de May-Thurner dans certains centres </a:t>
            </a:r>
            <a:endParaRPr lang="fr-FR" sz="1200" dirty="0" smtClean="0"/>
          </a:p>
          <a:p>
            <a:pPr algn="just"/>
            <a:r>
              <a:rPr lang="fr-FR" sz="1400" dirty="0" smtClean="0"/>
              <a:t>Traitement : stent veineux dont l’utilisation à proximité d’une bifurcation peut entraver le flux sanguin </a:t>
            </a:r>
            <a:r>
              <a:rPr lang="fr-FR" sz="1400" dirty="0" smtClean="0">
                <a:sym typeface="Wingdings"/>
              </a:rPr>
              <a:t> réel besoin en stent biseauté </a:t>
            </a:r>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solidFill>
                  <a:srgbClr val="A5A5A5"/>
                </a:solidFill>
              </a:rPr>
              <a:pPr/>
              <a:t>45</a:t>
            </a:fld>
            <a:endParaRPr lang="fr-FR" dirty="0">
              <a:solidFill>
                <a:srgbClr val="A5A5A5"/>
              </a:solidFill>
            </a:endParaRPr>
          </a:p>
        </p:txBody>
      </p:sp>
      <p:graphicFrame>
        <p:nvGraphicFramePr>
          <p:cNvPr id="11" name="Tableau 10"/>
          <p:cNvGraphicFramePr>
            <a:graphicFrameLocks noGrp="1"/>
          </p:cNvGraphicFramePr>
          <p:nvPr>
            <p:extLst>
              <p:ext uri="{D42A27DB-BD31-4B8C-83A1-F6EECF244321}">
                <p14:modId xmlns:p14="http://schemas.microsoft.com/office/powerpoint/2010/main" xmlns="" val="3774616154"/>
              </p:ext>
            </p:extLst>
          </p:nvPr>
        </p:nvGraphicFramePr>
        <p:xfrm>
          <a:off x="79488" y="4148299"/>
          <a:ext cx="4263909" cy="1859280"/>
        </p:xfrm>
        <a:graphic>
          <a:graphicData uri="http://schemas.openxmlformats.org/drawingml/2006/table">
            <a:tbl>
              <a:tblPr firstRow="1" bandRow="1">
                <a:tableStyleId>{C083E6E3-FA7D-4D7B-A595-EF9225AFEA82}</a:tableStyleId>
              </a:tblPr>
              <a:tblGrid>
                <a:gridCol w="1727537"/>
                <a:gridCol w="2536372"/>
              </a:tblGrid>
              <a:tr h="2743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cap="small" baseline="0" dirty="0" smtClean="0">
                          <a:solidFill>
                            <a:schemeClr val="accent1"/>
                          </a:solidFill>
                        </a:rPr>
                        <a:t>Pathologie et facteurs de risque</a:t>
                      </a:r>
                    </a:p>
                  </a:txBody>
                  <a:tcPr anchor="ctr">
                    <a:lnR w="12700" cap="flat" cmpd="sng" algn="ctr">
                      <a:solidFill>
                        <a:schemeClr val="accent3"/>
                      </a:solidFill>
                      <a:prstDash val="solid"/>
                      <a:round/>
                      <a:headEnd type="none" w="med" len="med"/>
                      <a:tailEnd type="none" w="med" len="med"/>
                    </a:lnR>
                    <a:lnB w="12700" cap="flat" cmpd="sng" algn="ctr">
                      <a:solidFill>
                        <a:schemeClr val="accent3">
                          <a:lumMod val="50000"/>
                        </a:schemeClr>
                      </a:solidFill>
                      <a:prstDash val="solid"/>
                      <a:round/>
                      <a:headEnd type="none" w="med" len="med"/>
                      <a:tailEnd type="none" w="med" len="med"/>
                    </a:lnB>
                  </a:tcPr>
                </a:tc>
                <a:tc>
                  <a:txBody>
                    <a:bodyPr/>
                    <a:lstStyle/>
                    <a:p>
                      <a:pPr algn="ctr"/>
                      <a:r>
                        <a:rPr lang="fr-FR" sz="1200" cap="small" baseline="0" dirty="0" smtClean="0">
                          <a:solidFill>
                            <a:schemeClr val="accent1"/>
                          </a:solidFill>
                        </a:rPr>
                        <a:t>Données</a:t>
                      </a:r>
                      <a:endParaRPr lang="fr-FR" sz="1200" cap="small" baseline="0" dirty="0">
                        <a:solidFill>
                          <a:schemeClr val="accent1"/>
                        </a:solidFill>
                      </a:endParaRPr>
                    </a:p>
                  </a:txBody>
                  <a:tcPr anchor="ctr">
                    <a:lnL w="12700" cap="flat" cmpd="sng" algn="ctr">
                      <a:solidFill>
                        <a:schemeClr val="accent3"/>
                      </a:solidFill>
                      <a:prstDash val="solid"/>
                      <a:round/>
                      <a:headEnd type="none" w="med" len="med"/>
                      <a:tailEnd type="none" w="med" len="med"/>
                    </a:lnL>
                    <a:lnB w="12700" cap="flat" cmpd="sng" algn="ctr">
                      <a:solidFill>
                        <a:schemeClr val="accent3">
                          <a:lumMod val="50000"/>
                        </a:schemeClr>
                      </a:solidFill>
                      <a:prstDash val="solid"/>
                      <a:round/>
                      <a:headEnd type="none" w="med" len="med"/>
                      <a:tailEnd type="none" w="med" len="med"/>
                    </a:lnB>
                  </a:tcPr>
                </a:tc>
              </a:tr>
              <a:tr h="548640">
                <a:tc>
                  <a:txBody>
                    <a:bodyPr/>
                    <a:lstStyle/>
                    <a:p>
                      <a:pPr marL="0" indent="0" algn="ctr" defTabSz="914400" rtl="0" eaLnBrk="1" latinLnBrk="0" hangingPunct="1"/>
                      <a:r>
                        <a:rPr lang="fr-FR" sz="1000" b="1" kern="1200" dirty="0" smtClean="0">
                          <a:solidFill>
                            <a:schemeClr val="accent1"/>
                          </a:solidFill>
                          <a:latin typeface="+mn-lt"/>
                          <a:ea typeface="+mn-ea"/>
                          <a:cs typeface="+mn-cs"/>
                        </a:rPr>
                        <a:t>Syndrome de May-Thurner</a:t>
                      </a:r>
                      <a:endParaRPr lang="fr-FR" sz="1000" b="1" kern="1200" dirty="0">
                        <a:solidFill>
                          <a:schemeClr val="accent1"/>
                        </a:solidFill>
                        <a:latin typeface="+mn-lt"/>
                        <a:ea typeface="+mn-ea"/>
                        <a:cs typeface="+mn-cs"/>
                      </a:endParaRPr>
                    </a:p>
                  </a:txBody>
                  <a:tcPr anchor="ctr">
                    <a:lnR w="12700" cap="flat" cmpd="sng" algn="ctr">
                      <a:solidFill>
                        <a:schemeClr val="accent3"/>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171450" indent="-171450" algn="l">
                        <a:buFont typeface="Arial" panose="020B0604020202020204" pitchFamily="34" charset="0"/>
                        <a:buChar char="•"/>
                      </a:pPr>
                      <a:r>
                        <a:rPr lang="fr-FR" sz="1000" kern="1200" baseline="0" dirty="0" smtClean="0">
                          <a:solidFill>
                            <a:schemeClr val="accent1"/>
                          </a:solidFill>
                          <a:latin typeface="+mn-lt"/>
                          <a:ea typeface="+mn-ea"/>
                          <a:cs typeface="+mn-cs"/>
                        </a:rPr>
                        <a:t>Prévalence reliée aux thromboses veineuses profondes : 2% à 5% (sous-diagnostiqué)</a:t>
                      </a:r>
                    </a:p>
                    <a:p>
                      <a:pPr marL="171450" indent="-171450" algn="l">
                        <a:buFont typeface="Arial" panose="020B0604020202020204" pitchFamily="34" charset="0"/>
                        <a:buChar char="•"/>
                      </a:pPr>
                      <a:r>
                        <a:rPr lang="fr-FR" sz="1000" kern="1200" baseline="0" dirty="0" smtClean="0">
                          <a:solidFill>
                            <a:schemeClr val="accent1"/>
                          </a:solidFill>
                          <a:latin typeface="+mn-lt"/>
                          <a:ea typeface="+mn-ea"/>
                          <a:cs typeface="+mn-cs"/>
                        </a:rPr>
                        <a:t>72% des femmes diagnostiquées ont entre 25 et 50 ans</a:t>
                      </a:r>
                    </a:p>
                  </a:txBody>
                  <a:tcPr anchor="ctr">
                    <a:lnL w="12700" cap="flat" cmpd="sng" algn="ctr">
                      <a:solidFill>
                        <a:schemeClr val="accent3"/>
                      </a:solidFill>
                      <a:prstDash val="solid"/>
                      <a:round/>
                      <a:headEnd type="none" w="med" len="med"/>
                      <a:tailEnd type="none" w="med" len="med"/>
                    </a:lnL>
                    <a:lnT w="12700" cap="flat" cmpd="sng" algn="ctr">
                      <a:solidFill>
                        <a:schemeClr val="accent3">
                          <a:lumMod val="5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r>
              <a:tr h="396240">
                <a:tc>
                  <a:txBody>
                    <a:bodyPr/>
                    <a:lstStyle/>
                    <a:p>
                      <a:pPr marL="0" indent="0" algn="ctr" defTabSz="914400" rtl="0" eaLnBrk="1" latinLnBrk="0" hangingPunct="1"/>
                      <a:r>
                        <a:rPr lang="fr-FR" sz="1000" b="1" kern="1200" dirty="0" smtClean="0">
                          <a:solidFill>
                            <a:schemeClr val="accent1"/>
                          </a:solidFill>
                          <a:latin typeface="+mn-lt"/>
                          <a:ea typeface="+mn-ea"/>
                          <a:cs typeface="+mn-cs"/>
                        </a:rPr>
                        <a:t>Facteurs de risque</a:t>
                      </a:r>
                      <a:r>
                        <a:rPr lang="fr-FR" sz="1000" b="1" kern="1200" baseline="0" dirty="0" smtClean="0">
                          <a:solidFill>
                            <a:schemeClr val="accent1"/>
                          </a:solidFill>
                          <a:latin typeface="+mn-lt"/>
                          <a:ea typeface="+mn-ea"/>
                          <a:cs typeface="+mn-cs"/>
                        </a:rPr>
                        <a:t> des femmes diagnostiquées</a:t>
                      </a:r>
                      <a:endParaRPr lang="fr-FR" sz="1000" b="1" kern="1200" dirty="0">
                        <a:solidFill>
                          <a:schemeClr val="accent1"/>
                        </a:solidFill>
                        <a:latin typeface="+mn-lt"/>
                        <a:ea typeface="+mn-ea"/>
                        <a:cs typeface="+mn-cs"/>
                      </a:endParaRPr>
                    </a:p>
                  </a:txBody>
                  <a:tcPr anchor="ct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baseline="0" dirty="0" smtClean="0">
                          <a:solidFill>
                            <a:schemeClr val="accent1"/>
                          </a:solidFill>
                          <a:latin typeface="+mn-lt"/>
                          <a:ea typeface="+mn-ea"/>
                          <a:cs typeface="+mn-cs"/>
                        </a:rPr>
                        <a:t>Contraception orale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baseline="0" dirty="0" smtClean="0">
                          <a:solidFill>
                            <a:schemeClr val="accent1"/>
                          </a:solidFill>
                          <a:latin typeface="+mn-lt"/>
                          <a:ea typeface="+mn-ea"/>
                          <a:cs typeface="+mn-cs"/>
                        </a:rPr>
                        <a:t>Grossesse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kern="1200" baseline="0" dirty="0" smtClean="0">
                          <a:solidFill>
                            <a:schemeClr val="accent1"/>
                          </a:solidFill>
                          <a:latin typeface="+mn-lt"/>
                          <a:ea typeface="+mn-ea"/>
                          <a:cs typeface="+mn-cs"/>
                        </a:rPr>
                        <a:t>Voyages prolongés</a:t>
                      </a:r>
                    </a:p>
                  </a:txBody>
                  <a:tcPr anchor="ct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r>
            </a:tbl>
          </a:graphicData>
        </a:graphic>
      </p:graphicFrame>
      <p:sp>
        <p:nvSpPr>
          <p:cNvPr id="8" name="Espace réservé du contenu 2"/>
          <p:cNvSpPr>
            <a:spLocks noGrp="1"/>
          </p:cNvSpPr>
          <p:nvPr>
            <p:ph idx="1"/>
          </p:nvPr>
        </p:nvSpPr>
        <p:spPr>
          <a:xfrm>
            <a:off x="4415067" y="870861"/>
            <a:ext cx="4582883" cy="3068533"/>
          </a:xfrm>
        </p:spPr>
        <p:txBody>
          <a:bodyPr/>
          <a:lstStyle/>
          <a:p>
            <a:pPr algn="just"/>
            <a:r>
              <a:rPr lang="fr-FR" sz="1400" u="sng" dirty="0" smtClean="0"/>
              <a:t>Syndrome de compression de la veine cave supérieure </a:t>
            </a:r>
          </a:p>
          <a:p>
            <a:pPr lvl="1" algn="just"/>
            <a:r>
              <a:rPr lang="fr-FR" sz="1200" dirty="0" smtClean="0"/>
              <a:t>Dans 95% dû à une tumeur maligne, majoritairement pulmonaire (80%) – </a:t>
            </a:r>
            <a:r>
              <a:rPr lang="fr-FR" sz="1050" i="1" dirty="0" smtClean="0"/>
              <a:t>les lymphomes, tumeurs abdominales et tumeurs médiastinales  peuvent également être impliquées</a:t>
            </a:r>
          </a:p>
          <a:p>
            <a:pPr lvl="1" algn="just"/>
            <a:r>
              <a:rPr lang="fr-FR" sz="1200" dirty="0" smtClean="0"/>
              <a:t>Patients à un stade avancé de la maladie traités par radiothérapie (ou chimiothérapie pour les lymphomes) palliative</a:t>
            </a:r>
          </a:p>
          <a:p>
            <a:pPr lvl="1" algn="just"/>
            <a:r>
              <a:rPr lang="fr-FR" sz="1200" dirty="0" smtClean="0"/>
              <a:t>Nécessité de la pose d’un stent pour les cas d’urgence (≈5%) afin de stopper la compression de la veine dès lors que les doses maximales de chimio-radiothérapie sont atteintes à la suite d’une récidive, d’une résistance ou lorsque la chirurgie n’est pas possible</a:t>
            </a:r>
            <a:endParaRPr lang="fr-FR" sz="1050" i="1" dirty="0" smtClean="0"/>
          </a:p>
          <a:p>
            <a:pPr algn="just"/>
            <a:r>
              <a:rPr lang="fr-FR" sz="1400" dirty="0" smtClean="0"/>
              <a:t>Besoin fort pour un stent de diamètre 20 à 22 mm résistant à la compression de la tumeur pour la veine cave </a:t>
            </a:r>
            <a:endParaRPr lang="fr-FR" sz="1400" dirty="0"/>
          </a:p>
        </p:txBody>
      </p:sp>
      <p:sp>
        <p:nvSpPr>
          <p:cNvPr id="4" name="Rectangle 3"/>
          <p:cNvSpPr/>
          <p:nvPr/>
        </p:nvSpPr>
        <p:spPr bwMode="auto">
          <a:xfrm>
            <a:off x="6553200" y="5593080"/>
            <a:ext cx="2164080" cy="523558"/>
          </a:xfrm>
          <a:prstGeom prst="rect">
            <a:avLst/>
          </a:prstGeom>
          <a:solidFill>
            <a:srgbClr val="FFFFF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graphicFrame>
        <p:nvGraphicFramePr>
          <p:cNvPr id="7" name="Tableau 6"/>
          <p:cNvGraphicFramePr>
            <a:graphicFrameLocks noGrp="1"/>
          </p:cNvGraphicFramePr>
          <p:nvPr>
            <p:extLst>
              <p:ext uri="{D42A27DB-BD31-4B8C-83A1-F6EECF244321}">
                <p14:modId xmlns:p14="http://schemas.microsoft.com/office/powerpoint/2010/main" xmlns="" val="371870387"/>
              </p:ext>
            </p:extLst>
          </p:nvPr>
        </p:nvGraphicFramePr>
        <p:xfrm>
          <a:off x="4506681" y="4147308"/>
          <a:ext cx="4430488" cy="1920240"/>
        </p:xfrm>
        <a:graphic>
          <a:graphicData uri="http://schemas.openxmlformats.org/drawingml/2006/table">
            <a:tbl>
              <a:tblPr firstRow="1" bandRow="1">
                <a:tableStyleId>{C083E6E3-FA7D-4D7B-A595-EF9225AFEA82}</a:tableStyleId>
              </a:tblPr>
              <a:tblGrid>
                <a:gridCol w="1611086"/>
                <a:gridCol w="2819402"/>
              </a:tblGrid>
              <a:tr h="2743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cap="small" baseline="0" dirty="0" smtClean="0">
                          <a:solidFill>
                            <a:schemeClr val="accent1"/>
                          </a:solidFill>
                        </a:rPr>
                        <a:t>Pathologie et facteurs de risque</a:t>
                      </a:r>
                    </a:p>
                  </a:txBody>
                  <a:tcPr anchor="ctr">
                    <a:lnR w="12700" cap="flat" cmpd="sng" algn="ctr">
                      <a:solidFill>
                        <a:schemeClr val="accent3"/>
                      </a:solidFill>
                      <a:prstDash val="solid"/>
                      <a:round/>
                      <a:headEnd type="none" w="med" len="med"/>
                      <a:tailEnd type="none" w="med" len="med"/>
                    </a:lnR>
                    <a:lnB w="12700" cap="flat" cmpd="sng" algn="ctr">
                      <a:solidFill>
                        <a:schemeClr val="accent3">
                          <a:lumMod val="50000"/>
                        </a:schemeClr>
                      </a:solidFill>
                      <a:prstDash val="solid"/>
                      <a:round/>
                      <a:headEnd type="none" w="med" len="med"/>
                      <a:tailEnd type="none" w="med" len="med"/>
                    </a:lnB>
                  </a:tcPr>
                </a:tc>
                <a:tc>
                  <a:txBody>
                    <a:bodyPr/>
                    <a:lstStyle/>
                    <a:p>
                      <a:pPr algn="ctr"/>
                      <a:r>
                        <a:rPr lang="fr-FR" sz="1200" cap="small" baseline="0" dirty="0" smtClean="0">
                          <a:solidFill>
                            <a:schemeClr val="accent1"/>
                          </a:solidFill>
                        </a:rPr>
                        <a:t>Données</a:t>
                      </a:r>
                      <a:endParaRPr lang="fr-FR" sz="1200" cap="small" baseline="0" dirty="0">
                        <a:solidFill>
                          <a:schemeClr val="accent1"/>
                        </a:solidFill>
                      </a:endParaRPr>
                    </a:p>
                  </a:txBody>
                  <a:tcPr anchor="ctr">
                    <a:lnL w="12700" cap="flat" cmpd="sng" algn="ctr">
                      <a:solidFill>
                        <a:schemeClr val="accent3"/>
                      </a:solidFill>
                      <a:prstDash val="solid"/>
                      <a:round/>
                      <a:headEnd type="none" w="med" len="med"/>
                      <a:tailEnd type="none" w="med" len="med"/>
                    </a:lnL>
                    <a:lnB w="12700" cap="flat" cmpd="sng" algn="ctr">
                      <a:solidFill>
                        <a:schemeClr val="accent3">
                          <a:lumMod val="50000"/>
                        </a:schemeClr>
                      </a:solidFill>
                      <a:prstDash val="solid"/>
                      <a:round/>
                      <a:headEnd type="none" w="med" len="med"/>
                      <a:tailEnd type="none" w="med" len="med"/>
                    </a:lnB>
                  </a:tcPr>
                </a:tc>
              </a:tr>
              <a:tr h="548640">
                <a:tc>
                  <a:txBody>
                    <a:bodyPr/>
                    <a:lstStyle/>
                    <a:p>
                      <a:pPr marL="0" indent="0" algn="ctr" defTabSz="914400" rtl="0" eaLnBrk="1" latinLnBrk="0" hangingPunct="1"/>
                      <a:r>
                        <a:rPr lang="fr-FR" sz="1000" b="1" kern="1200" dirty="0" smtClean="0">
                          <a:solidFill>
                            <a:schemeClr val="accent1"/>
                          </a:solidFill>
                          <a:latin typeface="+mn-lt"/>
                          <a:ea typeface="+mn-ea"/>
                          <a:cs typeface="+mn-cs"/>
                        </a:rPr>
                        <a:t>Syndrome</a:t>
                      </a:r>
                      <a:r>
                        <a:rPr lang="fr-FR" sz="1000" b="1" kern="1200" baseline="0" dirty="0" smtClean="0">
                          <a:solidFill>
                            <a:schemeClr val="accent1"/>
                          </a:solidFill>
                          <a:latin typeface="+mn-lt"/>
                          <a:ea typeface="+mn-ea"/>
                          <a:cs typeface="+mn-cs"/>
                        </a:rPr>
                        <a:t> de compression de la veine cave supérieure</a:t>
                      </a:r>
                      <a:endParaRPr lang="fr-FR" sz="1000" b="1" kern="1200" dirty="0">
                        <a:solidFill>
                          <a:schemeClr val="accent1"/>
                        </a:solidFill>
                        <a:latin typeface="+mn-lt"/>
                        <a:ea typeface="+mn-ea"/>
                        <a:cs typeface="+mn-cs"/>
                      </a:endParaRPr>
                    </a:p>
                  </a:txBody>
                  <a:tcPr anchor="ctr">
                    <a:lnR w="12700" cap="flat" cmpd="sng" algn="ctr">
                      <a:solidFill>
                        <a:schemeClr val="accent3"/>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171450" indent="-171450" algn="l">
                        <a:buFont typeface="Arial" panose="020B0604020202020204" pitchFamily="34" charset="0"/>
                        <a:buChar char="•"/>
                      </a:pPr>
                      <a:r>
                        <a:rPr lang="fr-FR" sz="1000" kern="1200" baseline="0" dirty="0" smtClean="0">
                          <a:solidFill>
                            <a:schemeClr val="accent1"/>
                          </a:solidFill>
                          <a:latin typeface="+mn-lt"/>
                          <a:ea typeface="+mn-ea"/>
                          <a:cs typeface="+mn-cs"/>
                        </a:rPr>
                        <a:t>15 000 nouveaux cas/an aux USA</a:t>
                      </a:r>
                    </a:p>
                    <a:p>
                      <a:pPr marL="171450" indent="-171450" algn="l">
                        <a:buFont typeface="Arial" panose="020B0604020202020204" pitchFamily="34" charset="0"/>
                        <a:buChar char="•"/>
                      </a:pPr>
                      <a:r>
                        <a:rPr lang="fr-FR" sz="1000" kern="1200" baseline="0" dirty="0" smtClean="0">
                          <a:solidFill>
                            <a:schemeClr val="accent1"/>
                          </a:solidFill>
                          <a:latin typeface="+mn-lt"/>
                          <a:ea typeface="+mn-ea"/>
                          <a:cs typeface="+mn-cs"/>
                        </a:rPr>
                        <a:t>Touche 2 à 5% des patients atteints de cancer pulmonaire à un stade avancé  </a:t>
                      </a:r>
                      <a:r>
                        <a:rPr lang="fr-FR" sz="1000" kern="1200" baseline="0" dirty="0" smtClean="0">
                          <a:solidFill>
                            <a:schemeClr val="accent1"/>
                          </a:solidFill>
                          <a:latin typeface="+mn-lt"/>
                          <a:ea typeface="+mn-ea"/>
                          <a:cs typeface="+mn-cs"/>
                          <a:sym typeface="Wingdings" pitchFamily="2" charset="2"/>
                        </a:rPr>
                        <a:t> incidence variable selon le type de cancer : 10% pour le cancer du poumon et 1 à 2% pour le cancer du poumon non à petites cellules</a:t>
                      </a:r>
                      <a:endParaRPr lang="fr-FR" sz="1000" kern="1200" baseline="0" dirty="0" smtClean="0">
                        <a:solidFill>
                          <a:schemeClr val="accent1"/>
                        </a:solidFill>
                        <a:latin typeface="+mn-lt"/>
                        <a:ea typeface="+mn-ea"/>
                        <a:cs typeface="+mn-cs"/>
                      </a:endParaRPr>
                    </a:p>
                    <a:p>
                      <a:pPr marL="171450" indent="-171450" algn="l">
                        <a:buFont typeface="Arial" panose="020B0604020202020204" pitchFamily="34" charset="0"/>
                        <a:buChar char="•"/>
                      </a:pPr>
                      <a:r>
                        <a:rPr lang="fr-FR" sz="1000" kern="1200" baseline="0" dirty="0" smtClean="0">
                          <a:solidFill>
                            <a:schemeClr val="accent1"/>
                          </a:solidFill>
                          <a:latin typeface="+mn-lt"/>
                          <a:ea typeface="+mn-ea"/>
                          <a:cs typeface="+mn-cs"/>
                        </a:rPr>
                        <a:t>Prédominance masculine</a:t>
                      </a:r>
                    </a:p>
                    <a:p>
                      <a:pPr marL="171450" indent="-171450" algn="l">
                        <a:buFont typeface="Arial" panose="020B0604020202020204" pitchFamily="34" charset="0"/>
                        <a:buChar char="•"/>
                      </a:pPr>
                      <a:r>
                        <a:rPr lang="fr-FR" sz="1000" kern="1200" baseline="0" dirty="0" smtClean="0">
                          <a:solidFill>
                            <a:schemeClr val="accent1"/>
                          </a:solidFill>
                          <a:latin typeface="+mn-lt"/>
                          <a:ea typeface="+mn-ea"/>
                          <a:cs typeface="+mn-cs"/>
                        </a:rPr>
                        <a:t>Age moyen de 60 ans</a:t>
                      </a:r>
                    </a:p>
                  </a:txBody>
                  <a:tcPr anchor="ctr">
                    <a:lnL w="12700" cap="flat" cmpd="sng" algn="ctr">
                      <a:solidFill>
                        <a:schemeClr val="accent3"/>
                      </a:solidFill>
                      <a:prstDash val="solid"/>
                      <a:round/>
                      <a:headEnd type="none" w="med" len="med"/>
                      <a:tailEnd type="none" w="med" len="med"/>
                    </a:lnL>
                    <a:lnT w="12700" cap="flat" cmpd="sng" algn="ctr">
                      <a:solidFill>
                        <a:schemeClr val="accent3">
                          <a:lumMod val="5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5789826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39387" y="1135209"/>
            <a:ext cx="8134597" cy="4501036"/>
          </a:xfrm>
        </p:spPr>
        <p:txBody>
          <a:bodyPr/>
          <a:lstStyle/>
          <a:p>
            <a:pPr algn="just"/>
            <a:r>
              <a:rPr lang="fr-FR" sz="1600" dirty="0" smtClean="0"/>
              <a:t>Le marché mondial des DMIA devrait atteindre 22,3 Mds$ d’ici 2017 avec une croissance annuelle de près de 9,9% </a:t>
            </a:r>
          </a:p>
          <a:p>
            <a:pPr lvl="1" algn="just"/>
            <a:r>
              <a:rPr lang="fr-FR" sz="1400" dirty="0"/>
              <a:t>Ce marché est particulièrement croissant du fait d’une incidence croissante des pathologies cardiaques</a:t>
            </a:r>
          </a:p>
          <a:p>
            <a:pPr lvl="1" algn="just"/>
            <a:r>
              <a:rPr lang="fr-FR" sz="1400" dirty="0" smtClean="0"/>
              <a:t>Les défibrillateurs et pacemakers représentent 80% de ce marché</a:t>
            </a:r>
          </a:p>
          <a:p>
            <a:pPr lvl="2" algn="just"/>
            <a:r>
              <a:rPr lang="fr-FR" sz="1200" dirty="0"/>
              <a:t>800 000 pacemakers, défibrillateurs et </a:t>
            </a:r>
            <a:r>
              <a:rPr lang="fr-FR" sz="1200" dirty="0" err="1"/>
              <a:t>resynchronisateurs</a:t>
            </a:r>
            <a:r>
              <a:rPr lang="fr-FR" sz="1200" dirty="0"/>
              <a:t> cardiaques sont implantés chaque année dans le monde et 40 000 en France</a:t>
            </a:r>
          </a:p>
          <a:p>
            <a:pPr lvl="1" algn="just"/>
            <a:r>
              <a:rPr lang="fr-FR" sz="1400" dirty="0" smtClean="0"/>
              <a:t>40% du marché est dominé par l’Amérique du Nord avec des acteurs tels que St Jude </a:t>
            </a:r>
            <a:r>
              <a:rPr lang="fr-FR" sz="1400" dirty="0" err="1" smtClean="0"/>
              <a:t>Medical</a:t>
            </a:r>
            <a:r>
              <a:rPr lang="fr-FR" sz="1400" dirty="0" smtClean="0"/>
              <a:t>, </a:t>
            </a:r>
            <a:r>
              <a:rPr lang="fr-FR" sz="1400" dirty="0" err="1" smtClean="0"/>
              <a:t>Medtronic</a:t>
            </a:r>
            <a:r>
              <a:rPr lang="fr-FR" sz="1400" dirty="0" smtClean="0"/>
              <a:t> et Boston </a:t>
            </a:r>
            <a:r>
              <a:rPr lang="fr-FR" sz="1400" dirty="0" err="1" smtClean="0"/>
              <a:t>Scientific</a:t>
            </a:r>
            <a:r>
              <a:rPr lang="fr-FR" sz="1400" dirty="0" smtClean="0"/>
              <a:t>, suivi à 30% par l’Europe avec des acteurs tels que </a:t>
            </a:r>
            <a:r>
              <a:rPr lang="fr-FR" sz="1400" dirty="0" err="1" smtClean="0"/>
              <a:t>Sorin</a:t>
            </a:r>
            <a:r>
              <a:rPr lang="fr-FR" sz="1400" dirty="0" smtClean="0"/>
              <a:t> et </a:t>
            </a:r>
            <a:r>
              <a:rPr lang="fr-FR" sz="1400" dirty="0" err="1" smtClean="0"/>
              <a:t>Biotronik</a:t>
            </a:r>
            <a:endParaRPr lang="fr-FR" sz="1400" dirty="0" smtClean="0"/>
          </a:p>
          <a:p>
            <a:pPr algn="just"/>
            <a:endParaRPr lang="fr-FR" sz="1600" dirty="0" smtClean="0"/>
          </a:p>
          <a:p>
            <a:pPr algn="just"/>
            <a:r>
              <a:rPr lang="fr-FR" sz="1600" dirty="0" smtClean="0"/>
              <a:t>Une innovation majeure a émergé ces dernières années : le développement de pacemakers sans électrodes</a:t>
            </a:r>
          </a:p>
          <a:p>
            <a:pPr marL="806450" lvl="1" indent="-363538" algn="just">
              <a:spcBef>
                <a:spcPts val="600"/>
              </a:spcBef>
              <a:spcAft>
                <a:spcPts val="0"/>
              </a:spcAft>
            </a:pPr>
            <a:r>
              <a:rPr lang="fr-FR" sz="1400" dirty="0" smtClean="0"/>
              <a:t>Tous les grands acteurs sont déjà positionnés ou se positionnent sur cette nouvelle technologie nécessitant (i) la miniaturisation de circuits électroniques, (ii) l’optimisation du système de consommation d’énergie et (iii) le développement de dispositifs d’implantation par l’artère fémorale</a:t>
            </a:r>
          </a:p>
        </p:txBody>
      </p:sp>
      <p:sp>
        <p:nvSpPr>
          <p:cNvPr id="2" name="Titre 1"/>
          <p:cNvSpPr>
            <a:spLocks noGrp="1"/>
          </p:cNvSpPr>
          <p:nvPr>
            <p:ph type="title"/>
          </p:nvPr>
        </p:nvSpPr>
        <p:spPr>
          <a:xfrm>
            <a:off x="1847850" y="33983"/>
            <a:ext cx="7115624" cy="504056"/>
          </a:xfrm>
        </p:spPr>
        <p:txBody>
          <a:bodyPr/>
          <a:lstStyle/>
          <a:p>
            <a:r>
              <a:rPr lang="fr-FR" dirty="0" smtClean="0"/>
              <a:t>Un marché des DMIA en croissance dominé par 5 acteurs internationaux</a:t>
            </a:r>
            <a:endParaRPr lang="fr-FR"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solidFill>
                  <a:srgbClr val="A5A5A5"/>
                </a:solidFill>
              </a:rPr>
              <a:pPr/>
              <a:t>46</a:t>
            </a:fld>
            <a:endParaRPr lang="fr-FR" dirty="0">
              <a:solidFill>
                <a:srgbClr val="A5A5A5"/>
              </a:solidFill>
            </a:endParaRPr>
          </a:p>
        </p:txBody>
      </p:sp>
      <p:sp>
        <p:nvSpPr>
          <p:cNvPr id="6" name="ZoneTexte 5"/>
          <p:cNvSpPr txBox="1"/>
          <p:nvPr/>
        </p:nvSpPr>
        <p:spPr>
          <a:xfrm>
            <a:off x="9525" y="5836334"/>
            <a:ext cx="2929007" cy="246221"/>
          </a:xfrm>
          <a:prstGeom prst="rect">
            <a:avLst/>
          </a:prstGeom>
          <a:noFill/>
        </p:spPr>
        <p:txBody>
          <a:bodyPr wrap="none" rtlCol="0">
            <a:spAutoFit/>
          </a:bodyPr>
          <a:lstStyle/>
          <a:p>
            <a:r>
              <a:rPr lang="fr-FR" sz="1000" i="1" dirty="0" smtClean="0">
                <a:solidFill>
                  <a:srgbClr val="A5A5A5"/>
                </a:solidFill>
              </a:rPr>
              <a:t>Source : </a:t>
            </a:r>
            <a:r>
              <a:rPr lang="fr-FR" sz="1000" i="1" dirty="0" err="1" smtClean="0">
                <a:solidFill>
                  <a:srgbClr val="A5A5A5"/>
                </a:solidFill>
              </a:rPr>
              <a:t>Medical</a:t>
            </a:r>
            <a:r>
              <a:rPr lang="fr-FR" sz="1000" i="1" dirty="0" smtClean="0">
                <a:solidFill>
                  <a:srgbClr val="A5A5A5"/>
                </a:solidFill>
              </a:rPr>
              <a:t> </a:t>
            </a:r>
            <a:r>
              <a:rPr lang="fr-FR" sz="1000" i="1" dirty="0" err="1" smtClean="0">
                <a:solidFill>
                  <a:srgbClr val="A5A5A5"/>
                </a:solidFill>
              </a:rPr>
              <a:t>Device</a:t>
            </a:r>
            <a:r>
              <a:rPr lang="fr-FR" sz="1000" i="1" dirty="0" smtClean="0">
                <a:solidFill>
                  <a:srgbClr val="A5A5A5"/>
                </a:solidFill>
              </a:rPr>
              <a:t> and Diagnostic </a:t>
            </a:r>
            <a:r>
              <a:rPr lang="fr-FR" sz="1000" i="1" dirty="0" err="1" smtClean="0">
                <a:solidFill>
                  <a:srgbClr val="A5A5A5"/>
                </a:solidFill>
              </a:rPr>
              <a:t>Industry</a:t>
            </a:r>
            <a:endParaRPr lang="fr-FR" sz="1000" i="1" dirty="0">
              <a:solidFill>
                <a:srgbClr val="A5A5A5"/>
              </a:solidFill>
            </a:endParaRPr>
          </a:p>
        </p:txBody>
      </p:sp>
    </p:spTree>
    <p:extLst>
      <p:ext uri="{BB962C8B-B14F-4D97-AF65-F5344CB8AC3E}">
        <p14:creationId xmlns:p14="http://schemas.microsoft.com/office/powerpoint/2010/main" xmlns="" val="10470021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2"/>
          <p:cNvSpPr>
            <a:spLocks noGrp="1"/>
          </p:cNvSpPr>
          <p:nvPr>
            <p:ph idx="1"/>
          </p:nvPr>
        </p:nvSpPr>
        <p:spPr>
          <a:xfrm>
            <a:off x="496537" y="1446478"/>
            <a:ext cx="8134597" cy="4314485"/>
          </a:xfrm>
        </p:spPr>
        <p:txBody>
          <a:bodyPr/>
          <a:lstStyle/>
          <a:p>
            <a:pPr algn="just">
              <a:spcBef>
                <a:spcPts val="600"/>
              </a:spcBef>
            </a:pPr>
            <a:r>
              <a:rPr lang="fr-FR" sz="1600" dirty="0" smtClean="0"/>
              <a:t>Le marché mondial des DMI est estimé à 24,1 Mds $ en 2017 et comprend :</a:t>
            </a:r>
          </a:p>
          <a:p>
            <a:pPr lvl="1" algn="just">
              <a:spcBef>
                <a:spcPts val="600"/>
              </a:spcBef>
            </a:pPr>
            <a:r>
              <a:rPr lang="fr-FR" sz="1400" dirty="0" smtClean="0"/>
              <a:t>Les dispositifs de cardiologie interventionnelle, marché estimé à 15,7 Mds$ avec une croissance annuelle de 9,9%</a:t>
            </a:r>
          </a:p>
          <a:p>
            <a:pPr lvl="1" algn="just">
              <a:spcBef>
                <a:spcPts val="600"/>
              </a:spcBef>
            </a:pPr>
            <a:r>
              <a:rPr lang="fr-FR" sz="1400" dirty="0" smtClean="0"/>
              <a:t>Les dispositifs vasculaires périphériques, marché estimé à 5,5 Mds$ à 11,6%</a:t>
            </a:r>
          </a:p>
          <a:p>
            <a:pPr lvl="1" algn="just">
              <a:spcBef>
                <a:spcPts val="600"/>
              </a:spcBef>
            </a:pPr>
            <a:r>
              <a:rPr lang="fr-FR" sz="1400" dirty="0" smtClean="0"/>
              <a:t>Les dispositifs prosthétiques, marché estimé à 2,9 Mds$ à 10,1%</a:t>
            </a:r>
          </a:p>
          <a:p>
            <a:pPr algn="just">
              <a:spcBef>
                <a:spcPts val="1200"/>
              </a:spcBef>
            </a:pPr>
            <a:r>
              <a:rPr lang="fr-FR" sz="1600" dirty="0" smtClean="0"/>
              <a:t>L’Amérique du Nord représente 40% de ce marché et l’Europe 30%</a:t>
            </a:r>
          </a:p>
          <a:p>
            <a:pPr algn="just">
              <a:spcBef>
                <a:spcPts val="1200"/>
              </a:spcBef>
            </a:pPr>
            <a:endParaRPr lang="fr-FR" sz="500" dirty="0" smtClean="0"/>
          </a:p>
          <a:p>
            <a:pPr algn="just">
              <a:spcBef>
                <a:spcPts val="1200"/>
              </a:spcBef>
            </a:pPr>
            <a:r>
              <a:rPr lang="fr-FR" sz="1600" dirty="0" smtClean="0"/>
              <a:t>Près de 200 000 stents sont posés par an en France</a:t>
            </a:r>
          </a:p>
          <a:p>
            <a:pPr lvl="1" algn="just">
              <a:spcBef>
                <a:spcPts val="600"/>
              </a:spcBef>
            </a:pPr>
            <a:r>
              <a:rPr lang="fr-FR" sz="1400" dirty="0" smtClean="0"/>
              <a:t>61% des </a:t>
            </a:r>
            <a:r>
              <a:rPr lang="fr-FR" sz="1400" dirty="0" err="1" smtClean="0"/>
              <a:t>endoprothèses</a:t>
            </a:r>
            <a:r>
              <a:rPr lang="fr-FR" sz="1400" dirty="0" smtClean="0"/>
              <a:t> coronaires sont des stents actifs (à libération de médicament)</a:t>
            </a:r>
          </a:p>
          <a:p>
            <a:pPr algn="just">
              <a:spcBef>
                <a:spcPts val="1200"/>
              </a:spcBef>
            </a:pPr>
            <a:endParaRPr lang="fr-FR" sz="500" dirty="0" smtClean="0"/>
          </a:p>
          <a:p>
            <a:pPr algn="just">
              <a:spcBef>
                <a:spcPts val="1200"/>
              </a:spcBef>
            </a:pPr>
            <a:r>
              <a:rPr lang="fr-FR" sz="1600" dirty="0" smtClean="0"/>
              <a:t>Ce marché est porté par :</a:t>
            </a:r>
          </a:p>
          <a:p>
            <a:pPr lvl="1" algn="just">
              <a:spcBef>
                <a:spcPts val="600"/>
              </a:spcBef>
            </a:pPr>
            <a:r>
              <a:rPr lang="fr-FR" sz="1400" dirty="0" smtClean="0"/>
              <a:t>Le vieillissement croissant de la population</a:t>
            </a:r>
          </a:p>
          <a:p>
            <a:pPr lvl="1" algn="just">
              <a:spcBef>
                <a:spcPts val="600"/>
              </a:spcBef>
            </a:pPr>
            <a:r>
              <a:rPr lang="fr-FR" sz="1400" dirty="0" smtClean="0"/>
              <a:t>Le coût des procédures endovasculaires</a:t>
            </a:r>
          </a:p>
          <a:p>
            <a:pPr lvl="1" algn="just">
              <a:spcBef>
                <a:spcPts val="600"/>
              </a:spcBef>
            </a:pPr>
            <a:r>
              <a:rPr lang="fr-FR" sz="1400" dirty="0" smtClean="0"/>
              <a:t>Les innovations sur le design et les matériaux des prothèses ayant un impact direct sur la durabilité des prothèses et l’opérabilité de patients plus jeunes</a:t>
            </a:r>
          </a:p>
        </p:txBody>
      </p:sp>
      <p:sp>
        <p:nvSpPr>
          <p:cNvPr id="2" name="Titre 1"/>
          <p:cNvSpPr>
            <a:spLocks noGrp="1"/>
          </p:cNvSpPr>
          <p:nvPr>
            <p:ph type="title"/>
          </p:nvPr>
        </p:nvSpPr>
        <p:spPr/>
        <p:txBody>
          <a:bodyPr/>
          <a:lstStyle/>
          <a:p>
            <a:r>
              <a:rPr lang="fr-FR" dirty="0"/>
              <a:t>Un marché des </a:t>
            </a:r>
            <a:r>
              <a:rPr lang="fr-FR" dirty="0" smtClean="0"/>
              <a:t>DMI </a:t>
            </a:r>
            <a:r>
              <a:rPr lang="fr-FR" dirty="0"/>
              <a:t>en </a:t>
            </a:r>
            <a:r>
              <a:rPr lang="fr-FR" dirty="0" smtClean="0"/>
              <a:t>croissance et porté par les dispositifs de cardiologie interventionnelle</a:t>
            </a:r>
            <a:endParaRPr lang="fr-FR"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pPr/>
              <a:t>47</a:t>
            </a:fld>
            <a:endParaRPr lang="fr-FR" dirty="0"/>
          </a:p>
        </p:txBody>
      </p:sp>
      <p:sp>
        <p:nvSpPr>
          <p:cNvPr id="11" name="ZoneTexte 10"/>
          <p:cNvSpPr txBox="1"/>
          <p:nvPr/>
        </p:nvSpPr>
        <p:spPr>
          <a:xfrm>
            <a:off x="0" y="5883959"/>
            <a:ext cx="2929007" cy="246221"/>
          </a:xfrm>
          <a:prstGeom prst="rect">
            <a:avLst/>
          </a:prstGeom>
          <a:noFill/>
        </p:spPr>
        <p:txBody>
          <a:bodyPr wrap="none" rtlCol="0">
            <a:spAutoFit/>
          </a:bodyPr>
          <a:lstStyle/>
          <a:p>
            <a:r>
              <a:rPr lang="fr-FR" sz="1000" i="1" dirty="0" smtClean="0">
                <a:solidFill>
                  <a:srgbClr val="A5A5A5"/>
                </a:solidFill>
              </a:rPr>
              <a:t>Source : </a:t>
            </a:r>
            <a:r>
              <a:rPr lang="fr-FR" sz="1000" i="1" dirty="0" err="1" smtClean="0">
                <a:solidFill>
                  <a:srgbClr val="A5A5A5"/>
                </a:solidFill>
              </a:rPr>
              <a:t>Medical</a:t>
            </a:r>
            <a:r>
              <a:rPr lang="fr-FR" sz="1000" i="1" dirty="0" smtClean="0">
                <a:solidFill>
                  <a:srgbClr val="A5A5A5"/>
                </a:solidFill>
              </a:rPr>
              <a:t> </a:t>
            </a:r>
            <a:r>
              <a:rPr lang="fr-FR" sz="1000" i="1" dirty="0" err="1" smtClean="0">
                <a:solidFill>
                  <a:srgbClr val="A5A5A5"/>
                </a:solidFill>
              </a:rPr>
              <a:t>Device</a:t>
            </a:r>
            <a:r>
              <a:rPr lang="fr-FR" sz="1000" i="1" dirty="0" smtClean="0">
                <a:solidFill>
                  <a:srgbClr val="A5A5A5"/>
                </a:solidFill>
              </a:rPr>
              <a:t> and Diagnostic </a:t>
            </a:r>
            <a:r>
              <a:rPr lang="fr-FR" sz="1000" i="1" dirty="0" err="1" smtClean="0">
                <a:solidFill>
                  <a:srgbClr val="A5A5A5"/>
                </a:solidFill>
              </a:rPr>
              <a:t>Industry</a:t>
            </a:r>
            <a:endParaRPr lang="fr-FR" sz="1000" i="1" dirty="0" smtClean="0">
              <a:solidFill>
                <a:srgbClr val="A5A5A5"/>
              </a:solidFill>
            </a:endParaRPr>
          </a:p>
        </p:txBody>
      </p:sp>
    </p:spTree>
    <p:extLst>
      <p:ext uri="{BB962C8B-B14F-4D97-AF65-F5344CB8AC3E}">
        <p14:creationId xmlns:p14="http://schemas.microsoft.com/office/powerpoint/2010/main" xmlns="" val="27549082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39387" y="1163784"/>
            <a:ext cx="8134597" cy="926275"/>
          </a:xfrm>
        </p:spPr>
        <p:txBody>
          <a:bodyPr/>
          <a:lstStyle/>
          <a:p>
            <a:pPr algn="just">
              <a:spcBef>
                <a:spcPts val="600"/>
              </a:spcBef>
              <a:spcAft>
                <a:spcPts val="0"/>
              </a:spcAft>
            </a:pPr>
            <a:r>
              <a:rPr lang="fr-FR" sz="1600" dirty="0" smtClean="0"/>
              <a:t>Marché mondial de l’imagerie médicale (diagnostique et interventionnelle) estimé à plus de 60 Mds $ en 2019 avec une croissance annuelle de 5%</a:t>
            </a:r>
          </a:p>
          <a:p>
            <a:pPr marL="806450" lvl="1" indent="-363538" algn="just">
              <a:spcBef>
                <a:spcPts val="600"/>
              </a:spcBef>
              <a:spcAft>
                <a:spcPts val="0"/>
              </a:spcAft>
            </a:pPr>
            <a:r>
              <a:rPr lang="fr-FR" sz="1400" dirty="0"/>
              <a:t>Dispositifs d’imagerie (près de 30 Mds $) segment de marché le plus important</a:t>
            </a:r>
          </a:p>
          <a:p>
            <a:pPr marL="1162050" lvl="2" indent="-363538" algn="just" defTabSz="1252538">
              <a:spcBef>
                <a:spcPts val="600"/>
              </a:spcBef>
              <a:spcAft>
                <a:spcPts val="0"/>
              </a:spcAft>
            </a:pPr>
            <a:r>
              <a:rPr lang="fr-FR" sz="1200" dirty="0"/>
              <a:t>Equipements estimés à 24,4 Mds $ - forte croissance prévue</a:t>
            </a:r>
          </a:p>
          <a:p>
            <a:pPr marL="1162050" lvl="2" indent="-363538" algn="just" defTabSz="1252538">
              <a:spcBef>
                <a:spcPts val="600"/>
              </a:spcBef>
              <a:spcAft>
                <a:spcPts val="0"/>
              </a:spcAft>
            </a:pPr>
            <a:r>
              <a:rPr lang="fr-FR" sz="1200" dirty="0" smtClean="0"/>
              <a:t>Electrophysiologie estimée </a:t>
            </a:r>
            <a:r>
              <a:rPr lang="fr-FR" sz="1200" dirty="0"/>
              <a:t>à </a:t>
            </a:r>
            <a:r>
              <a:rPr lang="fr-FR" sz="1200" dirty="0" smtClean="0"/>
              <a:t>4,4 </a:t>
            </a:r>
            <a:r>
              <a:rPr lang="fr-FR" sz="1200" dirty="0"/>
              <a:t>Mds $</a:t>
            </a:r>
          </a:p>
          <a:p>
            <a:pPr marL="806450" lvl="1" indent="-363538" algn="just">
              <a:spcBef>
                <a:spcPts val="600"/>
              </a:spcBef>
              <a:spcAft>
                <a:spcPts val="0"/>
              </a:spcAft>
            </a:pPr>
            <a:r>
              <a:rPr lang="fr-FR" sz="1400" dirty="0"/>
              <a:t>Outils de ciblage et de guidage (près de 10 Mds $)</a:t>
            </a:r>
          </a:p>
          <a:p>
            <a:pPr marL="1162050" lvl="2" indent="-363538" algn="just" defTabSz="1338263">
              <a:spcBef>
                <a:spcPts val="600"/>
              </a:spcBef>
              <a:spcAft>
                <a:spcPts val="0"/>
              </a:spcAft>
            </a:pPr>
            <a:r>
              <a:rPr lang="fr-FR" sz="1200" dirty="0"/>
              <a:t>Endoscopie en forte croissance (6,1 Mds $)</a:t>
            </a:r>
          </a:p>
          <a:p>
            <a:pPr marL="1162050" lvl="2" indent="-363538" algn="just" defTabSz="1338263">
              <a:spcBef>
                <a:spcPts val="600"/>
              </a:spcBef>
              <a:spcAft>
                <a:spcPts val="0"/>
              </a:spcAft>
            </a:pPr>
            <a:r>
              <a:rPr lang="fr-FR" sz="1200" dirty="0"/>
              <a:t>Radiologie et cardiologie interventionnelle (1,9 Mds $)</a:t>
            </a:r>
          </a:p>
          <a:p>
            <a:pPr marL="1162050" lvl="2" indent="-363538" algn="just" defTabSz="1338263">
              <a:spcBef>
                <a:spcPts val="600"/>
              </a:spcBef>
              <a:spcAft>
                <a:spcPts val="0"/>
              </a:spcAft>
            </a:pPr>
            <a:r>
              <a:rPr lang="fr-FR" sz="1200" dirty="0"/>
              <a:t>Mobiles chirurgicaux (1,4 Mds $)</a:t>
            </a:r>
          </a:p>
          <a:p>
            <a:pPr marL="806450" lvl="1" indent="-363538" algn="just">
              <a:spcBef>
                <a:spcPts val="600"/>
              </a:spcBef>
              <a:spcAft>
                <a:spcPts val="0"/>
              </a:spcAft>
            </a:pPr>
            <a:r>
              <a:rPr lang="fr-FR" sz="1400" dirty="0"/>
              <a:t>Outils d’aide à la décision (près de 5 Mds $)</a:t>
            </a:r>
          </a:p>
          <a:p>
            <a:pPr marL="1162050" lvl="2" indent="-363538" algn="just" defTabSz="1084263">
              <a:spcBef>
                <a:spcPts val="600"/>
              </a:spcBef>
              <a:spcAft>
                <a:spcPts val="0"/>
              </a:spcAft>
            </a:pPr>
            <a:r>
              <a:rPr lang="fr-FR" sz="1200" dirty="0"/>
              <a:t>PACS (Picture </a:t>
            </a:r>
            <a:r>
              <a:rPr lang="fr-FR" sz="1200" dirty="0" err="1"/>
              <a:t>Archiving</a:t>
            </a:r>
            <a:r>
              <a:rPr lang="fr-FR" sz="1200" dirty="0"/>
              <a:t> and Communication </a:t>
            </a:r>
            <a:r>
              <a:rPr lang="fr-FR" sz="1200" dirty="0" err="1"/>
              <a:t>Systems</a:t>
            </a:r>
            <a:r>
              <a:rPr lang="fr-FR" sz="1200" dirty="0"/>
              <a:t> – 2,8 Mds $)</a:t>
            </a:r>
          </a:p>
          <a:p>
            <a:pPr marL="1162050" lvl="2" indent="-363538" algn="just" defTabSz="1084263">
              <a:spcBef>
                <a:spcPts val="600"/>
              </a:spcBef>
              <a:spcAft>
                <a:spcPts val="0"/>
              </a:spcAft>
            </a:pPr>
            <a:r>
              <a:rPr lang="fr-FR" sz="1200" dirty="0"/>
              <a:t>Stations de </a:t>
            </a:r>
            <a:r>
              <a:rPr lang="fr-FR" sz="1200" dirty="0" smtClean="0"/>
              <a:t>revue, </a:t>
            </a:r>
            <a:r>
              <a:rPr lang="fr-FR" sz="1200" dirty="0"/>
              <a:t>logiciels d’analyse et de post-traitement des images (2,2 Mds $</a:t>
            </a:r>
            <a:r>
              <a:rPr lang="fr-FR" sz="1200" dirty="0" smtClean="0"/>
              <a:t>)</a:t>
            </a:r>
            <a:endParaRPr lang="fr-FR" sz="1600" dirty="0" smtClean="0"/>
          </a:p>
          <a:p>
            <a:pPr algn="just">
              <a:spcBef>
                <a:spcPts val="600"/>
              </a:spcBef>
              <a:spcAft>
                <a:spcPts val="0"/>
              </a:spcAft>
            </a:pPr>
            <a:endParaRPr lang="fr-FR" sz="1600" dirty="0" smtClean="0"/>
          </a:p>
          <a:p>
            <a:pPr algn="just">
              <a:spcBef>
                <a:spcPts val="600"/>
              </a:spcBef>
              <a:spcAft>
                <a:spcPts val="0"/>
              </a:spcAft>
            </a:pPr>
            <a:r>
              <a:rPr lang="fr-FR" sz="1600" dirty="0" smtClean="0"/>
              <a:t>Un marché tiré par la croissance de l’informatique médicale, </a:t>
            </a:r>
            <a:r>
              <a:rPr lang="fr-FR" sz="1600" dirty="0"/>
              <a:t>l’évolution de l’état de santé de la population </a:t>
            </a:r>
            <a:r>
              <a:rPr lang="fr-FR" sz="1600" dirty="0" smtClean="0"/>
              <a:t>mondiale et le développement des opérations de chirurgie mini-invasive</a:t>
            </a:r>
          </a:p>
          <a:p>
            <a:pPr algn="just">
              <a:spcBef>
                <a:spcPts val="600"/>
              </a:spcBef>
              <a:spcAft>
                <a:spcPts val="0"/>
              </a:spcAft>
            </a:pPr>
            <a:endParaRPr lang="fr-FR" sz="1600" dirty="0"/>
          </a:p>
        </p:txBody>
      </p:sp>
      <p:sp>
        <p:nvSpPr>
          <p:cNvPr id="2" name="Titre 1"/>
          <p:cNvSpPr>
            <a:spLocks noGrp="1"/>
          </p:cNvSpPr>
          <p:nvPr>
            <p:ph type="title"/>
          </p:nvPr>
        </p:nvSpPr>
        <p:spPr>
          <a:xfrm>
            <a:off x="1253068" y="33983"/>
            <a:ext cx="7710406" cy="504056"/>
          </a:xfrm>
        </p:spPr>
        <p:txBody>
          <a:bodyPr/>
          <a:lstStyle/>
          <a:p>
            <a:r>
              <a:rPr lang="fr-FR" dirty="0" smtClean="0"/>
              <a:t>Un marché de l’imagerie médicale en croissance répondant aux besoins cliniques</a:t>
            </a:r>
            <a:endParaRPr lang="fr-FR"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solidFill>
                  <a:srgbClr val="A5A5A5"/>
                </a:solidFill>
              </a:rPr>
              <a:pPr/>
              <a:t>48</a:t>
            </a:fld>
            <a:endParaRPr lang="fr-FR" dirty="0">
              <a:solidFill>
                <a:srgbClr val="A5A5A5"/>
              </a:solidFill>
            </a:endParaRPr>
          </a:p>
        </p:txBody>
      </p:sp>
      <p:sp>
        <p:nvSpPr>
          <p:cNvPr id="6" name="ZoneTexte 5"/>
          <p:cNvSpPr txBox="1"/>
          <p:nvPr/>
        </p:nvSpPr>
        <p:spPr>
          <a:xfrm>
            <a:off x="0" y="5855384"/>
            <a:ext cx="1176925" cy="246221"/>
          </a:xfrm>
          <a:prstGeom prst="rect">
            <a:avLst/>
          </a:prstGeom>
          <a:noFill/>
        </p:spPr>
        <p:txBody>
          <a:bodyPr wrap="none" rtlCol="0">
            <a:spAutoFit/>
          </a:bodyPr>
          <a:lstStyle/>
          <a:p>
            <a:r>
              <a:rPr lang="fr-FR" sz="1000" i="1" dirty="0" smtClean="0">
                <a:solidFill>
                  <a:schemeClr val="accent3"/>
                </a:solidFill>
              </a:rPr>
              <a:t>Source : </a:t>
            </a:r>
            <a:r>
              <a:rPr lang="fr-FR" sz="1000" i="1" dirty="0" err="1" smtClean="0">
                <a:solidFill>
                  <a:schemeClr val="accent3"/>
                </a:solidFill>
              </a:rPr>
              <a:t>Medicen</a:t>
            </a:r>
            <a:endParaRPr lang="fr-FR" sz="1000" i="1" dirty="0">
              <a:solidFill>
                <a:schemeClr val="accent3"/>
              </a:solidFill>
            </a:endParaRPr>
          </a:p>
        </p:txBody>
      </p:sp>
      <p:grpSp>
        <p:nvGrpSpPr>
          <p:cNvPr id="44" name="Grouper 43"/>
          <p:cNvGrpSpPr/>
          <p:nvPr/>
        </p:nvGrpSpPr>
        <p:grpSpPr>
          <a:xfrm>
            <a:off x="6796617" y="1954062"/>
            <a:ext cx="2252132" cy="2454328"/>
            <a:chOff x="6745818" y="1954062"/>
            <a:chExt cx="2252132" cy="2454328"/>
          </a:xfrm>
        </p:grpSpPr>
        <p:grpSp>
          <p:nvGrpSpPr>
            <p:cNvPr id="31" name="Grouper 30"/>
            <p:cNvGrpSpPr/>
            <p:nvPr/>
          </p:nvGrpSpPr>
          <p:grpSpPr>
            <a:xfrm>
              <a:off x="6745818" y="1954062"/>
              <a:ext cx="2150532" cy="2179370"/>
              <a:chOff x="1167440" y="3900280"/>
              <a:chExt cx="1770521" cy="1770521"/>
            </a:xfrm>
            <a:solidFill>
              <a:schemeClr val="accent3">
                <a:lumMod val="40000"/>
                <a:lumOff val="60000"/>
              </a:schemeClr>
            </a:solidFill>
          </p:grpSpPr>
          <p:sp>
            <p:nvSpPr>
              <p:cNvPr id="32" name="Ellipse 31"/>
              <p:cNvSpPr/>
              <p:nvPr/>
            </p:nvSpPr>
            <p:spPr bwMode="auto">
              <a:xfrm>
                <a:off x="1167440" y="3900280"/>
                <a:ext cx="1770521" cy="1770521"/>
              </a:xfrm>
              <a:prstGeom prst="ellipse">
                <a:avLst/>
              </a:prstGeom>
              <a:grp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Arial" charset="0"/>
                  <a:ea typeface="ＭＳ Ｐゴシック" pitchFamily="-32" charset="-128"/>
                </a:endParaRPr>
              </a:p>
            </p:txBody>
          </p:sp>
          <p:cxnSp>
            <p:nvCxnSpPr>
              <p:cNvPr id="33" name="Connecteur droit 32"/>
              <p:cNvCxnSpPr/>
              <p:nvPr/>
            </p:nvCxnSpPr>
            <p:spPr bwMode="auto">
              <a:xfrm flipH="1">
                <a:off x="2048933" y="4087253"/>
                <a:ext cx="521331" cy="721399"/>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4" name="Connecteur droit 33"/>
              <p:cNvCxnSpPr>
                <a:stCxn id="32" idx="4"/>
              </p:cNvCxnSpPr>
              <p:nvPr/>
            </p:nvCxnSpPr>
            <p:spPr bwMode="auto">
              <a:xfrm flipH="1" flipV="1">
                <a:off x="2048933" y="4808651"/>
                <a:ext cx="3768" cy="862149"/>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5" name="Connecteur droit 34"/>
              <p:cNvCxnSpPr>
                <a:stCxn id="32" idx="6"/>
              </p:cNvCxnSpPr>
              <p:nvPr/>
            </p:nvCxnSpPr>
            <p:spPr bwMode="auto">
              <a:xfrm flipH="1">
                <a:off x="2032002" y="4785540"/>
                <a:ext cx="905959" cy="6179"/>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36" name="ZoneTexte 35"/>
            <p:cNvSpPr txBox="1"/>
            <p:nvPr/>
          </p:nvSpPr>
          <p:spPr>
            <a:xfrm>
              <a:off x="6835891" y="2624441"/>
              <a:ext cx="971315" cy="646331"/>
            </a:xfrm>
            <a:prstGeom prst="rect">
              <a:avLst/>
            </a:prstGeom>
            <a:noFill/>
          </p:spPr>
          <p:txBody>
            <a:bodyPr wrap="none" rtlCol="0">
              <a:spAutoFit/>
            </a:bodyPr>
            <a:lstStyle/>
            <a:p>
              <a:pPr algn="ctr"/>
              <a:r>
                <a:rPr lang="fr-FR" sz="1200" b="1" dirty="0" smtClean="0">
                  <a:solidFill>
                    <a:schemeClr val="accent1"/>
                  </a:solidFill>
                </a:rPr>
                <a:t>Dispositifs </a:t>
              </a:r>
            </a:p>
            <a:p>
              <a:pPr algn="ctr"/>
              <a:r>
                <a:rPr lang="fr-FR" sz="1200" b="1" dirty="0" smtClean="0">
                  <a:solidFill>
                    <a:schemeClr val="accent1"/>
                  </a:solidFill>
                </a:rPr>
                <a:t>d’imagerie</a:t>
              </a:r>
            </a:p>
            <a:p>
              <a:pPr algn="ctr"/>
              <a:r>
                <a:rPr lang="fr-FR" sz="1200" b="1" dirty="0" smtClean="0">
                  <a:solidFill>
                    <a:schemeClr val="accent1"/>
                  </a:solidFill>
                </a:rPr>
                <a:t>30 Mds $</a:t>
              </a:r>
              <a:endParaRPr lang="fr-FR" sz="1200" b="1" dirty="0">
                <a:solidFill>
                  <a:schemeClr val="accent1"/>
                </a:solidFill>
              </a:endParaRPr>
            </a:p>
          </p:txBody>
        </p:sp>
        <p:sp>
          <p:nvSpPr>
            <p:cNvPr id="37" name="ZoneTexte 36"/>
            <p:cNvSpPr txBox="1"/>
            <p:nvPr/>
          </p:nvSpPr>
          <p:spPr>
            <a:xfrm>
              <a:off x="7778749" y="3047751"/>
              <a:ext cx="999067" cy="830997"/>
            </a:xfrm>
            <a:prstGeom prst="rect">
              <a:avLst/>
            </a:prstGeom>
            <a:noFill/>
          </p:spPr>
          <p:txBody>
            <a:bodyPr wrap="square" rtlCol="0">
              <a:spAutoFit/>
            </a:bodyPr>
            <a:lstStyle/>
            <a:p>
              <a:pPr algn="ctr"/>
              <a:r>
                <a:rPr lang="fr-FR" sz="1200" b="1" dirty="0" smtClean="0">
                  <a:solidFill>
                    <a:schemeClr val="accent1"/>
                  </a:solidFill>
                </a:rPr>
                <a:t>Outils de ciblage et guidage</a:t>
              </a:r>
            </a:p>
            <a:p>
              <a:pPr algn="ctr"/>
              <a:r>
                <a:rPr lang="fr-FR" sz="1200" b="1" dirty="0">
                  <a:solidFill>
                    <a:schemeClr val="accent1"/>
                  </a:solidFill>
                </a:rPr>
                <a:t>1</a:t>
              </a:r>
              <a:r>
                <a:rPr lang="fr-FR" sz="1200" b="1" dirty="0" smtClean="0">
                  <a:solidFill>
                    <a:schemeClr val="accent1"/>
                  </a:solidFill>
                </a:rPr>
                <a:t>0 Mds $</a:t>
              </a:r>
              <a:endParaRPr lang="fr-FR" sz="1200" b="1" dirty="0">
                <a:solidFill>
                  <a:schemeClr val="accent1"/>
                </a:solidFill>
              </a:endParaRPr>
            </a:p>
          </p:txBody>
        </p:sp>
        <p:sp>
          <p:nvSpPr>
            <p:cNvPr id="38" name="ZoneTexte 37"/>
            <p:cNvSpPr txBox="1"/>
            <p:nvPr/>
          </p:nvSpPr>
          <p:spPr>
            <a:xfrm>
              <a:off x="7998883" y="2455149"/>
              <a:ext cx="999067" cy="646331"/>
            </a:xfrm>
            <a:prstGeom prst="rect">
              <a:avLst/>
            </a:prstGeom>
            <a:noFill/>
          </p:spPr>
          <p:txBody>
            <a:bodyPr wrap="square" rtlCol="0">
              <a:spAutoFit/>
            </a:bodyPr>
            <a:lstStyle/>
            <a:p>
              <a:pPr algn="ctr"/>
              <a:r>
                <a:rPr lang="fr-FR" sz="1200" b="1" dirty="0" smtClean="0">
                  <a:solidFill>
                    <a:schemeClr val="accent1"/>
                  </a:solidFill>
                </a:rPr>
                <a:t>PACS &amp;</a:t>
              </a:r>
            </a:p>
            <a:p>
              <a:pPr algn="ctr"/>
              <a:r>
                <a:rPr lang="fr-FR" sz="1200" b="1" dirty="0" smtClean="0">
                  <a:solidFill>
                    <a:schemeClr val="accent1"/>
                  </a:solidFill>
                </a:rPr>
                <a:t>logiciels</a:t>
              </a:r>
            </a:p>
            <a:p>
              <a:pPr algn="ctr"/>
              <a:r>
                <a:rPr lang="fr-FR" sz="1200" b="1" dirty="0" smtClean="0">
                  <a:solidFill>
                    <a:schemeClr val="accent1"/>
                  </a:solidFill>
                </a:rPr>
                <a:t>5 Mds $</a:t>
              </a:r>
              <a:endParaRPr lang="fr-FR" sz="1200" b="1" dirty="0">
                <a:solidFill>
                  <a:schemeClr val="accent1"/>
                </a:solidFill>
              </a:endParaRPr>
            </a:p>
          </p:txBody>
        </p:sp>
        <p:sp>
          <p:nvSpPr>
            <p:cNvPr id="42" name="ZoneTexte 41"/>
            <p:cNvSpPr txBox="1"/>
            <p:nvPr/>
          </p:nvSpPr>
          <p:spPr>
            <a:xfrm>
              <a:off x="7236664" y="4131391"/>
              <a:ext cx="1219655" cy="276999"/>
            </a:xfrm>
            <a:prstGeom prst="rect">
              <a:avLst/>
            </a:prstGeom>
            <a:noFill/>
          </p:spPr>
          <p:txBody>
            <a:bodyPr wrap="none" rtlCol="0">
              <a:spAutoFit/>
            </a:bodyPr>
            <a:lstStyle/>
            <a:p>
              <a:pPr algn="ctr"/>
              <a:r>
                <a:rPr lang="fr-FR" sz="1200" b="1" dirty="0" smtClean="0">
                  <a:solidFill>
                    <a:schemeClr val="accent1"/>
                  </a:solidFill>
                </a:rPr>
                <a:t>Données 2012</a:t>
              </a:r>
              <a:endParaRPr lang="fr-FR" sz="1200" b="1" dirty="0">
                <a:solidFill>
                  <a:schemeClr val="accent1"/>
                </a:solidFill>
              </a:endParaRPr>
            </a:p>
          </p:txBody>
        </p:sp>
      </p:grpSp>
    </p:spTree>
    <p:extLst>
      <p:ext uri="{BB962C8B-B14F-4D97-AF65-F5344CB8AC3E}">
        <p14:creationId xmlns:p14="http://schemas.microsoft.com/office/powerpoint/2010/main" xmlns="" val="384884800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39387" y="1135209"/>
            <a:ext cx="8134597" cy="4525324"/>
          </a:xfrm>
        </p:spPr>
        <p:txBody>
          <a:bodyPr/>
          <a:lstStyle/>
          <a:p>
            <a:pPr algn="just">
              <a:spcBef>
                <a:spcPts val="600"/>
              </a:spcBef>
              <a:spcAft>
                <a:spcPts val="0"/>
              </a:spcAft>
            </a:pPr>
            <a:r>
              <a:rPr lang="fr-FR" sz="1800" dirty="0" smtClean="0"/>
              <a:t>L’IRM est la technologie la plus utilisée en cardiologie : donne accès à la fonction de l’organe et à ses caractéristiques anatomiques</a:t>
            </a:r>
            <a:endParaRPr lang="fr-FR" sz="1800" dirty="0" smtClean="0">
              <a:sym typeface="Wingdings" pitchFamily="2" charset="2"/>
            </a:endParaRPr>
          </a:p>
          <a:p>
            <a:pPr lvl="1" algn="just">
              <a:spcBef>
                <a:spcPts val="600"/>
              </a:spcBef>
              <a:spcAft>
                <a:spcPts val="0"/>
              </a:spcAft>
            </a:pPr>
            <a:r>
              <a:rPr lang="fr-FR" sz="1600" dirty="0" smtClean="0"/>
              <a:t>La France est néanmoins sous équipée en matière d’IRM avec 1 IRM en moyenne par établissement et une utilisation pour toutes les spécialités médicales </a:t>
            </a:r>
            <a:r>
              <a:rPr lang="fr-FR" sz="1600" dirty="0" smtClean="0">
                <a:sym typeface="Wingdings" pitchFamily="2" charset="2"/>
              </a:rPr>
              <a:t> disponibilité insuffisante pour les soins et limitée également pour les essais cliniques</a:t>
            </a:r>
            <a:endParaRPr lang="fr-FR" sz="1800" dirty="0" smtClean="0">
              <a:sym typeface="Wingdings" pitchFamily="2" charset="2"/>
            </a:endParaRPr>
          </a:p>
          <a:p>
            <a:pPr algn="just">
              <a:spcBef>
                <a:spcPts val="600"/>
              </a:spcBef>
              <a:spcAft>
                <a:spcPts val="0"/>
              </a:spcAft>
            </a:pPr>
            <a:endParaRPr lang="fr-FR" sz="1800" dirty="0" smtClean="0"/>
          </a:p>
          <a:p>
            <a:pPr algn="just">
              <a:spcBef>
                <a:spcPts val="600"/>
              </a:spcBef>
              <a:spcAft>
                <a:spcPts val="0"/>
              </a:spcAft>
            </a:pPr>
            <a:r>
              <a:rPr lang="fr-FR" sz="1800" dirty="0" smtClean="0"/>
              <a:t>Evolution des pratiques des chirurgiens vers la chirurgie mini-invasive nécessitant des avancées technologiques majeures et</a:t>
            </a:r>
            <a:r>
              <a:rPr lang="fr-FR" sz="1800" dirty="0" smtClean="0">
                <a:sym typeface="Wingdings"/>
              </a:rPr>
              <a:t> </a:t>
            </a:r>
            <a:r>
              <a:rPr lang="fr-FR" sz="1800" dirty="0">
                <a:sym typeface="Wingdings"/>
              </a:rPr>
              <a:t>une adaptation </a:t>
            </a:r>
            <a:r>
              <a:rPr lang="fr-FR" sz="1800" dirty="0" smtClean="0">
                <a:sym typeface="Wingdings"/>
              </a:rPr>
              <a:t>des chirurgiens</a:t>
            </a:r>
          </a:p>
          <a:p>
            <a:pPr lvl="1" algn="just">
              <a:spcBef>
                <a:spcPts val="600"/>
              </a:spcBef>
              <a:spcAft>
                <a:spcPts val="0"/>
              </a:spcAft>
            </a:pPr>
            <a:r>
              <a:rPr lang="fr-FR" sz="1600" dirty="0" smtClean="0">
                <a:sym typeface="Wingdings"/>
              </a:rPr>
              <a:t>Miniaturisation du matériel chirurgical</a:t>
            </a:r>
          </a:p>
          <a:p>
            <a:pPr lvl="1" algn="just">
              <a:spcBef>
                <a:spcPts val="600"/>
              </a:spcBef>
              <a:spcAft>
                <a:spcPts val="0"/>
              </a:spcAft>
            </a:pPr>
            <a:r>
              <a:rPr lang="fr-FR" sz="1600" dirty="0" smtClean="0">
                <a:sym typeface="Wingdings"/>
              </a:rPr>
              <a:t>Progrès de la </a:t>
            </a:r>
            <a:r>
              <a:rPr lang="fr-FR" sz="1600" dirty="0" err="1" smtClean="0">
                <a:sym typeface="Wingdings"/>
              </a:rPr>
              <a:t>vidéoscopie</a:t>
            </a:r>
            <a:r>
              <a:rPr lang="fr-FR" sz="1600" dirty="0" smtClean="0">
                <a:sym typeface="Wingdings"/>
              </a:rPr>
              <a:t> et de la transmission des images</a:t>
            </a:r>
          </a:p>
          <a:p>
            <a:pPr lvl="1" algn="just">
              <a:spcBef>
                <a:spcPts val="600"/>
              </a:spcBef>
              <a:spcAft>
                <a:spcPts val="0"/>
              </a:spcAft>
            </a:pPr>
            <a:r>
              <a:rPr lang="fr-FR" sz="1600" dirty="0" smtClean="0">
                <a:sym typeface="Wingdings" pitchFamily="2" charset="2"/>
              </a:rPr>
              <a:t>Simulation </a:t>
            </a:r>
            <a:r>
              <a:rPr lang="fr-FR" sz="1600" dirty="0">
                <a:sym typeface="Wingdings" pitchFamily="2" charset="2"/>
              </a:rPr>
              <a:t>numérique, réalité virtuelle aidant à la connaissance du corps du </a:t>
            </a:r>
            <a:r>
              <a:rPr lang="fr-FR" sz="1600" dirty="0" smtClean="0">
                <a:sym typeface="Wingdings" pitchFamily="2" charset="2"/>
              </a:rPr>
              <a:t>patient </a:t>
            </a:r>
            <a:r>
              <a:rPr lang="fr-FR" sz="1600" dirty="0">
                <a:sym typeface="Wingdings" pitchFamily="2" charset="2"/>
              </a:rPr>
              <a:t>avant </a:t>
            </a:r>
            <a:r>
              <a:rPr lang="fr-FR" sz="1600" dirty="0" smtClean="0">
                <a:sym typeface="Wingdings" pitchFamily="2" charset="2"/>
              </a:rPr>
              <a:t>d’opérer ou lors de l’opération (ex : échographie 3D en temps réel)</a:t>
            </a:r>
            <a:endParaRPr lang="fr-FR" sz="1600" dirty="0"/>
          </a:p>
          <a:p>
            <a:pPr algn="just">
              <a:spcBef>
                <a:spcPts val="600"/>
              </a:spcBef>
              <a:spcAft>
                <a:spcPts val="0"/>
              </a:spcAft>
            </a:pPr>
            <a:endParaRPr lang="fr-FR" sz="1800" dirty="0" smtClean="0"/>
          </a:p>
        </p:txBody>
      </p:sp>
      <p:sp>
        <p:nvSpPr>
          <p:cNvPr id="2" name="Titre 1"/>
          <p:cNvSpPr>
            <a:spLocks noGrp="1"/>
          </p:cNvSpPr>
          <p:nvPr>
            <p:ph type="title"/>
          </p:nvPr>
        </p:nvSpPr>
        <p:spPr/>
        <p:txBody>
          <a:bodyPr/>
          <a:lstStyle/>
          <a:p>
            <a:r>
              <a:rPr lang="fr-FR" dirty="0" smtClean="0"/>
              <a:t>Une évolution des pratiques chirurgicales</a:t>
            </a:r>
            <a:endParaRPr lang="fr-FR" dirty="0"/>
          </a:p>
        </p:txBody>
      </p:sp>
      <p:sp>
        <p:nvSpPr>
          <p:cNvPr id="4" name="Espace réservé du contenu 3"/>
          <p:cNvSpPr>
            <a:spLocks noGrp="1"/>
          </p:cNvSpPr>
          <p:nvPr>
            <p:ph sz="quarter" idx="11"/>
          </p:nvPr>
        </p:nvSpPr>
        <p:spPr/>
        <p:txBody>
          <a:bodyPr/>
          <a:lstStyle/>
          <a:p>
            <a:r>
              <a:rPr lang="fr-FR" dirty="0" smtClean="0"/>
              <a:t>Développement de systèmes hybrides</a:t>
            </a:r>
            <a:endParaRPr lang="fr-FR"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pPr/>
              <a:t>49</a:t>
            </a:fld>
            <a:endParaRPr lang="fr-FR"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4"/>
          <p:cNvPicPr>
            <a:picLocks noChangeAspect="1" noChangeArrowheads="1"/>
          </p:cNvPicPr>
          <p:nvPr/>
        </p:nvPicPr>
        <p:blipFill>
          <a:blip r:embed="rId2" cstate="print"/>
          <a:srcRect b="25521"/>
          <a:stretch>
            <a:fillRect/>
          </a:stretch>
        </p:blipFill>
        <p:spPr bwMode="auto">
          <a:xfrm>
            <a:off x="1219628" y="4648017"/>
            <a:ext cx="551669" cy="246527"/>
          </a:xfrm>
          <a:prstGeom prst="rect">
            <a:avLst/>
          </a:prstGeom>
          <a:noFill/>
          <a:ln w="9525">
            <a:noFill/>
            <a:miter lim="800000"/>
            <a:headEnd/>
            <a:tailEnd/>
          </a:ln>
        </p:spPr>
      </p:pic>
      <p:graphicFrame>
        <p:nvGraphicFramePr>
          <p:cNvPr id="17" name="Tableau 16"/>
          <p:cNvGraphicFramePr>
            <a:graphicFrameLocks noGrp="1"/>
          </p:cNvGraphicFramePr>
          <p:nvPr>
            <p:extLst>
              <p:ext uri="{D42A27DB-BD31-4B8C-83A1-F6EECF244321}">
                <p14:modId xmlns:p14="http://schemas.microsoft.com/office/powerpoint/2010/main" xmlns="" val="3585868508"/>
              </p:ext>
            </p:extLst>
          </p:nvPr>
        </p:nvGraphicFramePr>
        <p:xfrm>
          <a:off x="1170036" y="1279513"/>
          <a:ext cx="6809028" cy="4130909"/>
        </p:xfrm>
        <a:graphic>
          <a:graphicData uri="http://schemas.openxmlformats.org/drawingml/2006/table">
            <a:tbl>
              <a:tblPr firstRow="1" bandRow="1">
                <a:tableStyleId>{69012ECD-51FC-41F1-AA8D-1B2483CD663E}</a:tableStyleId>
              </a:tblPr>
              <a:tblGrid>
                <a:gridCol w="1189278"/>
                <a:gridCol w="1743075"/>
                <a:gridCol w="904875"/>
                <a:gridCol w="2971800"/>
              </a:tblGrid>
              <a:tr h="291576">
                <a:tc>
                  <a:txBody>
                    <a:bodyPr/>
                    <a:lstStyle/>
                    <a:p>
                      <a:r>
                        <a:rPr lang="fr-FR" sz="1200" dirty="0" smtClean="0">
                          <a:solidFill>
                            <a:schemeClr val="tx2"/>
                          </a:solidFill>
                        </a:rPr>
                        <a:t>Acteurs</a:t>
                      </a:r>
                      <a:endParaRPr lang="fr-FR" sz="1200" dirty="0">
                        <a:solidFill>
                          <a:schemeClr val="tx2"/>
                        </a:solidFill>
                      </a:endParaRPr>
                    </a:p>
                  </a:txBody>
                  <a:tcPr/>
                </a:tc>
                <a:tc>
                  <a:txBody>
                    <a:bodyPr/>
                    <a:lstStyle/>
                    <a:p>
                      <a:r>
                        <a:rPr lang="fr-FR" sz="1200" dirty="0" smtClean="0">
                          <a:solidFill>
                            <a:schemeClr val="tx2"/>
                          </a:solidFill>
                        </a:rPr>
                        <a:t>Siège social</a:t>
                      </a:r>
                      <a:endParaRPr lang="fr-FR" sz="1200" dirty="0">
                        <a:solidFill>
                          <a:schemeClr val="tx2"/>
                        </a:solidFill>
                      </a:endParaRPr>
                    </a:p>
                  </a:txBody>
                  <a:tcPr/>
                </a:tc>
                <a:tc>
                  <a:txBody>
                    <a:bodyPr/>
                    <a:lstStyle/>
                    <a:p>
                      <a:r>
                        <a:rPr lang="fr-FR" sz="1200" dirty="0" smtClean="0">
                          <a:solidFill>
                            <a:schemeClr val="tx2"/>
                          </a:solidFill>
                        </a:rPr>
                        <a:t>Typologie</a:t>
                      </a:r>
                      <a:endParaRPr lang="fr-FR" sz="1200" dirty="0">
                        <a:solidFill>
                          <a:schemeClr val="tx2"/>
                        </a:solidFill>
                      </a:endParaRPr>
                    </a:p>
                  </a:txBody>
                  <a:tcPr/>
                </a:tc>
                <a:tc>
                  <a:txBody>
                    <a:bodyPr/>
                    <a:lstStyle/>
                    <a:p>
                      <a:r>
                        <a:rPr lang="fr-FR" sz="1200" dirty="0" smtClean="0">
                          <a:solidFill>
                            <a:schemeClr val="tx2"/>
                          </a:solidFill>
                        </a:rPr>
                        <a:t>Activité</a:t>
                      </a:r>
                      <a:endParaRPr lang="fr-FR" sz="1200" dirty="0">
                        <a:solidFill>
                          <a:schemeClr val="tx2"/>
                        </a:solidFill>
                      </a:endParaRPr>
                    </a:p>
                  </a:txBody>
                  <a:tcPr/>
                </a:tc>
              </a:tr>
              <a:tr h="212213">
                <a:tc>
                  <a:txBody>
                    <a:bodyPr/>
                    <a:lstStyle/>
                    <a:p>
                      <a:endParaRPr lang="fr-FR" sz="11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Rhône-Alpes</a:t>
                      </a:r>
                    </a:p>
                  </a:txBody>
                  <a:tcPr anchor="ctr"/>
                </a:tc>
                <a:tc>
                  <a:txBody>
                    <a:bodyPr/>
                    <a:lstStyle/>
                    <a:p>
                      <a:r>
                        <a:rPr lang="fr-FR" sz="1100" dirty="0" smtClean="0">
                          <a:solidFill>
                            <a:schemeClr val="accent1"/>
                          </a:solidFill>
                        </a:rPr>
                        <a:t>PME (&lt;50)</a:t>
                      </a:r>
                      <a:endParaRPr lang="fr-FR" sz="11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Stent à libération de médicament</a:t>
                      </a:r>
                      <a:endParaRPr lang="fr-FR" sz="1100" dirty="0">
                        <a:solidFill>
                          <a:schemeClr val="accent1"/>
                        </a:solidFill>
                      </a:endParaRPr>
                    </a:p>
                  </a:txBody>
                  <a:tcPr anchor="ctr"/>
                </a:tc>
              </a:tr>
              <a:tr h="267458">
                <a:tc>
                  <a:txBody>
                    <a:bodyPr/>
                    <a:lstStyle/>
                    <a:p>
                      <a:endParaRPr lang="fr-FR" sz="11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Ile-de-France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TPE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err="1" smtClean="0">
                          <a:solidFill>
                            <a:schemeClr val="accent1"/>
                          </a:solidFill>
                        </a:rPr>
                        <a:t>Stent</a:t>
                      </a:r>
                      <a:r>
                        <a:rPr lang="fr-FR" sz="1100" dirty="0" smtClean="0">
                          <a:solidFill>
                            <a:schemeClr val="accent1"/>
                          </a:solidFill>
                        </a:rPr>
                        <a:t> </a:t>
                      </a:r>
                      <a:r>
                        <a:rPr lang="fr-FR" sz="1100" dirty="0" err="1" smtClean="0">
                          <a:solidFill>
                            <a:schemeClr val="accent1"/>
                          </a:solidFill>
                        </a:rPr>
                        <a:t>biorésorbable</a:t>
                      </a:r>
                      <a:r>
                        <a:rPr lang="fr-FR" sz="1100" dirty="0" smtClean="0">
                          <a:solidFill>
                            <a:schemeClr val="accent1"/>
                          </a:solidFill>
                        </a:rPr>
                        <a:t>, </a:t>
                      </a:r>
                      <a:r>
                        <a:rPr lang="fr-FR" sz="1100" dirty="0" err="1" smtClean="0">
                          <a:solidFill>
                            <a:schemeClr val="accent1"/>
                          </a:solidFill>
                        </a:rPr>
                        <a:t>endoprothèse</a:t>
                      </a:r>
                      <a:r>
                        <a:rPr lang="fr-FR" sz="1100" dirty="0" smtClean="0">
                          <a:solidFill>
                            <a:schemeClr val="accent1"/>
                          </a:solidFill>
                        </a:rPr>
                        <a:t> coronaire</a:t>
                      </a:r>
                    </a:p>
                  </a:txBody>
                  <a:tcPr anchor="ctr"/>
                </a:tc>
              </a:tr>
              <a:tr h="285750">
                <a:tc>
                  <a:txBody>
                    <a:bodyPr/>
                    <a:lstStyle/>
                    <a:p>
                      <a:endParaRPr lang="fr-FR" sz="11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Ile-de-France</a:t>
                      </a:r>
                    </a:p>
                  </a:txBody>
                  <a:tcPr anchor="ctr"/>
                </a:tc>
                <a:tc>
                  <a:txBody>
                    <a:bodyPr/>
                    <a:lstStyle/>
                    <a:p>
                      <a:r>
                        <a:rPr lang="fr-FR" sz="1100" dirty="0" smtClean="0">
                          <a:solidFill>
                            <a:schemeClr val="accent1"/>
                          </a:solidFill>
                        </a:rPr>
                        <a:t>PME (&lt;50)</a:t>
                      </a:r>
                      <a:endParaRPr lang="fr-FR" sz="11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Endoprothèse vasculaire</a:t>
                      </a:r>
                      <a:endParaRPr lang="fr-FR" sz="1100" dirty="0">
                        <a:solidFill>
                          <a:schemeClr val="accent1"/>
                        </a:solidFill>
                      </a:endParaRPr>
                    </a:p>
                  </a:txBody>
                  <a:tcPr anchor="ctr"/>
                </a:tc>
              </a:tr>
              <a:tr h="238125">
                <a:tc>
                  <a:txBody>
                    <a:bodyPr/>
                    <a:lstStyle/>
                    <a:p>
                      <a:endParaRPr lang="fr-FR" sz="11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Rhône-Alpes</a:t>
                      </a:r>
                    </a:p>
                  </a:txBody>
                  <a:tcPr anchor="ctr"/>
                </a:tc>
                <a:tc>
                  <a:txBody>
                    <a:bodyPr/>
                    <a:lstStyle/>
                    <a:p>
                      <a:r>
                        <a:rPr lang="fr-FR" sz="1100" dirty="0" smtClean="0">
                          <a:solidFill>
                            <a:schemeClr val="accent1"/>
                          </a:solidFill>
                        </a:rPr>
                        <a:t>TPE</a:t>
                      </a:r>
                      <a:endParaRPr lang="fr-FR" sz="11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err="1" smtClean="0">
                          <a:solidFill>
                            <a:schemeClr val="accent1"/>
                          </a:solidFill>
                        </a:rPr>
                        <a:t>Endoprothèse</a:t>
                      </a:r>
                      <a:r>
                        <a:rPr lang="fr-FR" sz="1100" dirty="0" smtClean="0">
                          <a:solidFill>
                            <a:schemeClr val="accent1"/>
                          </a:solidFill>
                        </a:rPr>
                        <a:t> aortique</a:t>
                      </a:r>
                      <a:endParaRPr lang="fr-FR" sz="1100" dirty="0">
                        <a:solidFill>
                          <a:schemeClr val="accent1"/>
                        </a:solidFill>
                      </a:endParaRPr>
                    </a:p>
                  </a:txBody>
                  <a:tcPr anchor="ctr"/>
                </a:tc>
              </a:tr>
              <a:tr h="198120">
                <a:tc>
                  <a:txBody>
                    <a:bodyPr/>
                    <a:lstStyle/>
                    <a:p>
                      <a:endParaRPr lang="fr-FR" sz="11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Ile-de-France</a:t>
                      </a:r>
                    </a:p>
                  </a:txBody>
                  <a:tcPr anchor="ctr"/>
                </a:tc>
                <a:tc>
                  <a:txBody>
                    <a:bodyPr/>
                    <a:lstStyle/>
                    <a:p>
                      <a:r>
                        <a:rPr lang="fr-FR" sz="1100" dirty="0" smtClean="0">
                          <a:solidFill>
                            <a:schemeClr val="accent1"/>
                          </a:solidFill>
                        </a:rPr>
                        <a:t>TPE</a:t>
                      </a:r>
                      <a:endParaRPr lang="fr-FR" sz="11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Patch (adhésifs chirurgicaux)</a:t>
                      </a:r>
                      <a:endParaRPr lang="fr-FR" sz="1100" dirty="0">
                        <a:solidFill>
                          <a:schemeClr val="accent1"/>
                        </a:solidFill>
                      </a:endParaRPr>
                    </a:p>
                  </a:txBody>
                  <a:tcPr anchor="ctr"/>
                </a:tc>
              </a:tr>
              <a:tr h="186690">
                <a:tc>
                  <a:txBody>
                    <a:bodyPr/>
                    <a:lstStyle/>
                    <a:p>
                      <a:endParaRPr lang="fr-FR" sz="11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Ile-de-France</a:t>
                      </a:r>
                    </a:p>
                  </a:txBody>
                  <a:tcPr anchor="ctr"/>
                </a:tc>
                <a:tc>
                  <a:txBody>
                    <a:bodyPr/>
                    <a:lstStyle/>
                    <a:p>
                      <a:r>
                        <a:rPr lang="fr-FR" sz="1100" dirty="0" smtClean="0">
                          <a:solidFill>
                            <a:schemeClr val="accent1"/>
                          </a:solidFill>
                        </a:rPr>
                        <a:t>PME (&lt;50)</a:t>
                      </a:r>
                      <a:endParaRPr lang="fr-FR" sz="11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Stent coronaire et périphérique</a:t>
                      </a:r>
                      <a:endParaRPr lang="fr-FR" sz="1100" dirty="0">
                        <a:solidFill>
                          <a:schemeClr val="accent1"/>
                        </a:solidFill>
                      </a:endParaRPr>
                    </a:p>
                  </a:txBody>
                  <a:tcPr anchor="ctr"/>
                </a:tc>
              </a:tr>
              <a:tr h="213360">
                <a:tc>
                  <a:txBody>
                    <a:bodyPr/>
                    <a:lstStyle/>
                    <a:p>
                      <a:endParaRPr lang="fr-FR" sz="1100" dirty="0">
                        <a:solidFill>
                          <a:schemeClr val="accent1"/>
                        </a:solidFill>
                      </a:endParaRPr>
                    </a:p>
                  </a:txBody>
                  <a:tcPr anchor="ctr"/>
                </a:tc>
                <a:tc>
                  <a:txBody>
                    <a:bodyPr/>
                    <a:lstStyle/>
                    <a:p>
                      <a:pPr marL="712788" indent="0"/>
                      <a:r>
                        <a:rPr lang="fr-FR" sz="1100" dirty="0" smtClean="0">
                          <a:solidFill>
                            <a:schemeClr val="accent1"/>
                          </a:solidFill>
                        </a:rPr>
                        <a:t>Alsace</a:t>
                      </a:r>
                      <a:endParaRPr lang="fr-FR" sz="1100" dirty="0">
                        <a:solidFill>
                          <a:schemeClr val="accent1"/>
                        </a:solidFill>
                      </a:endParaRPr>
                    </a:p>
                  </a:txBody>
                  <a:tcPr anchor="ctr"/>
                </a:tc>
                <a:tc>
                  <a:txBody>
                    <a:bodyPr/>
                    <a:lstStyle/>
                    <a:p>
                      <a:r>
                        <a:rPr lang="fr-FR" sz="1100" dirty="0" smtClean="0">
                          <a:solidFill>
                            <a:schemeClr val="accent1"/>
                          </a:solidFill>
                        </a:rPr>
                        <a:t>TPE</a:t>
                      </a:r>
                      <a:endParaRPr lang="fr-FR" sz="11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err="1" smtClean="0">
                          <a:solidFill>
                            <a:schemeClr val="accent1"/>
                          </a:solidFill>
                        </a:rPr>
                        <a:t>Endoprothèse</a:t>
                      </a:r>
                      <a:r>
                        <a:rPr lang="fr-FR" sz="1100" dirty="0" smtClean="0">
                          <a:solidFill>
                            <a:schemeClr val="accent1"/>
                          </a:solidFill>
                        </a:rPr>
                        <a:t> en T</a:t>
                      </a:r>
                      <a:endParaRPr lang="fr-FR" sz="1100" dirty="0">
                        <a:solidFill>
                          <a:schemeClr val="accent1"/>
                        </a:solidFill>
                      </a:endParaRPr>
                    </a:p>
                  </a:txBody>
                  <a:tcPr anchor="ctr"/>
                </a:tc>
              </a:tr>
              <a:tr h="268605">
                <a:tc>
                  <a:txBody>
                    <a:bodyPr/>
                    <a:lstStyle/>
                    <a:p>
                      <a:endParaRPr lang="fr-FR" sz="11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Ile-de-France</a:t>
                      </a:r>
                    </a:p>
                  </a:txBody>
                  <a:tcPr anchor="ctr"/>
                </a:tc>
                <a:tc>
                  <a:txBody>
                    <a:bodyPr/>
                    <a:lstStyle/>
                    <a:p>
                      <a:r>
                        <a:rPr lang="fr-FR" sz="1100" kern="1200" dirty="0" smtClean="0">
                          <a:solidFill>
                            <a:schemeClr val="accent1"/>
                          </a:solidFill>
                          <a:latin typeface="+mn-lt"/>
                          <a:ea typeface="+mn-ea"/>
                          <a:cs typeface="+mn-cs"/>
                        </a:rPr>
                        <a:t>TPE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err="1" smtClean="0">
                          <a:solidFill>
                            <a:schemeClr val="accent1"/>
                          </a:solidFill>
                        </a:rPr>
                        <a:t>Endoprothèse</a:t>
                      </a:r>
                      <a:r>
                        <a:rPr lang="fr-FR" sz="1100" dirty="0" smtClean="0">
                          <a:solidFill>
                            <a:schemeClr val="accent1"/>
                          </a:solidFill>
                        </a:rPr>
                        <a:t> aortique</a:t>
                      </a:r>
                      <a:endParaRPr lang="fr-FR" sz="1100" dirty="0">
                        <a:solidFill>
                          <a:schemeClr val="accent1"/>
                        </a:solidFill>
                      </a:endParaRPr>
                    </a:p>
                  </a:txBody>
                  <a:tcPr anchor="ctr"/>
                </a:tc>
              </a:tr>
              <a:tr h="180975">
                <a:tc>
                  <a:txBody>
                    <a:bodyPr/>
                    <a:lstStyle/>
                    <a:p>
                      <a:endParaRPr lang="fr-FR" sz="11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Ile-de-France</a:t>
                      </a:r>
                    </a:p>
                  </a:txBody>
                  <a:tcPr anchor="ctr"/>
                </a:tc>
                <a:tc>
                  <a:txBody>
                    <a:bodyPr/>
                    <a:lstStyle/>
                    <a:p>
                      <a:r>
                        <a:rPr lang="fr-FR" sz="1100" kern="1200" dirty="0" smtClean="0">
                          <a:solidFill>
                            <a:schemeClr val="accent1"/>
                          </a:solidFill>
                          <a:latin typeface="+mn-lt"/>
                          <a:ea typeface="+mn-ea"/>
                          <a:cs typeface="+mn-cs"/>
                        </a:rPr>
                        <a:t>TPE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Anneau mitral</a:t>
                      </a:r>
                      <a:endParaRPr lang="fr-FR" sz="1100" dirty="0">
                        <a:solidFill>
                          <a:schemeClr val="accent1"/>
                        </a:solidFill>
                      </a:endParaRPr>
                    </a:p>
                  </a:txBody>
                  <a:tcPr anchor="ctr"/>
                </a:tc>
              </a:tr>
              <a:tr h="226695">
                <a:tc>
                  <a:txBody>
                    <a:bodyPr/>
                    <a:lstStyle/>
                    <a:p>
                      <a:endParaRPr lang="fr-FR" sz="11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Ile-de-France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PME (&lt;50)</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Stent coronaire, colle biologique</a:t>
                      </a:r>
                      <a:endParaRPr lang="fr-FR" sz="1100" dirty="0">
                        <a:solidFill>
                          <a:schemeClr val="accent1"/>
                        </a:solidFill>
                      </a:endParaRPr>
                    </a:p>
                  </a:txBody>
                  <a:tcPr anchor="ctr"/>
                </a:tc>
              </a:tr>
              <a:tr h="299085">
                <a:tc>
                  <a:txBody>
                    <a:bodyPr/>
                    <a:lstStyle/>
                    <a:p>
                      <a:endParaRPr lang="fr-FR" sz="11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Ile-de-France</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PME (&lt;50)</a:t>
                      </a: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Stent coronaire bifurqué ou non, cathéter ±libération de médicament</a:t>
                      </a:r>
                      <a:endParaRPr lang="fr-FR" sz="1100" dirty="0">
                        <a:solidFill>
                          <a:schemeClr val="accent1"/>
                        </a:solidFill>
                      </a:endParaRPr>
                    </a:p>
                  </a:txBody>
                  <a:tcPr anchor="ctr"/>
                </a:tc>
              </a:tr>
              <a:tr h="150495">
                <a:tc>
                  <a:txBody>
                    <a:bodyPr/>
                    <a:lstStyle/>
                    <a:p>
                      <a:endParaRPr lang="fr-FR" sz="1100" dirty="0">
                        <a:solidFill>
                          <a:schemeClr val="accent1"/>
                        </a:solidFill>
                      </a:endParaRPr>
                    </a:p>
                  </a:txBody>
                  <a:tcPr anchor="ctr"/>
                </a:tc>
                <a:tc>
                  <a:txBody>
                    <a:bodyPr/>
                    <a:lstStyle/>
                    <a:p>
                      <a:pPr marL="712788" indent="0"/>
                      <a:r>
                        <a:rPr lang="fr-FR" sz="1100" dirty="0" smtClean="0">
                          <a:solidFill>
                            <a:schemeClr val="accent1"/>
                          </a:solidFill>
                        </a:rPr>
                        <a:t>Lorraine</a:t>
                      </a:r>
                      <a:endParaRPr lang="fr-FR" sz="1100" dirty="0">
                        <a:solidFill>
                          <a:schemeClr val="accent1"/>
                        </a:solidFill>
                      </a:endParaRPr>
                    </a:p>
                  </a:txBody>
                  <a:tcPr anchor="ctr"/>
                </a:tc>
                <a:tc>
                  <a:txBody>
                    <a:bodyPr/>
                    <a:lstStyle/>
                    <a:p>
                      <a:r>
                        <a:rPr lang="fr-FR" sz="1100" dirty="0" smtClean="0">
                          <a:solidFill>
                            <a:schemeClr val="accent1"/>
                          </a:solidFill>
                        </a:rPr>
                        <a:t>TPE</a:t>
                      </a:r>
                      <a:endParaRPr lang="fr-FR" sz="11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Stent nitinol</a:t>
                      </a:r>
                      <a:endParaRPr lang="fr-FR" sz="1100" dirty="0">
                        <a:solidFill>
                          <a:schemeClr val="accent1"/>
                        </a:solidFill>
                      </a:endParaRPr>
                    </a:p>
                  </a:txBody>
                  <a:tcPr anchor="ctr"/>
                </a:tc>
              </a:tr>
              <a:tr h="129540">
                <a:tc>
                  <a:txBody>
                    <a:bodyPr/>
                    <a:lstStyle/>
                    <a:p>
                      <a:endParaRPr lang="fr-FR" sz="1100" dirty="0">
                        <a:solidFill>
                          <a:schemeClr val="accent1"/>
                        </a:solidFill>
                      </a:endParaRPr>
                    </a:p>
                  </a:txBody>
                  <a:tcPr anchor="ct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Picardie</a:t>
                      </a:r>
                      <a:endParaRPr lang="fr-FR" sz="11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dirty="0" smtClean="0">
                          <a:solidFill>
                            <a:schemeClr val="accent1"/>
                          </a:solidFill>
                        </a:rPr>
                        <a:t>PME (&gt;50)</a:t>
                      </a:r>
                      <a:endParaRPr lang="fr-FR" sz="1100" dirty="0">
                        <a:solidFill>
                          <a:schemeClr val="accent1"/>
                        </a:solidFill>
                      </a:endParaRPr>
                    </a:p>
                  </a:txBody>
                  <a:tcPr anchor="ct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kern="1200" noProof="0" dirty="0" smtClean="0">
                          <a:solidFill>
                            <a:schemeClr val="accent1"/>
                          </a:solidFill>
                          <a:latin typeface="+mn-lt"/>
                          <a:ea typeface="+mn-ea"/>
                          <a:cs typeface="+mn-cs"/>
                        </a:rPr>
                        <a:t>Stent, patch, chambres implantable</a:t>
                      </a:r>
                      <a:endParaRPr lang="fr-FR" sz="1100" kern="1200" dirty="0" smtClean="0">
                        <a:solidFill>
                          <a:schemeClr val="accent1"/>
                        </a:solidFill>
                        <a:latin typeface="+mn-lt"/>
                        <a:ea typeface="+mn-ea"/>
                        <a:cs typeface="+mn-cs"/>
                      </a:endParaRPr>
                    </a:p>
                  </a:txBody>
                  <a:tcPr anchor="ctr"/>
                </a:tc>
              </a:tr>
              <a:tr h="118110">
                <a:tc>
                  <a:txBody>
                    <a:bodyPr/>
                    <a:lstStyle/>
                    <a:p>
                      <a:endParaRPr lang="fr-FR" sz="1100" kern="1200" dirty="0" smtClean="0">
                        <a:solidFill>
                          <a:schemeClr val="accent1"/>
                        </a:solidFill>
                        <a:latin typeface="+mn-lt"/>
                        <a:ea typeface="+mn-ea"/>
                        <a:cs typeface="+mn-cs"/>
                      </a:endParaRPr>
                    </a:p>
                  </a:txBody>
                  <a:tcPr anchor="ctr">
                    <a:solidFill>
                      <a:srgbClr val="FFFFFF"/>
                    </a:solidFill>
                  </a:tcPr>
                </a:tc>
                <a:tc>
                  <a:txBody>
                    <a:bodyPr/>
                    <a:lstStyle/>
                    <a:p>
                      <a:pPr marL="712788" marR="0" indent="0" algn="l" defTabSz="914295" rtl="0" eaLnBrk="1" fontAlgn="auto" latinLnBrk="0" hangingPunct="1">
                        <a:lnSpc>
                          <a:spcPct val="100000"/>
                        </a:lnSpc>
                        <a:spcBef>
                          <a:spcPts val="0"/>
                        </a:spcBef>
                        <a:spcAft>
                          <a:spcPts val="0"/>
                        </a:spcAft>
                        <a:buClrTx/>
                        <a:buSzTx/>
                        <a:buFontTx/>
                        <a:buNone/>
                        <a:tabLst/>
                        <a:defRPr/>
                      </a:pPr>
                      <a:r>
                        <a:rPr lang="fr-FR" sz="1100" kern="1200" dirty="0" smtClean="0">
                          <a:solidFill>
                            <a:schemeClr val="accent1"/>
                          </a:solidFill>
                          <a:latin typeface="+mn-lt"/>
                          <a:ea typeface="+mn-ea"/>
                          <a:cs typeface="+mn-cs"/>
                        </a:rPr>
                        <a:t>Ile-de-France</a:t>
                      </a:r>
                    </a:p>
                  </a:txBody>
                  <a:tcPr anchor="ctr">
                    <a:solidFill>
                      <a:srgbClr val="FFFFFF"/>
                    </a:solidFill>
                  </a:tcPr>
                </a:tc>
                <a:tc>
                  <a:txBody>
                    <a:bodyPr/>
                    <a:lstStyle/>
                    <a:p>
                      <a:pPr marL="0" marR="0" lvl="0" indent="0" algn="l" defTabSz="914295"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smtClean="0">
                          <a:ln>
                            <a:noFill/>
                          </a:ln>
                          <a:solidFill>
                            <a:srgbClr val="0053A1"/>
                          </a:solidFill>
                          <a:effectLst/>
                          <a:uLnTx/>
                          <a:uFillTx/>
                          <a:latin typeface="+mn-lt"/>
                          <a:ea typeface="+mn-ea"/>
                          <a:cs typeface="+mn-cs"/>
                        </a:rPr>
                        <a:t>PME (&gt;50)</a:t>
                      </a:r>
                    </a:p>
                  </a:txBody>
                  <a:tcPr anchor="ctr">
                    <a:solidFill>
                      <a:srgbClr val="FFFFFF"/>
                    </a:solidFill>
                  </a:tcPr>
                </a:tc>
                <a:tc>
                  <a:txBody>
                    <a:bodyPr/>
                    <a:lstStyle/>
                    <a:p>
                      <a:pPr marL="0" marR="0" indent="0" algn="l" defTabSz="914295" rtl="0" eaLnBrk="1" fontAlgn="auto" latinLnBrk="0" hangingPunct="1">
                        <a:lnSpc>
                          <a:spcPct val="100000"/>
                        </a:lnSpc>
                        <a:spcBef>
                          <a:spcPts val="0"/>
                        </a:spcBef>
                        <a:spcAft>
                          <a:spcPts val="0"/>
                        </a:spcAft>
                        <a:buClrTx/>
                        <a:buSzTx/>
                        <a:buFontTx/>
                        <a:buNone/>
                        <a:tabLst/>
                        <a:defRPr/>
                      </a:pPr>
                      <a:r>
                        <a:rPr lang="fr-FR" sz="1100" kern="1200" noProof="0" dirty="0" smtClean="0">
                          <a:solidFill>
                            <a:schemeClr val="accent1"/>
                          </a:solidFill>
                          <a:latin typeface="+mn-lt"/>
                          <a:ea typeface="+mn-ea"/>
                          <a:cs typeface="+mn-cs"/>
                        </a:rPr>
                        <a:t>Anneau cardiaque</a:t>
                      </a:r>
                    </a:p>
                  </a:txBody>
                  <a:tcPr anchor="ctr">
                    <a:solidFill>
                      <a:srgbClr val="FFFFFF"/>
                    </a:solidFill>
                  </a:tcPr>
                </a:tc>
              </a:tr>
            </a:tbl>
          </a:graphicData>
        </a:graphic>
      </p:graphicFrame>
      <p:pic>
        <p:nvPicPr>
          <p:cNvPr id="33" name="Picture 3"/>
          <p:cNvPicPr>
            <a:picLocks noChangeAspect="1" noChangeArrowheads="1"/>
          </p:cNvPicPr>
          <p:nvPr/>
        </p:nvPicPr>
        <p:blipFill>
          <a:blip r:embed="rId3" cstate="print"/>
          <a:srcRect b="9117"/>
          <a:stretch>
            <a:fillRect/>
          </a:stretch>
        </p:blipFill>
        <p:spPr bwMode="auto">
          <a:xfrm>
            <a:off x="1218597" y="2678551"/>
            <a:ext cx="447314" cy="217172"/>
          </a:xfrm>
          <a:prstGeom prst="rect">
            <a:avLst/>
          </a:prstGeom>
          <a:noFill/>
          <a:ln w="9525">
            <a:noFill/>
            <a:miter lim="800000"/>
            <a:headEnd/>
            <a:tailEnd/>
          </a:ln>
        </p:spPr>
      </p:pic>
      <p:pic>
        <p:nvPicPr>
          <p:cNvPr id="36" name="Picture 10"/>
          <p:cNvPicPr>
            <a:picLocks noChangeAspect="1" noChangeArrowheads="1"/>
          </p:cNvPicPr>
          <p:nvPr/>
        </p:nvPicPr>
        <p:blipFill>
          <a:blip r:embed="rId4" cstate="print"/>
          <a:srcRect t="10189" b="10189"/>
          <a:stretch>
            <a:fillRect/>
          </a:stretch>
        </p:blipFill>
        <p:spPr bwMode="auto">
          <a:xfrm>
            <a:off x="1198362" y="2928299"/>
            <a:ext cx="733163" cy="218509"/>
          </a:xfrm>
          <a:prstGeom prst="rect">
            <a:avLst/>
          </a:prstGeom>
          <a:noFill/>
          <a:ln w="9525">
            <a:noFill/>
            <a:miter lim="800000"/>
            <a:headEnd/>
            <a:tailEnd/>
          </a:ln>
        </p:spPr>
      </p:pic>
      <p:sp>
        <p:nvSpPr>
          <p:cNvPr id="2" name="Titre 1"/>
          <p:cNvSpPr>
            <a:spLocks noGrp="1"/>
          </p:cNvSpPr>
          <p:nvPr>
            <p:ph type="title"/>
          </p:nvPr>
        </p:nvSpPr>
        <p:spPr>
          <a:xfrm>
            <a:off x="673100" y="33983"/>
            <a:ext cx="8290373" cy="504056"/>
          </a:xfrm>
        </p:spPr>
        <p:txBody>
          <a:bodyPr/>
          <a:lstStyle/>
          <a:p>
            <a:r>
              <a:rPr lang="fr-FR" dirty="0" smtClean="0"/>
              <a:t>R&amp;D en France</a:t>
            </a:r>
            <a:endParaRPr lang="fr-FR" dirty="0"/>
          </a:p>
        </p:txBody>
      </p:sp>
      <p:sp>
        <p:nvSpPr>
          <p:cNvPr id="5" name="Espace réservé du numéro de diapositive 4"/>
          <p:cNvSpPr>
            <a:spLocks noGrp="1"/>
          </p:cNvSpPr>
          <p:nvPr>
            <p:ph type="sldNum" sz="quarter" idx="4"/>
          </p:nvPr>
        </p:nvSpPr>
        <p:spPr/>
        <p:txBody>
          <a:bodyPr/>
          <a:lstStyle/>
          <a:p>
            <a:fld id="{CAF5A059-CC0F-49E5-9479-C0FE1E96BCE3}" type="slidenum">
              <a:rPr lang="fr-FR" smtClean="0">
                <a:solidFill>
                  <a:srgbClr val="A5A5A5"/>
                </a:solidFill>
              </a:rPr>
              <a:pPr/>
              <a:t>50</a:t>
            </a:fld>
            <a:endParaRPr lang="fr-FR" dirty="0">
              <a:solidFill>
                <a:srgbClr val="A5A5A5"/>
              </a:solidFill>
            </a:endParaRPr>
          </a:p>
        </p:txBody>
      </p:sp>
      <p:sp>
        <p:nvSpPr>
          <p:cNvPr id="6" name="Espace réservé du contenu 3"/>
          <p:cNvSpPr>
            <a:spLocks noGrp="1"/>
          </p:cNvSpPr>
          <p:nvPr>
            <p:ph sz="quarter" idx="11"/>
          </p:nvPr>
        </p:nvSpPr>
        <p:spPr>
          <a:xfrm>
            <a:off x="3367667" y="466031"/>
            <a:ext cx="5630283" cy="504825"/>
          </a:xfrm>
        </p:spPr>
        <p:txBody>
          <a:bodyPr/>
          <a:lstStyle/>
          <a:p>
            <a:r>
              <a:rPr lang="fr-FR" dirty="0" smtClean="0"/>
              <a:t>Les DMI (non exhaustif)</a:t>
            </a:r>
          </a:p>
        </p:txBody>
      </p:sp>
      <p:pic>
        <p:nvPicPr>
          <p:cNvPr id="8" name="Picture 2"/>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26503" t="55009" r="51253" b="16885"/>
          <a:stretch/>
        </p:blipFill>
        <p:spPr bwMode="auto">
          <a:xfrm>
            <a:off x="4836020" y="106323"/>
            <a:ext cx="719136" cy="82230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30" name="AutoShape 6" descr="Résultat de recherche d'images pour &quot;Kaptalia Monitoring&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solidFill>
                <a:srgbClr val="002060"/>
              </a:solidFill>
            </a:endParaRPr>
          </a:p>
        </p:txBody>
      </p:sp>
      <p:pic>
        <p:nvPicPr>
          <p:cNvPr id="18"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46654" y="1882248"/>
            <a:ext cx="270001" cy="18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46654" y="2149837"/>
            <a:ext cx="270001" cy="18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1"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46654" y="2445983"/>
            <a:ext cx="270001" cy="18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2"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46654" y="2955285"/>
            <a:ext cx="270001" cy="18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3" name="Picture 6"/>
          <p:cNvPicPr>
            <a:picLocks noChangeAspect="1" noChangeArrowheads="1"/>
          </p:cNvPicPr>
          <p:nvPr/>
        </p:nvPicPr>
        <p:blipFill>
          <a:blip r:embed="rId7" cstate="print"/>
          <a:srcRect/>
          <a:stretch>
            <a:fillRect/>
          </a:stretch>
        </p:blipFill>
        <p:spPr bwMode="auto">
          <a:xfrm>
            <a:off x="1231811" y="1863890"/>
            <a:ext cx="790734" cy="221927"/>
          </a:xfrm>
          <a:prstGeom prst="rect">
            <a:avLst/>
          </a:prstGeom>
          <a:noFill/>
          <a:ln w="9525">
            <a:noFill/>
            <a:miter lim="800000"/>
            <a:headEnd/>
            <a:tailEnd/>
          </a:ln>
        </p:spPr>
      </p:pic>
      <p:pic>
        <p:nvPicPr>
          <p:cNvPr id="26" name="Picture 7"/>
          <p:cNvPicPr>
            <a:picLocks noChangeAspect="1" noChangeArrowheads="1"/>
          </p:cNvPicPr>
          <p:nvPr/>
        </p:nvPicPr>
        <p:blipFill>
          <a:blip r:embed="rId8" cstate="print"/>
          <a:srcRect l="5238" t="17572" b="26552"/>
          <a:stretch>
            <a:fillRect/>
          </a:stretch>
        </p:blipFill>
        <p:spPr bwMode="auto">
          <a:xfrm>
            <a:off x="1222737" y="1616146"/>
            <a:ext cx="1068191" cy="181134"/>
          </a:xfrm>
          <a:prstGeom prst="rect">
            <a:avLst/>
          </a:prstGeom>
          <a:noFill/>
          <a:ln w="9525">
            <a:noFill/>
            <a:miter lim="800000"/>
            <a:headEnd/>
            <a:tailEnd/>
          </a:ln>
        </p:spPr>
      </p:pic>
      <p:pic>
        <p:nvPicPr>
          <p:cNvPr id="27"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46654" y="1604912"/>
            <a:ext cx="270001" cy="18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8" name="Picture 12"/>
          <p:cNvPicPr>
            <a:picLocks noChangeAspect="1" noChangeArrowheads="1"/>
          </p:cNvPicPr>
          <p:nvPr/>
        </p:nvPicPr>
        <p:blipFill>
          <a:blip r:embed="rId9" cstate="print"/>
          <a:srcRect/>
          <a:stretch>
            <a:fillRect/>
          </a:stretch>
        </p:blipFill>
        <p:spPr bwMode="auto">
          <a:xfrm>
            <a:off x="1223255" y="2115461"/>
            <a:ext cx="526152" cy="254906"/>
          </a:xfrm>
          <a:prstGeom prst="rect">
            <a:avLst/>
          </a:prstGeom>
          <a:noFill/>
          <a:ln w="9525">
            <a:noFill/>
            <a:miter lim="800000"/>
            <a:headEnd/>
            <a:tailEnd/>
          </a:ln>
        </p:spPr>
      </p:pic>
      <p:pic>
        <p:nvPicPr>
          <p:cNvPr id="31" name="Picture 5"/>
          <p:cNvPicPr>
            <a:picLocks noChangeAspect="1" noChangeArrowheads="1"/>
          </p:cNvPicPr>
          <p:nvPr/>
        </p:nvPicPr>
        <p:blipFill>
          <a:blip r:embed="rId10" cstate="print"/>
          <a:srcRect/>
          <a:stretch>
            <a:fillRect/>
          </a:stretch>
        </p:blipFill>
        <p:spPr bwMode="auto">
          <a:xfrm>
            <a:off x="1232333" y="2417796"/>
            <a:ext cx="633671" cy="200106"/>
          </a:xfrm>
          <a:prstGeom prst="rect">
            <a:avLst/>
          </a:prstGeom>
          <a:noFill/>
          <a:ln w="9525">
            <a:noFill/>
            <a:miter lim="800000"/>
            <a:headEnd/>
            <a:tailEnd/>
          </a:ln>
        </p:spPr>
      </p:pic>
      <p:pic>
        <p:nvPicPr>
          <p:cNvPr id="35"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46654" y="2682780"/>
            <a:ext cx="270001" cy="18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9" name="ZoneTexte 38"/>
          <p:cNvSpPr txBox="1"/>
          <p:nvPr/>
        </p:nvSpPr>
        <p:spPr>
          <a:xfrm>
            <a:off x="1148172" y="3149801"/>
            <a:ext cx="1268292" cy="307777"/>
          </a:xfrm>
          <a:prstGeom prst="rect">
            <a:avLst/>
          </a:prstGeom>
          <a:noFill/>
        </p:spPr>
        <p:txBody>
          <a:bodyPr wrap="square" rtlCol="0">
            <a:spAutoFit/>
          </a:bodyPr>
          <a:lstStyle/>
          <a:p>
            <a:r>
              <a:rPr lang="fr-FR" sz="1400" b="1" dirty="0" smtClean="0">
                <a:solidFill>
                  <a:schemeClr val="accent1"/>
                </a:solidFill>
              </a:rPr>
              <a:t>ID-NEST</a:t>
            </a:r>
            <a:endParaRPr lang="fr-FR" sz="1400" b="1" dirty="0">
              <a:solidFill>
                <a:schemeClr val="accent1"/>
              </a:solidFill>
            </a:endParaRPr>
          </a:p>
        </p:txBody>
      </p:sp>
      <p:pic>
        <p:nvPicPr>
          <p:cNvPr id="40"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46654" y="3211138"/>
            <a:ext cx="270001" cy="18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3" name="ZoneTexte 42"/>
          <p:cNvSpPr txBox="1"/>
          <p:nvPr/>
        </p:nvSpPr>
        <p:spPr>
          <a:xfrm>
            <a:off x="1133498" y="3425355"/>
            <a:ext cx="1138379" cy="307777"/>
          </a:xfrm>
          <a:prstGeom prst="rect">
            <a:avLst/>
          </a:prstGeom>
          <a:noFill/>
        </p:spPr>
        <p:txBody>
          <a:bodyPr wrap="square" rtlCol="0">
            <a:spAutoFit/>
          </a:bodyPr>
          <a:lstStyle/>
          <a:p>
            <a:r>
              <a:rPr lang="fr-FR" sz="1400" b="1" dirty="0" err="1" smtClean="0">
                <a:solidFill>
                  <a:schemeClr val="accent1"/>
                </a:solidFill>
              </a:rPr>
              <a:t>Kardiozis</a:t>
            </a:r>
            <a:endParaRPr lang="fr-FR" sz="1400" b="1" dirty="0">
              <a:solidFill>
                <a:schemeClr val="accent1"/>
              </a:solidFill>
            </a:endParaRPr>
          </a:p>
        </p:txBody>
      </p:sp>
      <p:pic>
        <p:nvPicPr>
          <p:cNvPr id="44" name="Picture 2"/>
          <p:cNvPicPr>
            <a:picLocks noChangeAspect="1" noChangeArrowheads="1"/>
          </p:cNvPicPr>
          <p:nvPr/>
        </p:nvPicPr>
        <p:blipFill>
          <a:blip r:embed="rId11" cstate="print"/>
          <a:srcRect/>
          <a:stretch>
            <a:fillRect/>
          </a:stretch>
        </p:blipFill>
        <p:spPr bwMode="auto">
          <a:xfrm>
            <a:off x="1198362" y="3764207"/>
            <a:ext cx="960174" cy="173227"/>
          </a:xfrm>
          <a:prstGeom prst="rect">
            <a:avLst/>
          </a:prstGeom>
          <a:noFill/>
          <a:ln w="9525">
            <a:noFill/>
            <a:miter lim="800000"/>
            <a:headEnd/>
            <a:tailEnd/>
          </a:ln>
        </p:spPr>
      </p:pic>
      <p:pic>
        <p:nvPicPr>
          <p:cNvPr id="45"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46654" y="3476509"/>
            <a:ext cx="270001" cy="18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6"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46654" y="3731026"/>
            <a:ext cx="270001" cy="18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7" name="Picture 8"/>
          <p:cNvPicPr>
            <a:picLocks noChangeAspect="1" noChangeArrowheads="1"/>
          </p:cNvPicPr>
          <p:nvPr/>
        </p:nvPicPr>
        <p:blipFill>
          <a:blip r:embed="rId12" cstate="print"/>
          <a:srcRect t="32386" b="36837"/>
          <a:stretch>
            <a:fillRect/>
          </a:stretch>
        </p:blipFill>
        <p:spPr bwMode="auto">
          <a:xfrm>
            <a:off x="1219628" y="3982375"/>
            <a:ext cx="812199" cy="187236"/>
          </a:xfrm>
          <a:prstGeom prst="rect">
            <a:avLst/>
          </a:prstGeom>
          <a:noFill/>
          <a:ln w="9525">
            <a:noFill/>
            <a:miter lim="800000"/>
            <a:headEnd/>
            <a:tailEnd/>
          </a:ln>
        </p:spPr>
      </p:pic>
      <p:pic>
        <p:nvPicPr>
          <p:cNvPr id="49" name="Picture 9"/>
          <p:cNvPicPr>
            <a:picLocks noChangeAspect="1" noChangeArrowheads="1"/>
          </p:cNvPicPr>
          <p:nvPr/>
        </p:nvPicPr>
        <p:blipFill>
          <a:blip r:embed="rId13" cstate="print"/>
          <a:srcRect/>
          <a:stretch>
            <a:fillRect/>
          </a:stretch>
        </p:blipFill>
        <p:spPr bwMode="auto">
          <a:xfrm>
            <a:off x="1219628" y="4285168"/>
            <a:ext cx="755837" cy="273607"/>
          </a:xfrm>
          <a:prstGeom prst="rect">
            <a:avLst/>
          </a:prstGeom>
          <a:noFill/>
          <a:ln w="9525">
            <a:noFill/>
            <a:miter lim="800000"/>
            <a:headEnd/>
            <a:tailEnd/>
          </a:ln>
        </p:spPr>
      </p:pic>
      <p:pic>
        <p:nvPicPr>
          <p:cNvPr id="51"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46654" y="3995289"/>
            <a:ext cx="270001" cy="18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2"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46654" y="4337087"/>
            <a:ext cx="270001" cy="18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5"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46654" y="4679101"/>
            <a:ext cx="270001" cy="18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6"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46654" y="4942035"/>
            <a:ext cx="270001" cy="18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7"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46654" y="5196886"/>
            <a:ext cx="270001" cy="18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8" name="Picture 16"/>
          <p:cNvPicPr>
            <a:picLocks noChangeAspect="1" noChangeArrowheads="1"/>
          </p:cNvPicPr>
          <p:nvPr/>
        </p:nvPicPr>
        <p:blipFill rotWithShape="1">
          <a:blip r:embed="rId14" cstate="print">
            <a:extLst>
              <a:ext uri="{28A0092B-C50C-407E-A947-70E740481C1C}">
                <a14:useLocalDpi xmlns:a14="http://schemas.microsoft.com/office/drawing/2010/main" xmlns="" val="0"/>
              </a:ext>
            </a:extLst>
          </a:blip>
          <a:srcRect l="17733" t="20232" b="15328"/>
          <a:stretch/>
        </p:blipFill>
        <p:spPr bwMode="auto">
          <a:xfrm>
            <a:off x="1208995" y="4925757"/>
            <a:ext cx="760459" cy="19738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0" name="Picture 15"/>
          <p:cNvPicPr>
            <a:picLocks noChangeAspect="1" noChangeArrowheads="1"/>
          </p:cNvPicPr>
          <p:nvPr/>
        </p:nvPicPr>
        <p:blipFill>
          <a:blip r:embed="rId15" cstate="print"/>
          <a:srcRect t="9000" b="13500"/>
          <a:stretch>
            <a:fillRect/>
          </a:stretch>
        </p:blipFill>
        <p:spPr bwMode="auto">
          <a:xfrm>
            <a:off x="1217254" y="5171284"/>
            <a:ext cx="550644" cy="229790"/>
          </a:xfrm>
          <a:prstGeom prst="rect">
            <a:avLst/>
          </a:prstGeom>
          <a:noFill/>
          <a:ln w="9525">
            <a:noFill/>
            <a:miter lim="800000"/>
            <a:headEnd/>
            <a:tailEnd/>
          </a:ln>
        </p:spPr>
      </p:pic>
    </p:spTree>
    <p:extLst>
      <p:ext uri="{BB962C8B-B14F-4D97-AF65-F5344CB8AC3E}">
        <p14:creationId xmlns:p14="http://schemas.microsoft.com/office/powerpoint/2010/main" xmlns="" val="3261026618"/>
      </p:ext>
    </p:extLst>
  </p:cSld>
  <p:clrMapOvr>
    <a:masterClrMapping/>
  </p:clrMapOvr>
  <p:timing>
    <p:tnLst>
      <p:par>
        <p:cTn id="1" dur="indefinite" restart="never" nodeType="tmRoot"/>
      </p:par>
    </p:tnLst>
  </p:timing>
</p:sld>
</file>

<file path=ppt/theme/theme1.xml><?xml version="1.0" encoding="utf-8"?>
<a:theme xmlns:a="http://schemas.openxmlformats.org/drawingml/2006/main" name="Modèle PPT D&amp;Consultants">
  <a:themeElements>
    <a:clrScheme name="DetConsultants">
      <a:dk1>
        <a:srgbClr val="A3C1E6"/>
      </a:dk1>
      <a:lt1>
        <a:srgbClr val="002060"/>
      </a:lt1>
      <a:dk2>
        <a:srgbClr val="000000"/>
      </a:dk2>
      <a:lt2>
        <a:srgbClr val="F8F8F8"/>
      </a:lt2>
      <a:accent1>
        <a:srgbClr val="0053A1"/>
      </a:accent1>
      <a:accent2>
        <a:srgbClr val="009FE3"/>
      </a:accent2>
      <a:accent3>
        <a:srgbClr val="A5A5A5"/>
      </a:accent3>
      <a:accent4>
        <a:srgbClr val="CCC1D9"/>
      </a:accent4>
      <a:accent5>
        <a:srgbClr val="7030A0"/>
      </a:accent5>
      <a:accent6>
        <a:srgbClr val="C00000"/>
      </a:accent6>
      <a:hlink>
        <a:srgbClr val="000000"/>
      </a:hlink>
      <a:folHlink>
        <a:srgbClr val="000000"/>
      </a:folHlink>
    </a:clrScheme>
    <a:fontScheme name="Nouvelle pré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3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32" charset="-128"/>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Modèle PPT D&amp;Consultants">
  <a:themeElements>
    <a:clrScheme name="DetConsultants">
      <a:dk1>
        <a:srgbClr val="A3C1E6"/>
      </a:dk1>
      <a:lt1>
        <a:srgbClr val="002060"/>
      </a:lt1>
      <a:dk2>
        <a:srgbClr val="000000"/>
      </a:dk2>
      <a:lt2>
        <a:srgbClr val="F8F8F8"/>
      </a:lt2>
      <a:accent1>
        <a:srgbClr val="0053A1"/>
      </a:accent1>
      <a:accent2>
        <a:srgbClr val="009FE3"/>
      </a:accent2>
      <a:accent3>
        <a:srgbClr val="A5A5A5"/>
      </a:accent3>
      <a:accent4>
        <a:srgbClr val="CCC1D9"/>
      </a:accent4>
      <a:accent5>
        <a:srgbClr val="7030A0"/>
      </a:accent5>
      <a:accent6>
        <a:srgbClr val="C00000"/>
      </a:accent6>
      <a:hlink>
        <a:srgbClr val="000000"/>
      </a:hlink>
      <a:folHlink>
        <a:srgbClr val="000000"/>
      </a:folHlink>
    </a:clrScheme>
    <a:fontScheme name="Nouvelle pré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3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32" charset="-128"/>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6_Modèle PPT D&amp;Consultants">
  <a:themeElements>
    <a:clrScheme name="DetConsultants">
      <a:dk1>
        <a:srgbClr val="A3C1E6"/>
      </a:dk1>
      <a:lt1>
        <a:srgbClr val="002060"/>
      </a:lt1>
      <a:dk2>
        <a:srgbClr val="000000"/>
      </a:dk2>
      <a:lt2>
        <a:srgbClr val="F8F8F8"/>
      </a:lt2>
      <a:accent1>
        <a:srgbClr val="0053A1"/>
      </a:accent1>
      <a:accent2>
        <a:srgbClr val="009FE3"/>
      </a:accent2>
      <a:accent3>
        <a:srgbClr val="A5A5A5"/>
      </a:accent3>
      <a:accent4>
        <a:srgbClr val="CCC1D9"/>
      </a:accent4>
      <a:accent5>
        <a:srgbClr val="7030A0"/>
      </a:accent5>
      <a:accent6>
        <a:srgbClr val="C00000"/>
      </a:accent6>
      <a:hlink>
        <a:srgbClr val="000000"/>
      </a:hlink>
      <a:folHlink>
        <a:srgbClr val="000000"/>
      </a:folHlink>
    </a:clrScheme>
    <a:fontScheme name="Nouvelle pré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3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32" charset="-128"/>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Modèle PPT D&amp;Consultants">
  <a:themeElements>
    <a:clrScheme name="DetConsultants">
      <a:dk1>
        <a:srgbClr val="A3C1E6"/>
      </a:dk1>
      <a:lt1>
        <a:srgbClr val="002060"/>
      </a:lt1>
      <a:dk2>
        <a:srgbClr val="000000"/>
      </a:dk2>
      <a:lt2>
        <a:srgbClr val="F8F8F8"/>
      </a:lt2>
      <a:accent1>
        <a:srgbClr val="0053A1"/>
      </a:accent1>
      <a:accent2>
        <a:srgbClr val="009FE3"/>
      </a:accent2>
      <a:accent3>
        <a:srgbClr val="A5A5A5"/>
      </a:accent3>
      <a:accent4>
        <a:srgbClr val="CCC1D9"/>
      </a:accent4>
      <a:accent5>
        <a:srgbClr val="7030A0"/>
      </a:accent5>
      <a:accent6>
        <a:srgbClr val="C00000"/>
      </a:accent6>
      <a:hlink>
        <a:srgbClr val="000000"/>
      </a:hlink>
      <a:folHlink>
        <a:srgbClr val="000000"/>
      </a:folHlink>
    </a:clrScheme>
    <a:fontScheme name="Nouvelle pré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3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32" charset="-128"/>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9_Modèle PPT D&amp;Consultants">
  <a:themeElements>
    <a:clrScheme name="DetConsultants">
      <a:dk1>
        <a:srgbClr val="A3C1E6"/>
      </a:dk1>
      <a:lt1>
        <a:srgbClr val="002060"/>
      </a:lt1>
      <a:dk2>
        <a:srgbClr val="000000"/>
      </a:dk2>
      <a:lt2>
        <a:srgbClr val="F8F8F8"/>
      </a:lt2>
      <a:accent1>
        <a:srgbClr val="0053A1"/>
      </a:accent1>
      <a:accent2>
        <a:srgbClr val="009FE3"/>
      </a:accent2>
      <a:accent3>
        <a:srgbClr val="A5A5A5"/>
      </a:accent3>
      <a:accent4>
        <a:srgbClr val="CCC1D9"/>
      </a:accent4>
      <a:accent5>
        <a:srgbClr val="7030A0"/>
      </a:accent5>
      <a:accent6>
        <a:srgbClr val="C00000"/>
      </a:accent6>
      <a:hlink>
        <a:srgbClr val="000000"/>
      </a:hlink>
      <a:folHlink>
        <a:srgbClr val="000000"/>
      </a:folHlink>
    </a:clrScheme>
    <a:fontScheme name="Nouvelle pré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3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32" charset="-128"/>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0_Modèle PPT D&amp;Consultants">
  <a:themeElements>
    <a:clrScheme name="DetConsultants">
      <a:dk1>
        <a:srgbClr val="A3C1E6"/>
      </a:dk1>
      <a:lt1>
        <a:srgbClr val="002060"/>
      </a:lt1>
      <a:dk2>
        <a:srgbClr val="000000"/>
      </a:dk2>
      <a:lt2>
        <a:srgbClr val="F8F8F8"/>
      </a:lt2>
      <a:accent1>
        <a:srgbClr val="0053A1"/>
      </a:accent1>
      <a:accent2>
        <a:srgbClr val="009FE3"/>
      </a:accent2>
      <a:accent3>
        <a:srgbClr val="A5A5A5"/>
      </a:accent3>
      <a:accent4>
        <a:srgbClr val="CCC1D9"/>
      </a:accent4>
      <a:accent5>
        <a:srgbClr val="7030A0"/>
      </a:accent5>
      <a:accent6>
        <a:srgbClr val="C00000"/>
      </a:accent6>
      <a:hlink>
        <a:srgbClr val="000000"/>
      </a:hlink>
      <a:folHlink>
        <a:srgbClr val="000000"/>
      </a:folHlink>
    </a:clrScheme>
    <a:fontScheme name="Nouvelle pré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3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32" charset="-128"/>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Modèle PPT D&amp;Consultants">
  <a:themeElements>
    <a:clrScheme name="DetConsultants">
      <a:dk1>
        <a:srgbClr val="A3C1E6"/>
      </a:dk1>
      <a:lt1>
        <a:srgbClr val="002060"/>
      </a:lt1>
      <a:dk2>
        <a:srgbClr val="000000"/>
      </a:dk2>
      <a:lt2>
        <a:srgbClr val="F8F8F8"/>
      </a:lt2>
      <a:accent1>
        <a:srgbClr val="0053A1"/>
      </a:accent1>
      <a:accent2>
        <a:srgbClr val="009FE3"/>
      </a:accent2>
      <a:accent3>
        <a:srgbClr val="A5A5A5"/>
      </a:accent3>
      <a:accent4>
        <a:srgbClr val="CCC1D9"/>
      </a:accent4>
      <a:accent5>
        <a:srgbClr val="7030A0"/>
      </a:accent5>
      <a:accent6>
        <a:srgbClr val="C00000"/>
      </a:accent6>
      <a:hlink>
        <a:srgbClr val="000000"/>
      </a:hlink>
      <a:folHlink>
        <a:srgbClr val="000000"/>
      </a:folHlink>
    </a:clrScheme>
    <a:fontScheme name="Nouvelle pré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3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32" charset="-128"/>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Modèle PPT D&amp;Consultants</Template>
  <TotalTime>19613</TotalTime>
  <Words>6227</Words>
  <Application>Microsoft Office PowerPoint</Application>
  <PresentationFormat>Personnalisé</PresentationFormat>
  <Paragraphs>955</Paragraphs>
  <Slides>50</Slides>
  <Notes>25</Notes>
  <HiddenSlides>0</HiddenSlides>
  <MMClips>0</MMClips>
  <ScaleCrop>false</ScaleCrop>
  <HeadingPairs>
    <vt:vector size="4" baseType="variant">
      <vt:variant>
        <vt:lpstr>Thème</vt:lpstr>
      </vt:variant>
      <vt:variant>
        <vt:i4>7</vt:i4>
      </vt:variant>
      <vt:variant>
        <vt:lpstr>Titres des diapositives</vt:lpstr>
      </vt:variant>
      <vt:variant>
        <vt:i4>50</vt:i4>
      </vt:variant>
    </vt:vector>
  </HeadingPairs>
  <TitlesOfParts>
    <vt:vector size="57" baseType="lpstr">
      <vt:lpstr>Modèle PPT D&amp;Consultants</vt:lpstr>
      <vt:lpstr>5_Modèle PPT D&amp;Consultants</vt:lpstr>
      <vt:lpstr>6_Modèle PPT D&amp;Consultants</vt:lpstr>
      <vt:lpstr>1_Modèle PPT D&amp;Consultants</vt:lpstr>
      <vt:lpstr>9_Modèle PPT D&amp;Consultants</vt:lpstr>
      <vt:lpstr>10_Modèle PPT D&amp;Consultants</vt:lpstr>
      <vt:lpstr>2_Modèle PPT D&amp;Consultants</vt:lpstr>
      <vt:lpstr>Mission flash  Premier panorama des Dispositifs Médicaux  Cardio-Vasculaires</vt:lpstr>
      <vt:lpstr>Sommaire</vt:lpstr>
      <vt:lpstr>Contexte, moyens et périmètre de la mission</vt:lpstr>
      <vt:lpstr>Contexte de la mission</vt:lpstr>
      <vt:lpstr>Moyens engagés</vt:lpstr>
      <vt:lpstr>Définitions des Dispositifs Médicaux</vt:lpstr>
      <vt:lpstr>Périmètre technico-économique </vt:lpstr>
      <vt:lpstr>Périmètre technico-économique </vt:lpstr>
      <vt:lpstr>Périmètre technico-économique </vt:lpstr>
      <vt:lpstr>Périmètre des pathologies cardio-vasculaires</vt:lpstr>
      <vt:lpstr>Introduction médico-économique des Dispositifs Médicaux Cardio-Vasculaires</vt:lpstr>
      <vt:lpstr>Un marché mondial des DM CV en croissance de près de 10% par an en moyenne</vt:lpstr>
      <vt:lpstr>Un marché mondial des DM dit d’équipement  en croissance de 5% par an en moyenne</vt:lpstr>
      <vt:lpstr>1ère cause de mortalité dans le monde selon l’OMS</vt:lpstr>
      <vt:lpstr>1ère cause de mortalité dans le monde selon l’OMS</vt:lpstr>
      <vt:lpstr>Les pathologies cardio-vasculaires : des enjeux forts pour le patient, le praticien et le financeur</vt:lpstr>
      <vt:lpstr>Etat des lieux de l’industrie française des DM CV</vt:lpstr>
      <vt:lpstr>Une recherche clinique reconnue en France avec des chirurgiens et cardiologues forces de proposition de nouvelles thérapies innovantes </vt:lpstr>
      <vt:lpstr>Une volonté nationale de structurer la filière des Dispositifs Médicaux</vt:lpstr>
      <vt:lpstr>Une industrie française peu visible, composée majoritairement de PME, à l’image de l’industrie DM</vt:lpstr>
      <vt:lpstr>Activités des Grands Groupes en France</vt:lpstr>
      <vt:lpstr>Une présence au niveau national concentrée sur  deux grandes régions</vt:lpstr>
      <vt:lpstr>Une répartition inégale des entreprises françaises sur les DM CV</vt:lpstr>
      <vt:lpstr>Les DM CV Implantables Actifs</vt:lpstr>
      <vt:lpstr>Les DM CV Implantables </vt:lpstr>
      <vt:lpstr>Les DM d’équipement</vt:lpstr>
      <vt:lpstr>Les DM d’équipement</vt:lpstr>
      <vt:lpstr>Les DM d’équipement - R&amp;D en France</vt:lpstr>
      <vt:lpstr>Les DM d’équipement - R&amp;D en France</vt:lpstr>
      <vt:lpstr>Les DM d’équipement - R&amp;D en France</vt:lpstr>
      <vt:lpstr>Facteurs clés de succès des entreprises</vt:lpstr>
      <vt:lpstr>Des premiers axes d’innovation à promouvoir</vt:lpstr>
      <vt:lpstr>Les DM CV : une industrie au croisement de différentes filières et intégrant les entreprises support dans le processus d’innovation</vt:lpstr>
      <vt:lpstr>Les DM Implantables Actifs</vt:lpstr>
      <vt:lpstr>Les DM implantables</vt:lpstr>
      <vt:lpstr>Imagerie de diagnostic et interventionnelle</vt:lpstr>
      <vt:lpstr>Diapositive 37</vt:lpstr>
      <vt:lpstr>L’environnement réglementaire des dispositifs médicaux</vt:lpstr>
      <vt:lpstr>Contraintes de la réglementation associée aux dispositifs médicaux</vt:lpstr>
      <vt:lpstr>Réglementation associée aux Dispositifs Médicaux</vt:lpstr>
      <vt:lpstr>Zoom sur les arythmies cardiaques</vt:lpstr>
      <vt:lpstr>Zoom sur l’insuffisance mitrale</vt:lpstr>
      <vt:lpstr>Zoom sur les anévrismes et dissections aortiques et l’infarctus du myocarde</vt:lpstr>
      <vt:lpstr>Zoom sur la thrombose veineuse profonde (TVP) – aigue et chronique  </vt:lpstr>
      <vt:lpstr>Données clés sur les compressions veineuses</vt:lpstr>
      <vt:lpstr>Un marché des DMIA en croissance dominé par 5 acteurs internationaux</vt:lpstr>
      <vt:lpstr>Un marché des DMI en croissance et porté par les dispositifs de cardiologie interventionnelle</vt:lpstr>
      <vt:lpstr>Un marché de l’imagerie médicale en croissance répondant aux besoins cliniques</vt:lpstr>
      <vt:lpstr>Une évolution des pratiques chirurgicales</vt:lpstr>
      <vt:lpstr>R&amp;D en France</vt:lpstr>
    </vt:vector>
  </TitlesOfParts>
  <Company>D&amp;Consultants Paris ou Lyon;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Mission flash sur les Dispositifs Médicaux Cardio-Vasculaires</dc:title>
  <dc:subject>D&amp;C</dc:subject>
  <dc:creator>D&amp;C</dc:creator>
  <cp:lastModifiedBy>D&amp;C</cp:lastModifiedBy>
  <cp:revision>2837</cp:revision>
  <cp:lastPrinted>2014-07-01T11:58:35Z</cp:lastPrinted>
  <dcterms:created xsi:type="dcterms:W3CDTF">2013-03-06T16:38:53Z</dcterms:created>
  <dcterms:modified xsi:type="dcterms:W3CDTF">2015-04-14T07:52:34Z</dcterms:modified>
</cp:coreProperties>
</file>