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9"/>
  </p:notesMasterIdLst>
  <p:handoutMasterIdLst>
    <p:handoutMasterId r:id="rId50"/>
  </p:handoutMasterIdLst>
  <p:sldIdLst>
    <p:sldId id="257" r:id="rId2"/>
    <p:sldId id="306" r:id="rId3"/>
    <p:sldId id="262" r:id="rId4"/>
    <p:sldId id="356" r:id="rId5"/>
    <p:sldId id="258" r:id="rId6"/>
    <p:sldId id="319" r:id="rId7"/>
    <p:sldId id="307" r:id="rId8"/>
    <p:sldId id="310" r:id="rId9"/>
    <p:sldId id="312" r:id="rId10"/>
    <p:sldId id="314" r:id="rId11"/>
    <p:sldId id="315" r:id="rId12"/>
    <p:sldId id="351" r:id="rId13"/>
    <p:sldId id="391" r:id="rId14"/>
    <p:sldId id="399" r:id="rId15"/>
    <p:sldId id="389" r:id="rId16"/>
    <p:sldId id="392" r:id="rId17"/>
    <p:sldId id="375" r:id="rId18"/>
    <p:sldId id="378" r:id="rId19"/>
    <p:sldId id="379" r:id="rId20"/>
    <p:sldId id="268" r:id="rId21"/>
    <p:sldId id="373" r:id="rId22"/>
    <p:sldId id="374" r:id="rId23"/>
    <p:sldId id="381" r:id="rId24"/>
    <p:sldId id="383" r:id="rId25"/>
    <p:sldId id="377" r:id="rId26"/>
    <p:sldId id="316" r:id="rId27"/>
    <p:sldId id="401" r:id="rId28"/>
    <p:sldId id="384" r:id="rId29"/>
    <p:sldId id="275" r:id="rId30"/>
    <p:sldId id="353" r:id="rId31"/>
    <p:sldId id="355" r:id="rId32"/>
    <p:sldId id="354" r:id="rId33"/>
    <p:sldId id="358" r:id="rId34"/>
    <p:sldId id="317" r:id="rId35"/>
    <p:sldId id="327" r:id="rId36"/>
    <p:sldId id="361" r:id="rId37"/>
    <p:sldId id="362" r:id="rId38"/>
    <p:sldId id="364" r:id="rId39"/>
    <p:sldId id="366" r:id="rId40"/>
    <p:sldId id="367" r:id="rId41"/>
    <p:sldId id="343" r:id="rId42"/>
    <p:sldId id="344" r:id="rId43"/>
    <p:sldId id="368" r:id="rId44"/>
    <p:sldId id="318" r:id="rId45"/>
    <p:sldId id="370" r:id="rId46"/>
    <p:sldId id="274" r:id="rId47"/>
    <p:sldId id="402" r:id="rId48"/>
  </p:sldIdLst>
  <p:sldSz cx="9144000" cy="6858000" type="screen4x3"/>
  <p:notesSz cx="6797675" cy="992822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99CC00"/>
    <a:srgbClr val="0073A0"/>
    <a:srgbClr val="09BFFF"/>
    <a:srgbClr val="DDDDDD"/>
    <a:srgbClr val="ABDBFF"/>
    <a:srgbClr val="F0EA00"/>
    <a:srgbClr val="000000"/>
    <a:srgbClr val="FFAFAF"/>
    <a:srgbClr val="58585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62" autoAdjust="0"/>
    <p:restoredTop sz="69920" autoAdjust="0"/>
  </p:normalViewPr>
  <p:slideViewPr>
    <p:cSldViewPr snapToObjects="1" showGuides="1">
      <p:cViewPr varScale="1">
        <p:scale>
          <a:sx n="63" d="100"/>
          <a:sy n="63" d="100"/>
        </p:scale>
        <p:origin x="-2172" y="-96"/>
      </p:cViewPr>
      <p:guideLst>
        <p:guide orient="horz" pos="3748"/>
        <p:guide orient="horz" pos="2160"/>
        <p:guide orient="horz" pos="1207"/>
        <p:guide pos="2835"/>
        <p:guide pos="113"/>
        <p:guide pos="5556"/>
      </p:guideLst>
    </p:cSldViewPr>
  </p:slideViewPr>
  <p:outlineViewPr>
    <p:cViewPr>
      <p:scale>
        <a:sx n="33" d="100"/>
        <a:sy n="33" d="100"/>
      </p:scale>
      <p:origin x="0" y="10422"/>
    </p:cViewPr>
  </p:outlineViewPr>
  <p:notesTextViewPr>
    <p:cViewPr>
      <p:scale>
        <a:sx n="1" d="1"/>
        <a:sy n="1" d="1"/>
      </p:scale>
      <p:origin x="0" y="0"/>
    </p:cViewPr>
  </p:notesTextViewPr>
  <p:sorterViewPr>
    <p:cViewPr>
      <p:scale>
        <a:sx n="50" d="100"/>
        <a:sy n="50" d="100"/>
      </p:scale>
      <p:origin x="0" y="0"/>
    </p:cViewPr>
  </p:sorterViewPr>
  <p:notesViewPr>
    <p:cSldViewPr snapToObjects="1" showGuides="1">
      <p:cViewPr varScale="1">
        <p:scale>
          <a:sx n="81" d="100"/>
          <a:sy n="81" d="100"/>
        </p:scale>
        <p:origin x="-3972" y="-9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5041D396-C6A8-4C8B-8207-E2D0C18C4045}" type="datetimeFigureOut">
              <a:rPr lang="fr-FR" smtClean="0"/>
              <a:t>28/04/2015</a:t>
            </a:fld>
            <a:endParaRPr lang="fr-FR"/>
          </a:p>
        </p:txBody>
      </p:sp>
      <p:sp>
        <p:nvSpPr>
          <p:cNvPr id="4" name="Espace réservé du pied de page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F88E2C75-C06A-4463-9F55-B25F94378212}" type="slidenum">
              <a:rPr lang="fr-FR" smtClean="0"/>
              <a:t>‹N°›</a:t>
            </a:fld>
            <a:endParaRPr lang="fr-FR"/>
          </a:p>
        </p:txBody>
      </p:sp>
    </p:spTree>
    <p:extLst>
      <p:ext uri="{BB962C8B-B14F-4D97-AF65-F5344CB8AC3E}">
        <p14:creationId xmlns:p14="http://schemas.microsoft.com/office/powerpoint/2010/main" val="10795395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056D6ECC-6C46-405F-9026-846F604C313B}" type="datetimeFigureOut">
              <a:rPr lang="fr-FR" smtClean="0"/>
              <a:t>28/04/2015</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B2608D6C-459E-411F-B392-5264C8680009}" type="slidenum">
              <a:rPr lang="fr-FR" smtClean="0"/>
              <a:t>‹N°›</a:t>
            </a:fld>
            <a:endParaRPr lang="fr-FR"/>
          </a:p>
        </p:txBody>
      </p:sp>
    </p:spTree>
    <p:extLst>
      <p:ext uri="{BB962C8B-B14F-4D97-AF65-F5344CB8AC3E}">
        <p14:creationId xmlns:p14="http://schemas.microsoft.com/office/powerpoint/2010/main" val="1484361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DD6D32C0-82EF-49CC-BDE3-695C3908D954}" type="slidenum">
              <a:rPr lang="fr-FR" smtClean="0"/>
              <a:pPr>
                <a:defRPr/>
              </a:pPr>
              <a:t>1</a:t>
            </a:fld>
            <a:endParaRPr lang="fr-FR"/>
          </a:p>
        </p:txBody>
      </p:sp>
    </p:spTree>
    <p:extLst>
      <p:ext uri="{BB962C8B-B14F-4D97-AF65-F5344CB8AC3E}">
        <p14:creationId xmlns:p14="http://schemas.microsoft.com/office/powerpoint/2010/main" val="16519448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a:buFontTx/>
              <a:buNone/>
            </a:pPr>
            <a:endParaRPr lang="fr-FR" baseline="0" dirty="0" smtClean="0"/>
          </a:p>
        </p:txBody>
      </p:sp>
      <p:sp>
        <p:nvSpPr>
          <p:cNvPr id="4" name="Espace réservé du numéro de diapositive 3"/>
          <p:cNvSpPr>
            <a:spLocks noGrp="1"/>
          </p:cNvSpPr>
          <p:nvPr>
            <p:ph type="sldNum" sz="quarter" idx="10"/>
          </p:nvPr>
        </p:nvSpPr>
        <p:spPr/>
        <p:txBody>
          <a:bodyPr/>
          <a:lstStyle/>
          <a:p>
            <a:pPr>
              <a:defRPr/>
            </a:pPr>
            <a:fld id="{DD6D32C0-82EF-49CC-BDE3-695C3908D954}" type="slidenum">
              <a:rPr lang="fr-FR" smtClean="0"/>
              <a:pPr>
                <a:defRPr/>
              </a:pPr>
              <a:t>2</a:t>
            </a:fld>
            <a:endParaRPr lang="fr-FR"/>
          </a:p>
        </p:txBody>
      </p:sp>
    </p:spTree>
    <p:extLst>
      <p:ext uri="{BB962C8B-B14F-4D97-AF65-F5344CB8AC3E}">
        <p14:creationId xmlns:p14="http://schemas.microsoft.com/office/powerpoint/2010/main" val="16519448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fr-FR" dirty="0" smtClean="0"/>
          </a:p>
        </p:txBody>
      </p:sp>
      <p:sp>
        <p:nvSpPr>
          <p:cNvPr id="4" name="Espace réservé du numéro de diapositive 3"/>
          <p:cNvSpPr>
            <a:spLocks noGrp="1"/>
          </p:cNvSpPr>
          <p:nvPr>
            <p:ph type="sldNum" sz="quarter" idx="10"/>
          </p:nvPr>
        </p:nvSpPr>
        <p:spPr/>
        <p:txBody>
          <a:bodyPr/>
          <a:lstStyle/>
          <a:p>
            <a:fld id="{B2608D6C-459E-411F-B392-5264C8680009}" type="slidenum">
              <a:rPr lang="fr-FR" smtClean="0"/>
              <a:t>3</a:t>
            </a:fld>
            <a:endParaRPr lang="fr-FR"/>
          </a:p>
        </p:txBody>
      </p:sp>
    </p:spTree>
    <p:extLst>
      <p:ext uri="{BB962C8B-B14F-4D97-AF65-F5344CB8AC3E}">
        <p14:creationId xmlns:p14="http://schemas.microsoft.com/office/powerpoint/2010/main" val="3871590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dirty="0" smtClean="0">
              <a:latin typeface="Calibri" panose="020F0502020204030204" pitchFamily="34" charset="0"/>
              <a:cs typeface="Calibri" panose="020F0502020204030204" pitchFamily="34" charset="0"/>
            </a:endParaRPr>
          </a:p>
        </p:txBody>
      </p:sp>
      <p:sp>
        <p:nvSpPr>
          <p:cNvPr id="4" name="Espace réservé du numéro de diapositive 3"/>
          <p:cNvSpPr>
            <a:spLocks noGrp="1"/>
          </p:cNvSpPr>
          <p:nvPr>
            <p:ph type="sldNum" sz="quarter" idx="10"/>
          </p:nvPr>
        </p:nvSpPr>
        <p:spPr/>
        <p:txBody>
          <a:bodyPr/>
          <a:lstStyle/>
          <a:p>
            <a:fld id="{B2608D6C-459E-411F-B392-5264C8680009}" type="slidenum">
              <a:rPr lang="fr-FR" smtClean="0"/>
              <a:t>4</a:t>
            </a:fld>
            <a:endParaRPr lang="fr-FR"/>
          </a:p>
        </p:txBody>
      </p:sp>
    </p:spTree>
    <p:extLst>
      <p:ext uri="{BB962C8B-B14F-4D97-AF65-F5344CB8AC3E}">
        <p14:creationId xmlns:p14="http://schemas.microsoft.com/office/powerpoint/2010/main" val="16554693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smtClean="0"/>
          </a:p>
        </p:txBody>
      </p:sp>
      <p:sp>
        <p:nvSpPr>
          <p:cNvPr id="4" name="Espace réservé du numéro de diapositive 3"/>
          <p:cNvSpPr>
            <a:spLocks noGrp="1"/>
          </p:cNvSpPr>
          <p:nvPr>
            <p:ph type="sldNum" sz="quarter" idx="10"/>
          </p:nvPr>
        </p:nvSpPr>
        <p:spPr/>
        <p:txBody>
          <a:bodyPr/>
          <a:lstStyle/>
          <a:p>
            <a:fld id="{B2608D6C-459E-411F-B392-5264C8680009}" type="slidenum">
              <a:rPr lang="fr-FR" smtClean="0"/>
              <a:t>5</a:t>
            </a:fld>
            <a:endParaRPr lang="fr-FR"/>
          </a:p>
        </p:txBody>
      </p:sp>
    </p:spTree>
    <p:extLst>
      <p:ext uri="{BB962C8B-B14F-4D97-AF65-F5344CB8AC3E}">
        <p14:creationId xmlns:p14="http://schemas.microsoft.com/office/powerpoint/2010/main" val="34666487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i="0" baseline="0" dirty="0" smtClean="0"/>
          </a:p>
        </p:txBody>
      </p:sp>
      <p:sp>
        <p:nvSpPr>
          <p:cNvPr id="4" name="Espace réservé du numéro de diapositive 3"/>
          <p:cNvSpPr>
            <a:spLocks noGrp="1"/>
          </p:cNvSpPr>
          <p:nvPr>
            <p:ph type="sldNum" sz="quarter" idx="10"/>
          </p:nvPr>
        </p:nvSpPr>
        <p:spPr/>
        <p:txBody>
          <a:bodyPr/>
          <a:lstStyle/>
          <a:p>
            <a:fld id="{B2608D6C-459E-411F-B392-5264C8680009}" type="slidenum">
              <a:rPr lang="fr-FR" smtClean="0"/>
              <a:t>6</a:t>
            </a:fld>
            <a:endParaRPr lang="fr-FR"/>
          </a:p>
        </p:txBody>
      </p:sp>
    </p:spTree>
    <p:extLst>
      <p:ext uri="{BB962C8B-B14F-4D97-AF65-F5344CB8AC3E}">
        <p14:creationId xmlns:p14="http://schemas.microsoft.com/office/powerpoint/2010/main" val="3466648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0" i="0" dirty="0" smtClean="0"/>
          </a:p>
        </p:txBody>
      </p:sp>
      <p:sp>
        <p:nvSpPr>
          <p:cNvPr id="4" name="Espace réservé du numéro de diapositive 3"/>
          <p:cNvSpPr>
            <a:spLocks noGrp="1"/>
          </p:cNvSpPr>
          <p:nvPr>
            <p:ph type="sldNum" sz="quarter" idx="10"/>
          </p:nvPr>
        </p:nvSpPr>
        <p:spPr/>
        <p:txBody>
          <a:bodyPr/>
          <a:lstStyle/>
          <a:p>
            <a:fld id="{B2608D6C-459E-411F-B392-5264C8680009}" type="slidenum">
              <a:rPr lang="fr-FR" smtClean="0"/>
              <a:t>7</a:t>
            </a:fld>
            <a:endParaRPr lang="fr-FR"/>
          </a:p>
        </p:txBody>
      </p:sp>
    </p:spTree>
    <p:extLst>
      <p:ext uri="{BB962C8B-B14F-4D97-AF65-F5344CB8AC3E}">
        <p14:creationId xmlns:p14="http://schemas.microsoft.com/office/powerpoint/2010/main" val="3466648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algn="just"/>
            <a:endParaRPr lang="fr-FR" sz="1200" b="0" dirty="0">
              <a:latin typeface="Calibri" panose="020F0502020204030204" pitchFamily="34" charset="0"/>
              <a:cs typeface="Calibri" panose="020F0502020204030204" pitchFamily="34" charset="0"/>
            </a:endParaRPr>
          </a:p>
        </p:txBody>
      </p:sp>
      <p:sp>
        <p:nvSpPr>
          <p:cNvPr id="4" name="Espace réservé du numéro de diapositive 3"/>
          <p:cNvSpPr>
            <a:spLocks noGrp="1"/>
          </p:cNvSpPr>
          <p:nvPr>
            <p:ph type="sldNum" sz="quarter" idx="10"/>
          </p:nvPr>
        </p:nvSpPr>
        <p:spPr/>
        <p:txBody>
          <a:bodyPr/>
          <a:lstStyle/>
          <a:p>
            <a:pPr>
              <a:defRPr/>
            </a:pPr>
            <a:fld id="{DD6D32C0-82EF-49CC-BDE3-695C3908D954}" type="slidenum">
              <a:rPr lang="fr-FR" smtClean="0"/>
              <a:pPr>
                <a:defRPr/>
              </a:pPr>
              <a:t>8</a:t>
            </a:fld>
            <a:endParaRPr lang="fr-FR"/>
          </a:p>
        </p:txBody>
      </p:sp>
    </p:spTree>
    <p:extLst>
      <p:ext uri="{BB962C8B-B14F-4D97-AF65-F5344CB8AC3E}">
        <p14:creationId xmlns:p14="http://schemas.microsoft.com/office/powerpoint/2010/main" val="31692371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2608D6C-459E-411F-B392-5264C8680009}" type="slidenum">
              <a:rPr lang="fr-FR" smtClean="0"/>
              <a:t>9</a:t>
            </a:fld>
            <a:endParaRPr lang="fr-FR"/>
          </a:p>
        </p:txBody>
      </p:sp>
    </p:spTree>
    <p:extLst>
      <p:ext uri="{BB962C8B-B14F-4D97-AF65-F5344CB8AC3E}">
        <p14:creationId xmlns:p14="http://schemas.microsoft.com/office/powerpoint/2010/main" val="2473040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algn="just"/>
            <a:endParaRPr lang="fr-FR" sz="1200" b="0" dirty="0">
              <a:latin typeface="Calibri" panose="020F0502020204030204" pitchFamily="34" charset="0"/>
              <a:cs typeface="Calibri" panose="020F0502020204030204" pitchFamily="34" charset="0"/>
            </a:endParaRPr>
          </a:p>
        </p:txBody>
      </p:sp>
      <p:sp>
        <p:nvSpPr>
          <p:cNvPr id="4" name="Espace réservé du numéro de diapositive 3"/>
          <p:cNvSpPr>
            <a:spLocks noGrp="1"/>
          </p:cNvSpPr>
          <p:nvPr>
            <p:ph type="sldNum" sz="quarter" idx="10"/>
          </p:nvPr>
        </p:nvSpPr>
        <p:spPr/>
        <p:txBody>
          <a:bodyPr/>
          <a:lstStyle/>
          <a:p>
            <a:pPr>
              <a:defRPr/>
            </a:pPr>
            <a:fld id="{DD6D32C0-82EF-49CC-BDE3-695C3908D954}" type="slidenum">
              <a:rPr lang="fr-FR" smtClean="0"/>
              <a:pPr>
                <a:defRPr/>
              </a:pPr>
              <a:t>10</a:t>
            </a:fld>
            <a:endParaRPr lang="fr-FR"/>
          </a:p>
        </p:txBody>
      </p:sp>
    </p:spTree>
    <p:extLst>
      <p:ext uri="{BB962C8B-B14F-4D97-AF65-F5344CB8AC3E}">
        <p14:creationId xmlns:p14="http://schemas.microsoft.com/office/powerpoint/2010/main" val="31692371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b="0" kern="1200" dirty="0" smtClean="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B2608D6C-459E-411F-B392-5264C8680009}" type="slidenum">
              <a:rPr lang="fr-FR" smtClean="0"/>
              <a:t>11</a:t>
            </a:fld>
            <a:endParaRPr lang="fr-FR"/>
          </a:p>
        </p:txBody>
      </p:sp>
    </p:spTree>
    <p:extLst>
      <p:ext uri="{BB962C8B-B14F-4D97-AF65-F5344CB8AC3E}">
        <p14:creationId xmlns:p14="http://schemas.microsoft.com/office/powerpoint/2010/main" val="38715906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2608D6C-459E-411F-B392-5264C8680009}" type="slidenum">
              <a:rPr lang="fr-FR" smtClean="0"/>
              <a:t>12</a:t>
            </a:fld>
            <a:endParaRPr lang="fr-FR"/>
          </a:p>
        </p:txBody>
      </p:sp>
    </p:spTree>
    <p:extLst>
      <p:ext uri="{BB962C8B-B14F-4D97-AF65-F5344CB8AC3E}">
        <p14:creationId xmlns:p14="http://schemas.microsoft.com/office/powerpoint/2010/main" val="5288375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2608D6C-459E-411F-B392-5264C8680009}" type="slidenum">
              <a:rPr lang="fr-FR" smtClean="0"/>
              <a:t>13</a:t>
            </a:fld>
            <a:endParaRPr lang="fr-FR"/>
          </a:p>
        </p:txBody>
      </p:sp>
    </p:spTree>
    <p:extLst>
      <p:ext uri="{BB962C8B-B14F-4D97-AF65-F5344CB8AC3E}">
        <p14:creationId xmlns:p14="http://schemas.microsoft.com/office/powerpoint/2010/main" val="4695218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1" kern="1200" dirty="0" smtClean="0">
                <a:solidFill>
                  <a:schemeClr val="tx1"/>
                </a:solidFill>
                <a:effectLst/>
                <a:latin typeface="+mn-lt"/>
                <a:ea typeface="+mn-ea"/>
                <a:cs typeface="+mn-cs"/>
              </a:rPr>
              <a:t>ATTENTION ! Le placement de ces financements est très approximatif.</a:t>
            </a:r>
            <a:endParaRPr lang="fr-FR" sz="1200" kern="1200" dirty="0" smtClean="0">
              <a:solidFill>
                <a:schemeClr val="tx1"/>
              </a:solidFill>
              <a:effectLst/>
              <a:latin typeface="+mn-lt"/>
              <a:ea typeface="+mn-ea"/>
              <a:cs typeface="+mn-cs"/>
            </a:endParaRP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Par exemple, concernant les financements de </a:t>
            </a:r>
            <a:r>
              <a:rPr lang="fr-FR" sz="1200" b="1" kern="1200" dirty="0" err="1" smtClean="0">
                <a:solidFill>
                  <a:schemeClr val="tx1"/>
                </a:solidFill>
                <a:effectLst/>
                <a:latin typeface="+mn-lt"/>
                <a:ea typeface="+mn-ea"/>
                <a:cs typeface="+mn-cs"/>
              </a:rPr>
              <a:t>BPIfrance</a:t>
            </a:r>
            <a:r>
              <a:rPr lang="fr-FR" sz="1200" kern="1200" baseline="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 </a:t>
            </a:r>
            <a:br>
              <a:rPr lang="fr-FR" sz="1200" kern="1200" dirty="0" smtClean="0">
                <a:solidFill>
                  <a:schemeClr val="tx1"/>
                </a:solidFill>
                <a:effectLst/>
                <a:latin typeface="+mn-lt"/>
                <a:ea typeface="+mn-ea"/>
                <a:cs typeface="+mn-cs"/>
              </a:rPr>
            </a:br>
            <a:r>
              <a:rPr lang="fr-FR" sz="1200" kern="1200" dirty="0" smtClean="0">
                <a:solidFill>
                  <a:schemeClr val="tx1"/>
                </a:solidFill>
                <a:effectLst/>
                <a:latin typeface="+mn-lt"/>
                <a:ea typeface="+mn-ea"/>
                <a:cs typeface="+mn-cs"/>
              </a:rPr>
              <a:t/>
            </a:r>
            <a:br>
              <a:rPr lang="fr-FR" sz="1200" kern="1200" dirty="0" smtClean="0">
                <a:solidFill>
                  <a:schemeClr val="tx1"/>
                </a:solidFill>
                <a:effectLst/>
                <a:latin typeface="+mn-lt"/>
                <a:ea typeface="+mn-ea"/>
                <a:cs typeface="+mn-cs"/>
              </a:rPr>
            </a:br>
            <a:r>
              <a:rPr lang="fr-FR" sz="1200" u="sng" kern="1200" dirty="0" smtClean="0">
                <a:solidFill>
                  <a:schemeClr val="tx1"/>
                </a:solidFill>
                <a:effectLst/>
                <a:latin typeface="+mn-lt"/>
                <a:ea typeface="+mn-ea"/>
                <a:cs typeface="+mn-cs"/>
              </a:rPr>
              <a:t> Financement de l'innovation dans  les phases </a:t>
            </a:r>
            <a:r>
              <a:rPr lang="fr-FR" sz="1200" b="0" u="sng" kern="1200" dirty="0" smtClean="0">
                <a:solidFill>
                  <a:schemeClr val="tx1"/>
                </a:solidFill>
                <a:effectLst/>
                <a:latin typeface="+mn-lt"/>
                <a:ea typeface="+mn-ea"/>
                <a:cs typeface="+mn-cs"/>
              </a:rPr>
              <a:t>B à E :</a:t>
            </a:r>
            <a:r>
              <a:rPr lang="fr-FR" sz="1200" kern="1200" dirty="0" smtClean="0">
                <a:solidFill>
                  <a:schemeClr val="tx1"/>
                </a:solidFill>
                <a:effectLst/>
                <a:latin typeface="+mn-lt"/>
                <a:ea typeface="+mn-ea"/>
                <a:cs typeface="+mn-cs"/>
              </a:rPr>
              <a:t/>
            </a:r>
            <a:br>
              <a:rPr lang="fr-FR" sz="1200" kern="1200" dirty="0" smtClean="0">
                <a:solidFill>
                  <a:schemeClr val="tx1"/>
                </a:solidFill>
                <a:effectLst/>
                <a:latin typeface="+mn-lt"/>
                <a:ea typeface="+mn-ea"/>
                <a:cs typeface="+mn-cs"/>
              </a:rPr>
            </a:br>
            <a:r>
              <a:rPr lang="fr-FR" sz="1200" kern="1200" dirty="0" smtClean="0">
                <a:solidFill>
                  <a:schemeClr val="tx1"/>
                </a:solidFill>
                <a:effectLst/>
                <a:latin typeface="+mn-lt"/>
                <a:ea typeface="+mn-ea"/>
                <a:cs typeface="+mn-cs"/>
              </a:rPr>
              <a:t>        Étude de faisabilité en étape </a:t>
            </a:r>
            <a:r>
              <a:rPr lang="fr-FR" sz="1200" b="1" kern="1200" dirty="0" smtClean="0">
                <a:solidFill>
                  <a:schemeClr val="tx1"/>
                </a:solidFill>
                <a:effectLst/>
                <a:latin typeface="+mn-lt"/>
                <a:ea typeface="+mn-ea"/>
                <a:cs typeface="+mn-cs"/>
              </a:rPr>
              <a:t>B</a:t>
            </a:r>
            <a:r>
              <a:rPr lang="fr-FR" sz="1200" kern="1200" dirty="0" smtClean="0">
                <a:solidFill>
                  <a:schemeClr val="tx1"/>
                </a:solidFill>
                <a:effectLst/>
                <a:latin typeface="+mn-lt"/>
                <a:ea typeface="+mn-ea"/>
                <a:cs typeface="+mn-cs"/>
              </a:rPr>
              <a:t> ( en subvention) </a:t>
            </a:r>
            <a:br>
              <a:rPr lang="fr-FR" sz="1200" kern="1200" dirty="0" smtClean="0">
                <a:solidFill>
                  <a:schemeClr val="tx1"/>
                </a:solidFill>
                <a:effectLst/>
                <a:latin typeface="+mn-lt"/>
                <a:ea typeface="+mn-ea"/>
                <a:cs typeface="+mn-cs"/>
              </a:rPr>
            </a:br>
            <a:r>
              <a:rPr lang="fr-FR" sz="1200" kern="1200" dirty="0" smtClean="0">
                <a:solidFill>
                  <a:schemeClr val="tx1"/>
                </a:solidFill>
                <a:effectLst/>
                <a:latin typeface="+mn-lt"/>
                <a:ea typeface="+mn-ea"/>
                <a:cs typeface="+mn-cs"/>
              </a:rPr>
              <a:t>        Développement pour les projets portés par une entreprise  ( Aide à l'innovation - Avance récupérable ou Prêt à taux zéro innovation ) et pour les projets collaboratifs : le  PSPC ( projet structurant des pôles de compétitivité)  </a:t>
            </a:r>
            <a:r>
              <a:rPr lang="fr-FR" sz="1200" b="1" kern="1200" dirty="0" smtClean="0">
                <a:solidFill>
                  <a:schemeClr val="tx1"/>
                </a:solidFill>
                <a:effectLst/>
                <a:latin typeface="+mn-lt"/>
                <a:ea typeface="+mn-ea"/>
                <a:cs typeface="+mn-cs"/>
              </a:rPr>
              <a:t>de  B a E</a:t>
            </a:r>
            <a:r>
              <a:rPr lang="fr-FR" sz="1200" kern="1200" dirty="0" smtClean="0">
                <a:solidFill>
                  <a:schemeClr val="tx1"/>
                </a:solidFill>
                <a:effectLst/>
                <a:latin typeface="+mn-lt"/>
                <a:ea typeface="+mn-ea"/>
                <a:cs typeface="+mn-cs"/>
              </a:rPr>
              <a:t> </a:t>
            </a:r>
            <a:br>
              <a:rPr lang="fr-FR" sz="1200" kern="1200" dirty="0" smtClean="0">
                <a:solidFill>
                  <a:schemeClr val="tx1"/>
                </a:solidFill>
                <a:effectLst/>
                <a:latin typeface="+mn-lt"/>
                <a:ea typeface="+mn-ea"/>
                <a:cs typeface="+mn-cs"/>
              </a:rPr>
            </a:br>
            <a:endParaRPr lang="fr-FR" sz="1200" kern="1200" dirty="0" smtClean="0">
              <a:solidFill>
                <a:schemeClr val="tx1"/>
              </a:solidFill>
              <a:effectLst/>
              <a:latin typeface="+mn-lt"/>
              <a:ea typeface="+mn-ea"/>
              <a:cs typeface="+mn-cs"/>
            </a:endParaRPr>
          </a:p>
          <a:p>
            <a:r>
              <a:rPr lang="fr-FR" sz="1200" u="sng" kern="1200" dirty="0" smtClean="0">
                <a:solidFill>
                  <a:schemeClr val="tx1"/>
                </a:solidFill>
                <a:effectLst/>
                <a:latin typeface="+mn-lt"/>
                <a:ea typeface="+mn-ea"/>
                <a:cs typeface="+mn-cs"/>
              </a:rPr>
              <a:t>Financement dans l'investissement :</a:t>
            </a:r>
            <a:r>
              <a:rPr lang="fr-FR" sz="1200" kern="1200" dirty="0" smtClean="0">
                <a:solidFill>
                  <a:schemeClr val="tx1"/>
                </a:solidFill>
                <a:effectLst/>
                <a:latin typeface="+mn-lt"/>
                <a:ea typeface="+mn-ea"/>
                <a:cs typeface="+mn-cs"/>
              </a:rPr>
              <a:t> </a:t>
            </a:r>
            <a:br>
              <a:rPr lang="fr-FR" sz="1200" kern="1200" dirty="0" smtClean="0">
                <a:solidFill>
                  <a:schemeClr val="tx1"/>
                </a:solidFill>
                <a:effectLst/>
                <a:latin typeface="+mn-lt"/>
                <a:ea typeface="+mn-ea"/>
                <a:cs typeface="+mn-cs"/>
              </a:rPr>
            </a:br>
            <a:r>
              <a:rPr lang="fr-FR" sz="1200" kern="1200" dirty="0" smtClean="0">
                <a:solidFill>
                  <a:schemeClr val="tx1"/>
                </a:solidFill>
                <a:effectLst/>
                <a:latin typeface="+mn-lt"/>
                <a:ea typeface="+mn-ea"/>
                <a:cs typeface="+mn-cs"/>
              </a:rPr>
              <a:t>        Fonds </a:t>
            </a:r>
            <a:r>
              <a:rPr lang="fr-FR" sz="1200" kern="1200" dirty="0" err="1" smtClean="0">
                <a:solidFill>
                  <a:schemeClr val="tx1"/>
                </a:solidFill>
                <a:effectLst/>
                <a:latin typeface="+mn-lt"/>
                <a:ea typeface="+mn-ea"/>
                <a:cs typeface="+mn-cs"/>
              </a:rPr>
              <a:t>Innobio</a:t>
            </a:r>
            <a:r>
              <a:rPr lang="fr-FR" sz="1200" kern="1200" dirty="0" smtClean="0">
                <a:solidFill>
                  <a:schemeClr val="tx1"/>
                </a:solidFill>
                <a:effectLst/>
                <a:latin typeface="+mn-lt"/>
                <a:ea typeface="+mn-ea"/>
                <a:cs typeface="+mn-cs"/>
              </a:rPr>
              <a:t>  à partir de </a:t>
            </a:r>
            <a:r>
              <a:rPr lang="fr-FR" sz="1200" b="1" kern="1200" dirty="0" smtClean="0">
                <a:solidFill>
                  <a:schemeClr val="tx1"/>
                </a:solidFill>
                <a:effectLst/>
                <a:latin typeface="+mn-lt"/>
                <a:ea typeface="+mn-ea"/>
                <a:cs typeface="+mn-cs"/>
              </a:rPr>
              <a:t>C </a:t>
            </a:r>
            <a:r>
              <a:rPr lang="fr-FR" sz="1200" kern="1200" dirty="0" smtClean="0">
                <a:solidFill>
                  <a:schemeClr val="tx1"/>
                </a:solidFill>
                <a:effectLst/>
                <a:latin typeface="+mn-lt"/>
                <a:ea typeface="+mn-ea"/>
                <a:cs typeface="+mn-cs"/>
              </a:rPr>
              <a:t/>
            </a:r>
            <a:br>
              <a:rPr lang="fr-FR" sz="1200" kern="1200" dirty="0" smtClean="0">
                <a:solidFill>
                  <a:schemeClr val="tx1"/>
                </a:solidFill>
                <a:effectLst/>
                <a:latin typeface="+mn-lt"/>
                <a:ea typeface="+mn-ea"/>
                <a:cs typeface="+mn-cs"/>
              </a:rPr>
            </a:br>
            <a:r>
              <a:rPr lang="fr-FR" sz="1200" kern="1200" dirty="0" smtClean="0">
                <a:solidFill>
                  <a:schemeClr val="tx1"/>
                </a:solidFill>
                <a:effectLst/>
                <a:latin typeface="+mn-lt"/>
                <a:ea typeface="+mn-ea"/>
                <a:cs typeface="+mn-cs"/>
              </a:rPr>
              <a:t>        Fonds large venture  à  partir de </a:t>
            </a:r>
            <a:r>
              <a:rPr lang="fr-FR" sz="1200" b="1" kern="1200" dirty="0" smtClean="0">
                <a:solidFill>
                  <a:schemeClr val="tx1"/>
                </a:solidFill>
                <a:effectLst/>
                <a:latin typeface="+mn-lt"/>
                <a:ea typeface="+mn-ea"/>
                <a:cs typeface="+mn-cs"/>
              </a:rPr>
              <a:t>E </a:t>
            </a:r>
            <a:r>
              <a:rPr lang="fr-FR" sz="1200" kern="1200" dirty="0" smtClean="0">
                <a:solidFill>
                  <a:schemeClr val="tx1"/>
                </a:solidFill>
                <a:effectLst/>
                <a:latin typeface="+mn-lt"/>
                <a:ea typeface="+mn-ea"/>
                <a:cs typeface="+mn-cs"/>
              </a:rPr>
              <a:t/>
            </a:r>
            <a:br>
              <a:rPr lang="fr-FR" sz="1200" kern="1200" dirty="0" smtClean="0">
                <a:solidFill>
                  <a:schemeClr val="tx1"/>
                </a:solidFill>
                <a:effectLst/>
                <a:latin typeface="+mn-lt"/>
                <a:ea typeface="+mn-ea"/>
                <a:cs typeface="+mn-cs"/>
              </a:rPr>
            </a:br>
            <a:endParaRPr lang="fr-FR" dirty="0"/>
          </a:p>
        </p:txBody>
      </p:sp>
      <p:sp>
        <p:nvSpPr>
          <p:cNvPr id="4" name="Espace réservé du numéro de diapositive 3"/>
          <p:cNvSpPr>
            <a:spLocks noGrp="1"/>
          </p:cNvSpPr>
          <p:nvPr>
            <p:ph type="sldNum" sz="quarter" idx="10"/>
          </p:nvPr>
        </p:nvSpPr>
        <p:spPr/>
        <p:txBody>
          <a:bodyPr/>
          <a:lstStyle/>
          <a:p>
            <a:fld id="{B2608D6C-459E-411F-B392-5264C8680009}" type="slidenum">
              <a:rPr lang="fr-FR" smtClean="0"/>
              <a:t>14</a:t>
            </a:fld>
            <a:endParaRPr lang="fr-FR"/>
          </a:p>
        </p:txBody>
      </p:sp>
    </p:spTree>
    <p:extLst>
      <p:ext uri="{BB962C8B-B14F-4D97-AF65-F5344CB8AC3E}">
        <p14:creationId xmlns:p14="http://schemas.microsoft.com/office/powerpoint/2010/main" val="4695218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2608D6C-459E-411F-B392-5264C8680009}" type="slidenum">
              <a:rPr lang="fr-FR" smtClean="0"/>
              <a:t>15</a:t>
            </a:fld>
            <a:endParaRPr lang="fr-FR"/>
          </a:p>
        </p:txBody>
      </p:sp>
    </p:spTree>
    <p:extLst>
      <p:ext uri="{BB962C8B-B14F-4D97-AF65-F5344CB8AC3E}">
        <p14:creationId xmlns:p14="http://schemas.microsoft.com/office/powerpoint/2010/main" val="4695218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2608D6C-459E-411F-B392-5264C8680009}" type="slidenum">
              <a:rPr lang="fr-FR" smtClean="0"/>
              <a:t>17</a:t>
            </a:fld>
            <a:endParaRPr lang="fr-FR"/>
          </a:p>
        </p:txBody>
      </p:sp>
    </p:spTree>
    <p:extLst>
      <p:ext uri="{BB962C8B-B14F-4D97-AF65-F5344CB8AC3E}">
        <p14:creationId xmlns:p14="http://schemas.microsoft.com/office/powerpoint/2010/main" val="11336762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2608D6C-459E-411F-B392-5264C8680009}" type="slidenum">
              <a:rPr lang="fr-FR" smtClean="0"/>
              <a:t>20</a:t>
            </a:fld>
            <a:endParaRPr lang="fr-FR"/>
          </a:p>
        </p:txBody>
      </p:sp>
    </p:spTree>
    <p:extLst>
      <p:ext uri="{BB962C8B-B14F-4D97-AF65-F5344CB8AC3E}">
        <p14:creationId xmlns:p14="http://schemas.microsoft.com/office/powerpoint/2010/main" val="19511352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2608D6C-459E-411F-B392-5264C8680009}" type="slidenum">
              <a:rPr lang="fr-FR" smtClean="0"/>
              <a:t>21</a:t>
            </a:fld>
            <a:endParaRPr lang="fr-FR"/>
          </a:p>
        </p:txBody>
      </p:sp>
    </p:spTree>
    <p:extLst>
      <p:ext uri="{BB962C8B-B14F-4D97-AF65-F5344CB8AC3E}">
        <p14:creationId xmlns:p14="http://schemas.microsoft.com/office/powerpoint/2010/main" val="19511352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2608D6C-459E-411F-B392-5264C8680009}" type="slidenum">
              <a:rPr lang="fr-FR" smtClean="0"/>
              <a:t>22</a:t>
            </a:fld>
            <a:endParaRPr lang="fr-FR"/>
          </a:p>
        </p:txBody>
      </p:sp>
    </p:spTree>
    <p:extLst>
      <p:ext uri="{BB962C8B-B14F-4D97-AF65-F5344CB8AC3E}">
        <p14:creationId xmlns:p14="http://schemas.microsoft.com/office/powerpoint/2010/main" val="19511352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2608D6C-459E-411F-B392-5264C8680009}" type="slidenum">
              <a:rPr lang="fr-FR" smtClean="0"/>
              <a:t>23</a:t>
            </a:fld>
            <a:endParaRPr lang="fr-FR"/>
          </a:p>
        </p:txBody>
      </p:sp>
    </p:spTree>
    <p:extLst>
      <p:ext uri="{BB962C8B-B14F-4D97-AF65-F5344CB8AC3E}">
        <p14:creationId xmlns:p14="http://schemas.microsoft.com/office/powerpoint/2010/main" val="19511352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2608D6C-459E-411F-B392-5264C8680009}" type="slidenum">
              <a:rPr lang="fr-FR" smtClean="0"/>
              <a:t>25</a:t>
            </a:fld>
            <a:endParaRPr lang="fr-FR"/>
          </a:p>
        </p:txBody>
      </p:sp>
    </p:spTree>
    <p:extLst>
      <p:ext uri="{BB962C8B-B14F-4D97-AF65-F5344CB8AC3E}">
        <p14:creationId xmlns:p14="http://schemas.microsoft.com/office/powerpoint/2010/main" val="5288375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fr-FR" dirty="0" smtClean="0"/>
          </a:p>
        </p:txBody>
      </p:sp>
      <p:sp>
        <p:nvSpPr>
          <p:cNvPr id="4" name="Espace réservé du numéro de diapositive 3"/>
          <p:cNvSpPr>
            <a:spLocks noGrp="1"/>
          </p:cNvSpPr>
          <p:nvPr>
            <p:ph type="sldNum" sz="quarter" idx="10"/>
          </p:nvPr>
        </p:nvSpPr>
        <p:spPr/>
        <p:txBody>
          <a:bodyPr/>
          <a:lstStyle/>
          <a:p>
            <a:fld id="{B2608D6C-459E-411F-B392-5264C8680009}" type="slidenum">
              <a:rPr lang="fr-FR" smtClean="0"/>
              <a:t>26</a:t>
            </a:fld>
            <a:endParaRPr lang="fr-FR"/>
          </a:p>
        </p:txBody>
      </p:sp>
    </p:spTree>
    <p:extLst>
      <p:ext uri="{BB962C8B-B14F-4D97-AF65-F5344CB8AC3E}">
        <p14:creationId xmlns:p14="http://schemas.microsoft.com/office/powerpoint/2010/main" val="38715906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2608D6C-459E-411F-B392-5264C8680009}" type="slidenum">
              <a:rPr lang="fr-FR" smtClean="0"/>
              <a:t>28</a:t>
            </a:fld>
            <a:endParaRPr lang="fr-FR"/>
          </a:p>
        </p:txBody>
      </p:sp>
    </p:spTree>
    <p:extLst>
      <p:ext uri="{BB962C8B-B14F-4D97-AF65-F5344CB8AC3E}">
        <p14:creationId xmlns:p14="http://schemas.microsoft.com/office/powerpoint/2010/main" val="19511352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2608D6C-459E-411F-B392-5264C8680009}" type="slidenum">
              <a:rPr lang="fr-FR" smtClean="0"/>
              <a:t>29</a:t>
            </a:fld>
            <a:endParaRPr lang="fr-FR"/>
          </a:p>
        </p:txBody>
      </p:sp>
    </p:spTree>
    <p:extLst>
      <p:ext uri="{BB962C8B-B14F-4D97-AF65-F5344CB8AC3E}">
        <p14:creationId xmlns:p14="http://schemas.microsoft.com/office/powerpoint/2010/main" val="19511352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2608D6C-459E-411F-B392-5264C8680009}" type="slidenum">
              <a:rPr lang="fr-FR" smtClean="0"/>
              <a:t>30</a:t>
            </a:fld>
            <a:endParaRPr lang="fr-FR"/>
          </a:p>
        </p:txBody>
      </p:sp>
    </p:spTree>
    <p:extLst>
      <p:ext uri="{BB962C8B-B14F-4D97-AF65-F5344CB8AC3E}">
        <p14:creationId xmlns:p14="http://schemas.microsoft.com/office/powerpoint/2010/main" val="5288375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2608D6C-459E-411F-B392-5264C8680009}" type="slidenum">
              <a:rPr lang="fr-FR" smtClean="0"/>
              <a:t>31</a:t>
            </a:fld>
            <a:endParaRPr lang="fr-FR"/>
          </a:p>
        </p:txBody>
      </p:sp>
    </p:spTree>
    <p:extLst>
      <p:ext uri="{BB962C8B-B14F-4D97-AF65-F5344CB8AC3E}">
        <p14:creationId xmlns:p14="http://schemas.microsoft.com/office/powerpoint/2010/main" val="12861786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2608D6C-459E-411F-B392-5264C8680009}" type="slidenum">
              <a:rPr lang="fr-FR" smtClean="0"/>
              <a:t>32</a:t>
            </a:fld>
            <a:endParaRPr lang="fr-FR"/>
          </a:p>
        </p:txBody>
      </p:sp>
    </p:spTree>
    <p:extLst>
      <p:ext uri="{BB962C8B-B14F-4D97-AF65-F5344CB8AC3E}">
        <p14:creationId xmlns:p14="http://schemas.microsoft.com/office/powerpoint/2010/main" val="14932554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2608D6C-459E-411F-B392-5264C8680009}" type="slidenum">
              <a:rPr lang="fr-FR" smtClean="0"/>
              <a:t>33</a:t>
            </a:fld>
            <a:endParaRPr lang="fr-FR"/>
          </a:p>
        </p:txBody>
      </p:sp>
    </p:spTree>
    <p:extLst>
      <p:ext uri="{BB962C8B-B14F-4D97-AF65-F5344CB8AC3E}">
        <p14:creationId xmlns:p14="http://schemas.microsoft.com/office/powerpoint/2010/main" val="14932554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fr-FR" dirty="0" smtClean="0"/>
          </a:p>
        </p:txBody>
      </p:sp>
      <p:sp>
        <p:nvSpPr>
          <p:cNvPr id="4" name="Espace réservé du numéro de diapositive 3"/>
          <p:cNvSpPr>
            <a:spLocks noGrp="1"/>
          </p:cNvSpPr>
          <p:nvPr>
            <p:ph type="sldNum" sz="quarter" idx="10"/>
          </p:nvPr>
        </p:nvSpPr>
        <p:spPr/>
        <p:txBody>
          <a:bodyPr/>
          <a:lstStyle/>
          <a:p>
            <a:fld id="{B2608D6C-459E-411F-B392-5264C8680009}" type="slidenum">
              <a:rPr lang="fr-FR" smtClean="0"/>
              <a:t>34</a:t>
            </a:fld>
            <a:endParaRPr lang="fr-FR"/>
          </a:p>
        </p:txBody>
      </p:sp>
    </p:spTree>
    <p:extLst>
      <p:ext uri="{BB962C8B-B14F-4D97-AF65-F5344CB8AC3E}">
        <p14:creationId xmlns:p14="http://schemas.microsoft.com/office/powerpoint/2010/main" val="38715906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B2608D6C-459E-411F-B392-5264C8680009}" type="slidenum">
              <a:rPr lang="fr-FR" smtClean="0"/>
              <a:t>35</a:t>
            </a:fld>
            <a:endParaRPr lang="fr-FR"/>
          </a:p>
        </p:txBody>
      </p:sp>
    </p:spTree>
    <p:extLst>
      <p:ext uri="{BB962C8B-B14F-4D97-AF65-F5344CB8AC3E}">
        <p14:creationId xmlns:p14="http://schemas.microsoft.com/office/powerpoint/2010/main" val="17793433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2608D6C-459E-411F-B392-5264C8680009}" type="slidenum">
              <a:rPr lang="fr-FR" smtClean="0"/>
              <a:t>37</a:t>
            </a:fld>
            <a:endParaRPr lang="fr-FR"/>
          </a:p>
        </p:txBody>
      </p:sp>
    </p:spTree>
    <p:extLst>
      <p:ext uri="{BB962C8B-B14F-4D97-AF65-F5344CB8AC3E}">
        <p14:creationId xmlns:p14="http://schemas.microsoft.com/office/powerpoint/2010/main" val="10149825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kern="1200" dirty="0" smtClean="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B2608D6C-459E-411F-B392-5264C8680009}" type="slidenum">
              <a:rPr lang="fr-FR" smtClean="0"/>
              <a:t>41</a:t>
            </a:fld>
            <a:endParaRPr lang="fr-FR"/>
          </a:p>
        </p:txBody>
      </p:sp>
    </p:spTree>
    <p:extLst>
      <p:ext uri="{BB962C8B-B14F-4D97-AF65-F5344CB8AC3E}">
        <p14:creationId xmlns:p14="http://schemas.microsoft.com/office/powerpoint/2010/main" val="21708270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smtClean="0"/>
          </a:p>
        </p:txBody>
      </p:sp>
      <p:sp>
        <p:nvSpPr>
          <p:cNvPr id="4" name="Espace réservé du numéro de diapositive 3"/>
          <p:cNvSpPr>
            <a:spLocks noGrp="1"/>
          </p:cNvSpPr>
          <p:nvPr>
            <p:ph type="sldNum" sz="quarter" idx="10"/>
          </p:nvPr>
        </p:nvSpPr>
        <p:spPr/>
        <p:txBody>
          <a:bodyPr/>
          <a:lstStyle/>
          <a:p>
            <a:fld id="{B2608D6C-459E-411F-B392-5264C8680009}" type="slidenum">
              <a:rPr lang="fr-FR" smtClean="0"/>
              <a:t>42</a:t>
            </a:fld>
            <a:endParaRPr lang="fr-FR"/>
          </a:p>
        </p:txBody>
      </p:sp>
    </p:spTree>
    <p:extLst>
      <p:ext uri="{BB962C8B-B14F-4D97-AF65-F5344CB8AC3E}">
        <p14:creationId xmlns:p14="http://schemas.microsoft.com/office/powerpoint/2010/main" val="21708270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kern="1200" dirty="0" smtClean="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B2608D6C-459E-411F-B392-5264C8680009}" type="slidenum">
              <a:rPr lang="fr-FR" smtClean="0"/>
              <a:t>43</a:t>
            </a:fld>
            <a:endParaRPr lang="fr-FR"/>
          </a:p>
        </p:txBody>
      </p:sp>
    </p:spTree>
    <p:extLst>
      <p:ext uri="{BB962C8B-B14F-4D97-AF65-F5344CB8AC3E}">
        <p14:creationId xmlns:p14="http://schemas.microsoft.com/office/powerpoint/2010/main" val="21708270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fr-FR" dirty="0" smtClean="0"/>
          </a:p>
        </p:txBody>
      </p:sp>
      <p:sp>
        <p:nvSpPr>
          <p:cNvPr id="4" name="Espace réservé du numéro de diapositive 3"/>
          <p:cNvSpPr>
            <a:spLocks noGrp="1"/>
          </p:cNvSpPr>
          <p:nvPr>
            <p:ph type="sldNum" sz="quarter" idx="10"/>
          </p:nvPr>
        </p:nvSpPr>
        <p:spPr/>
        <p:txBody>
          <a:bodyPr/>
          <a:lstStyle/>
          <a:p>
            <a:fld id="{B2608D6C-459E-411F-B392-5264C8680009}" type="slidenum">
              <a:rPr lang="fr-FR" smtClean="0"/>
              <a:t>44</a:t>
            </a:fld>
            <a:endParaRPr lang="fr-FR"/>
          </a:p>
        </p:txBody>
      </p:sp>
    </p:spTree>
    <p:extLst>
      <p:ext uri="{BB962C8B-B14F-4D97-AF65-F5344CB8AC3E}">
        <p14:creationId xmlns:p14="http://schemas.microsoft.com/office/powerpoint/2010/main" val="38715906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2608D6C-459E-411F-B392-5264C8680009}" type="slidenum">
              <a:rPr lang="fr-FR" smtClean="0"/>
              <a:t>46</a:t>
            </a:fld>
            <a:endParaRPr lang="fr-FR"/>
          </a:p>
        </p:txBody>
      </p:sp>
    </p:spTree>
    <p:extLst>
      <p:ext uri="{BB962C8B-B14F-4D97-AF65-F5344CB8AC3E}">
        <p14:creationId xmlns:p14="http://schemas.microsoft.com/office/powerpoint/2010/main" val="1856726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Content Placeholder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en-US" dirty="0"/>
          </a:p>
        </p:txBody>
      </p:sp>
      <p:sp>
        <p:nvSpPr>
          <p:cNvPr id="8" name="Footer Placeholder 5"/>
          <p:cNvSpPr>
            <a:spLocks noGrp="1"/>
          </p:cNvSpPr>
          <p:nvPr>
            <p:ph type="ftr" sz="quarter" idx="11"/>
          </p:nvPr>
        </p:nvSpPr>
        <p:spPr>
          <a:xfrm>
            <a:off x="457200" y="6492875"/>
            <a:ext cx="3429000" cy="283845"/>
          </a:xfrm>
          <a:prstGeom prst="rect">
            <a:avLst/>
          </a:prstGeom>
        </p:spPr>
        <p:txBody>
          <a:bodyPr/>
          <a:lstStyle>
            <a:lvl1pPr>
              <a:defRPr sz="1600">
                <a:latin typeface="Calibri" panose="020F0502020204030204" pitchFamily="34" charset="0"/>
                <a:cs typeface="Calibri" panose="020F0502020204030204" pitchFamily="34" charset="0"/>
              </a:defRPr>
            </a:lvl1pPr>
          </a:lstStyle>
          <a:p>
            <a:endParaRPr lang="fr-FR" dirty="0"/>
          </a:p>
        </p:txBody>
      </p:sp>
      <p:sp>
        <p:nvSpPr>
          <p:cNvPr id="7" name="Slide Number Placeholder 5"/>
          <p:cNvSpPr txBox="1">
            <a:spLocks/>
          </p:cNvSpPr>
          <p:nvPr userDrawn="1"/>
        </p:nvSpPr>
        <p:spPr>
          <a:xfrm>
            <a:off x="8460432" y="6474822"/>
            <a:ext cx="524503" cy="338554"/>
          </a:xfrm>
          <a:prstGeom prst="rect">
            <a:avLst/>
          </a:prstGeom>
        </p:spPr>
        <p:txBody>
          <a:bodyPr wrap="none">
            <a:spAutoFit/>
          </a:bodyPr>
          <a:lstStyle>
            <a:defPPr>
              <a:defRPr lang="fr-FR"/>
            </a:defPPr>
            <a:lvl1pPr marL="0" algn="l" defTabSz="914400" rtl="0" eaLnBrk="1" latinLnBrk="0" hangingPunct="1">
              <a:defRPr sz="1800" kern="1200">
                <a:solidFill>
                  <a:srgbClr val="FF0000"/>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423E7FE-F4D7-4428-9F80-21D2EBB2468B}" type="slidenum">
              <a:rPr lang="fr-FR" sz="1600" smtClean="0">
                <a:solidFill>
                  <a:schemeClr val="tx1"/>
                </a:solidFill>
              </a:rPr>
              <a:pPr algn="r"/>
              <a:t>‹N°›</a:t>
            </a:fld>
            <a:endParaRPr lang="fr-FR" sz="1600" dirty="0">
              <a:solidFill>
                <a:schemeClr val="tx1"/>
              </a:solidFill>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Content Placeholder 2"/>
          <p:cNvSpPr>
            <a:spLocks noGrp="1"/>
          </p:cNvSpPr>
          <p:nvPr>
            <p:ph sz="half" idx="1"/>
          </p:nvPr>
        </p:nvSpPr>
        <p:spPr>
          <a:xfrm>
            <a:off x="0" y="620713"/>
            <a:ext cx="4355976"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6" name="Footer Placeholder 5"/>
          <p:cNvSpPr>
            <a:spLocks noGrp="1"/>
          </p:cNvSpPr>
          <p:nvPr>
            <p:ph type="ftr" sz="quarter" idx="11"/>
          </p:nvPr>
        </p:nvSpPr>
        <p:spPr>
          <a:xfrm>
            <a:off x="457200" y="6492875"/>
            <a:ext cx="3429000" cy="283845"/>
          </a:xfrm>
          <a:prstGeom prst="rect">
            <a:avLst/>
          </a:prstGeom>
        </p:spPr>
        <p:txBody>
          <a:bodyPr/>
          <a:lstStyle>
            <a:lvl1pPr>
              <a:defRPr sz="1600">
                <a:latin typeface="Calibri" panose="020F0502020204030204" pitchFamily="34" charset="0"/>
                <a:cs typeface="Calibri" panose="020F0502020204030204" pitchFamily="34" charset="0"/>
              </a:defRPr>
            </a:lvl1pPr>
          </a:lstStyle>
          <a:p>
            <a:endParaRPr lang="fr-FR"/>
          </a:p>
        </p:txBody>
      </p:sp>
      <p:sp>
        <p:nvSpPr>
          <p:cNvPr id="9" name="Content Placeholder 2"/>
          <p:cNvSpPr>
            <a:spLocks noGrp="1"/>
          </p:cNvSpPr>
          <p:nvPr>
            <p:ph sz="half" idx="13"/>
          </p:nvPr>
        </p:nvSpPr>
        <p:spPr>
          <a:xfrm>
            <a:off x="4633020" y="620713"/>
            <a:ext cx="4355976"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Slide Number Placeholder 5"/>
          <p:cNvSpPr txBox="1">
            <a:spLocks/>
          </p:cNvSpPr>
          <p:nvPr userDrawn="1"/>
        </p:nvSpPr>
        <p:spPr>
          <a:xfrm>
            <a:off x="8460432" y="6474822"/>
            <a:ext cx="524503" cy="338554"/>
          </a:xfrm>
          <a:prstGeom prst="rect">
            <a:avLst/>
          </a:prstGeom>
        </p:spPr>
        <p:txBody>
          <a:bodyPr wrap="none">
            <a:spAutoFit/>
          </a:bodyPr>
          <a:lstStyle>
            <a:defPPr>
              <a:defRPr lang="fr-FR"/>
            </a:defPPr>
            <a:lvl1pPr marL="0" algn="l" defTabSz="914400" rtl="0" eaLnBrk="1" latinLnBrk="0" hangingPunct="1">
              <a:defRPr sz="1800" kern="1200">
                <a:solidFill>
                  <a:srgbClr val="FF0000"/>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423E7FE-F4D7-4428-9F80-21D2EBB2468B}" type="slidenum">
              <a:rPr lang="fr-FR" sz="1600" smtClean="0">
                <a:solidFill>
                  <a:schemeClr val="tx1"/>
                </a:solidFill>
              </a:rPr>
              <a:pPr algn="r"/>
              <a:t>‹N°›</a:t>
            </a:fld>
            <a:endParaRPr lang="fr-FR" sz="1600" dirty="0">
              <a:solidFill>
                <a:schemeClr val="tx1"/>
              </a:solidFill>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7" name="Footer Placeholder 5"/>
          <p:cNvSpPr>
            <a:spLocks noGrp="1"/>
          </p:cNvSpPr>
          <p:nvPr>
            <p:ph type="ftr" sz="quarter" idx="11"/>
          </p:nvPr>
        </p:nvSpPr>
        <p:spPr>
          <a:xfrm>
            <a:off x="457200" y="6492875"/>
            <a:ext cx="3429000" cy="283845"/>
          </a:xfrm>
          <a:prstGeom prst="rect">
            <a:avLst/>
          </a:prstGeom>
        </p:spPr>
        <p:txBody>
          <a:bodyPr/>
          <a:lstStyle>
            <a:lvl1pPr>
              <a:defRPr sz="1600">
                <a:latin typeface="Calibri" panose="020F0502020204030204" pitchFamily="34" charset="0"/>
                <a:cs typeface="Calibri" panose="020F0502020204030204" pitchFamily="34" charset="0"/>
              </a:defRPr>
            </a:lvl1pPr>
          </a:lstStyle>
          <a:p>
            <a:endParaRPr lang="fr-FR"/>
          </a:p>
        </p:txBody>
      </p:sp>
      <p:sp>
        <p:nvSpPr>
          <p:cNvPr id="5" name="Slide Number Placeholder 5"/>
          <p:cNvSpPr txBox="1">
            <a:spLocks/>
          </p:cNvSpPr>
          <p:nvPr userDrawn="1"/>
        </p:nvSpPr>
        <p:spPr>
          <a:xfrm>
            <a:off x="8460432" y="6474822"/>
            <a:ext cx="524503" cy="338554"/>
          </a:xfrm>
          <a:prstGeom prst="rect">
            <a:avLst/>
          </a:prstGeom>
        </p:spPr>
        <p:txBody>
          <a:bodyPr wrap="none">
            <a:spAutoFit/>
          </a:bodyPr>
          <a:lstStyle>
            <a:defPPr>
              <a:defRPr lang="fr-FR"/>
            </a:defPPr>
            <a:lvl1pPr marL="0" algn="l" defTabSz="914400" rtl="0" eaLnBrk="1" latinLnBrk="0" hangingPunct="1">
              <a:defRPr sz="1800" kern="1200">
                <a:solidFill>
                  <a:srgbClr val="FF0000"/>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423E7FE-F4D7-4428-9F80-21D2EBB2468B}" type="slidenum">
              <a:rPr lang="fr-FR" sz="1600" smtClean="0">
                <a:solidFill>
                  <a:schemeClr val="tx1"/>
                </a:solidFill>
              </a:rPr>
              <a:pPr algn="r"/>
              <a:t>‹N°›</a:t>
            </a:fld>
            <a:endParaRPr lang="fr-FR" sz="1600" dirty="0">
              <a:solidFill>
                <a:schemeClr val="tx1"/>
              </a:solidFill>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864" y="620713"/>
            <a:ext cx="5616624" cy="5472112"/>
          </a:xfrm>
        </p:spPr>
        <p:txBody>
          <a:bodyPr/>
          <a:lstStyle>
            <a:lvl1pPr>
              <a:defRPr sz="28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0" y="620713"/>
            <a:ext cx="3275856" cy="5472112"/>
          </a:xfrm>
        </p:spPr>
        <p:txBody>
          <a:bodyPr>
            <a:normAutofit/>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8" name="Title 7"/>
          <p:cNvSpPr>
            <a:spLocks noGrp="1"/>
          </p:cNvSpPr>
          <p:nvPr>
            <p:ph type="title"/>
          </p:nvPr>
        </p:nvSpPr>
        <p:spPr/>
        <p:txBody>
          <a:bodyPr/>
          <a:lstStyle/>
          <a:p>
            <a:r>
              <a:rPr lang="fr-FR" smtClean="0"/>
              <a:t>Modifiez le style du titre</a:t>
            </a:r>
            <a:endParaRPr lang="en-US"/>
          </a:p>
        </p:txBody>
      </p:sp>
      <p:sp>
        <p:nvSpPr>
          <p:cNvPr id="10" name="Footer Placeholder 5"/>
          <p:cNvSpPr>
            <a:spLocks noGrp="1"/>
          </p:cNvSpPr>
          <p:nvPr>
            <p:ph type="ftr" sz="quarter" idx="11"/>
          </p:nvPr>
        </p:nvSpPr>
        <p:spPr>
          <a:xfrm>
            <a:off x="457200" y="6492875"/>
            <a:ext cx="3429000" cy="283845"/>
          </a:xfrm>
          <a:prstGeom prst="rect">
            <a:avLst/>
          </a:prstGeom>
        </p:spPr>
        <p:txBody>
          <a:bodyPr/>
          <a:lstStyle>
            <a:lvl1pPr>
              <a:defRPr sz="1600">
                <a:latin typeface="Calibri" panose="020F0502020204030204" pitchFamily="34" charset="0"/>
                <a:cs typeface="Calibri" panose="020F0502020204030204" pitchFamily="34" charset="0"/>
              </a:defRPr>
            </a:lvl1pPr>
          </a:lstStyle>
          <a:p>
            <a:endParaRPr lang="fr-FR"/>
          </a:p>
        </p:txBody>
      </p:sp>
      <p:sp>
        <p:nvSpPr>
          <p:cNvPr id="7" name="Slide Number Placeholder 5"/>
          <p:cNvSpPr txBox="1">
            <a:spLocks/>
          </p:cNvSpPr>
          <p:nvPr userDrawn="1"/>
        </p:nvSpPr>
        <p:spPr>
          <a:xfrm>
            <a:off x="8460432" y="6474822"/>
            <a:ext cx="524503" cy="338554"/>
          </a:xfrm>
          <a:prstGeom prst="rect">
            <a:avLst/>
          </a:prstGeom>
        </p:spPr>
        <p:txBody>
          <a:bodyPr wrap="none">
            <a:spAutoFit/>
          </a:bodyPr>
          <a:lstStyle>
            <a:defPPr>
              <a:defRPr lang="fr-FR"/>
            </a:defPPr>
            <a:lvl1pPr marL="0" algn="l" defTabSz="914400" rtl="0" eaLnBrk="1" latinLnBrk="0" hangingPunct="1">
              <a:defRPr sz="1800" kern="1200">
                <a:solidFill>
                  <a:srgbClr val="FF0000"/>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423E7FE-F4D7-4428-9F80-21D2EBB2468B}" type="slidenum">
              <a:rPr lang="fr-FR" sz="1600" smtClean="0">
                <a:solidFill>
                  <a:schemeClr val="tx1"/>
                </a:solidFill>
              </a:rPr>
              <a:pPr algn="r"/>
              <a:t>‹N°›</a:t>
            </a:fld>
            <a:endParaRPr lang="fr-FR" sz="1600" dirty="0">
              <a:solidFill>
                <a:schemeClr val="tx1"/>
              </a:solidFill>
            </a:endParaRP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Slide Number Placeholder 5"/>
          <p:cNvSpPr txBox="1">
            <a:spLocks/>
          </p:cNvSpPr>
          <p:nvPr userDrawn="1"/>
        </p:nvSpPr>
        <p:spPr>
          <a:xfrm>
            <a:off x="8460432" y="6474822"/>
            <a:ext cx="524503" cy="338554"/>
          </a:xfrm>
          <a:prstGeom prst="rect">
            <a:avLst/>
          </a:prstGeom>
        </p:spPr>
        <p:txBody>
          <a:bodyPr wrap="none">
            <a:spAutoFit/>
          </a:bodyPr>
          <a:lstStyle>
            <a:defPPr>
              <a:defRPr lang="fr-FR"/>
            </a:defPPr>
            <a:lvl1pPr marL="0" algn="l" defTabSz="914400" rtl="0" eaLnBrk="1" latinLnBrk="0" hangingPunct="1">
              <a:defRPr sz="1800" kern="1200">
                <a:solidFill>
                  <a:srgbClr val="FF0000"/>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423E7FE-F4D7-4428-9F80-21D2EBB2468B}" type="slidenum">
              <a:rPr lang="fr-FR" sz="1600" smtClean="0">
                <a:solidFill>
                  <a:schemeClr val="tx1"/>
                </a:solidFill>
              </a:rPr>
              <a:pPr algn="r"/>
              <a:t>‹N°›</a:t>
            </a:fld>
            <a:endParaRPr lang="fr-FR" sz="1600" dirty="0">
              <a:solidFill>
                <a:schemeClr val="tx1"/>
              </a:solidFill>
            </a:endParaRPr>
          </a:p>
        </p:txBody>
      </p:sp>
    </p:spTree>
    <p:extLst>
      <p:ext uri="{BB962C8B-B14F-4D97-AF65-F5344CB8AC3E}">
        <p14:creationId xmlns:p14="http://schemas.microsoft.com/office/powerpoint/2010/main" val="264003519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alpha val="28000"/>
                <a:lumMod val="0"/>
              </a:schemeClr>
            </a:gs>
            <a:gs pos="6000">
              <a:schemeClr val="bg1"/>
            </a:gs>
            <a:gs pos="0">
              <a:schemeClr val="tx1"/>
            </a:gs>
          </a:gsLst>
          <a:lin ang="162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27384"/>
            <a:ext cx="9001124" cy="584775"/>
          </a:xfrm>
          <a:prstGeom prst="rect">
            <a:avLst/>
          </a:prstGeom>
        </p:spPr>
        <p:txBody>
          <a:bodyPr vert="horz" wrap="square" lIns="91440" tIns="45720" rIns="91440" bIns="45720" rtlCol="0" anchor="ctr" anchorCtr="0">
            <a:spAutoFit/>
          </a:bodyPr>
          <a:lstStyle/>
          <a:p>
            <a:r>
              <a:rPr lang="fr-FR" dirty="0" smtClean="0"/>
              <a:t>Modifiez le style du titre</a:t>
            </a:r>
            <a:endParaRPr lang="en-US" dirty="0"/>
          </a:p>
        </p:txBody>
      </p:sp>
      <p:sp>
        <p:nvSpPr>
          <p:cNvPr id="3" name="Text Placeholder 2"/>
          <p:cNvSpPr>
            <a:spLocks noGrp="1"/>
          </p:cNvSpPr>
          <p:nvPr>
            <p:ph type="body" idx="1"/>
          </p:nvPr>
        </p:nvSpPr>
        <p:spPr>
          <a:xfrm>
            <a:off x="0" y="620713"/>
            <a:ext cx="9001124" cy="5472111"/>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en-US" dirty="0"/>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Image 7" descr="aviesanRB.pdf"/>
          <p:cNvPicPr>
            <a:picLocks noChangeAspect="1"/>
          </p:cNvPicPr>
          <p:nvPr/>
        </p:nvPicPr>
        <p:blipFill>
          <a:blip r:embed="rId7">
            <a:extLst>
              <a:ext uri="{28A0092B-C50C-407E-A947-70E740481C1C}">
                <a14:useLocalDpi xmlns:a14="http://schemas.microsoft.com/office/drawing/2010/main" val="0"/>
              </a:ext>
            </a:extLst>
          </a:blip>
          <a:srcRect l="48035" t="46667" r="34866" b="50417"/>
          <a:stretch>
            <a:fillRect/>
          </a:stretch>
        </p:blipFill>
        <p:spPr bwMode="auto">
          <a:xfrm>
            <a:off x="3721100" y="6418263"/>
            <a:ext cx="1689100" cy="40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 20" descr="SymboleRPetit.eps"/>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571625" y="6172200"/>
            <a:ext cx="133350"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ge 21" descr="SymboleRPetit.eps"/>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351088" y="6172200"/>
            <a:ext cx="133350"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22" descr="SymboleRPetit.eps"/>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052763" y="6172200"/>
            <a:ext cx="133350"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 23" descr="SymboleRPetit.eps"/>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776663" y="6172200"/>
            <a:ext cx="133350"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 24" descr="SymboleRPetit.eps"/>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470400" y="6172200"/>
            <a:ext cx="133350"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 25" descr="SymboleRPetit.eps"/>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214938" y="6172200"/>
            <a:ext cx="133350"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Image 26" descr="SymboleRPetit.eps"/>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065838" y="6172200"/>
            <a:ext cx="133350"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 27" descr="SymboleRPetit.eps"/>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51738" y="6172200"/>
            <a:ext cx="133350"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8" name="Tableau 17"/>
          <p:cNvGraphicFramePr>
            <a:graphicFrameLocks noGrp="1"/>
          </p:cNvGraphicFramePr>
          <p:nvPr>
            <p:extLst>
              <p:ext uri="{D42A27DB-BD31-4B8C-83A1-F6EECF244321}">
                <p14:modId xmlns:p14="http://schemas.microsoft.com/office/powerpoint/2010/main" val="2551037531"/>
              </p:ext>
            </p:extLst>
          </p:nvPr>
        </p:nvGraphicFramePr>
        <p:xfrm>
          <a:off x="838200" y="6165304"/>
          <a:ext cx="7772400" cy="304800"/>
        </p:xfrm>
        <a:graphic>
          <a:graphicData uri="http://schemas.openxmlformats.org/drawingml/2006/table">
            <a:tbl>
              <a:tblPr/>
              <a:tblGrid>
                <a:gridCol w="228600"/>
                <a:gridCol w="457200"/>
                <a:gridCol w="228600"/>
                <a:gridCol w="533400"/>
                <a:gridCol w="228600"/>
                <a:gridCol w="533400"/>
                <a:gridCol w="228600"/>
                <a:gridCol w="457200"/>
                <a:gridCol w="228600"/>
                <a:gridCol w="457200"/>
                <a:gridCol w="228600"/>
                <a:gridCol w="533400"/>
                <a:gridCol w="228600"/>
                <a:gridCol w="609600"/>
                <a:gridCol w="228600"/>
                <a:gridCol w="1295400"/>
                <a:gridCol w="228600"/>
                <a:gridCol w="381000"/>
                <a:gridCol w="457200"/>
              </a:tblGrid>
              <a:tr h="304800">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Trebuchet MS" charset="0"/>
                        <a:ea typeface="Geneva" charset="0"/>
                        <a:cs typeface="Geneva"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dirty="0" smtClean="0">
                          <a:ln>
                            <a:noFill/>
                          </a:ln>
                          <a:solidFill>
                            <a:schemeClr val="tx1"/>
                          </a:solidFill>
                          <a:effectLst/>
                          <a:latin typeface="Trebuchet MS" charset="0"/>
                          <a:ea typeface="Geneva" charset="0"/>
                          <a:cs typeface="Geneva" charset="0"/>
                        </a:rPr>
                        <a:t>CEA</a:t>
                      </a:r>
                    </a:p>
                  </a:txBody>
                  <a:tcP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Trebuchet MS" charset="0"/>
                        <a:ea typeface="Geneva" charset="0"/>
                        <a:cs typeface="Geneva"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dirty="0" smtClean="0">
                          <a:ln>
                            <a:noFill/>
                          </a:ln>
                          <a:solidFill>
                            <a:schemeClr val="tx1"/>
                          </a:solidFill>
                          <a:effectLst/>
                          <a:latin typeface="Trebuchet MS" charset="0"/>
                          <a:ea typeface="Geneva" charset="0"/>
                          <a:cs typeface="Geneva" charset="0"/>
                        </a:rPr>
                        <a:t>CHRU</a:t>
                      </a:r>
                    </a:p>
                  </a:txBody>
                  <a:tcP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smtClean="0">
                        <a:ln>
                          <a:noFill/>
                        </a:ln>
                        <a:solidFill>
                          <a:schemeClr val="tx1"/>
                        </a:solidFill>
                        <a:effectLst/>
                        <a:latin typeface="Trebuchet MS" charset="0"/>
                        <a:ea typeface="Geneva" charset="0"/>
                        <a:cs typeface="Geneva"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smtClean="0">
                          <a:ln>
                            <a:noFill/>
                          </a:ln>
                          <a:solidFill>
                            <a:schemeClr val="tx1"/>
                          </a:solidFill>
                          <a:effectLst/>
                          <a:latin typeface="Trebuchet MS" charset="0"/>
                          <a:ea typeface="Geneva" charset="0"/>
                          <a:cs typeface="Geneva" charset="0"/>
                        </a:rPr>
                        <a:t>CNRS</a:t>
                      </a:r>
                    </a:p>
                  </a:txBody>
                  <a:tcP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smtClean="0">
                        <a:ln>
                          <a:noFill/>
                        </a:ln>
                        <a:solidFill>
                          <a:schemeClr val="tx1"/>
                        </a:solidFill>
                        <a:effectLst/>
                        <a:latin typeface="Trebuchet MS" charset="0"/>
                        <a:ea typeface="Geneva" charset="0"/>
                        <a:cs typeface="Geneva"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smtClean="0">
                          <a:ln>
                            <a:noFill/>
                          </a:ln>
                          <a:solidFill>
                            <a:schemeClr val="tx1"/>
                          </a:solidFill>
                          <a:effectLst/>
                          <a:latin typeface="Trebuchet MS" charset="0"/>
                          <a:ea typeface="Geneva" charset="0"/>
                          <a:cs typeface="Geneva" charset="0"/>
                        </a:rPr>
                        <a:t>CPU</a:t>
                      </a:r>
                    </a:p>
                  </a:txBody>
                  <a:tcP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smtClean="0">
                        <a:ln>
                          <a:noFill/>
                        </a:ln>
                        <a:solidFill>
                          <a:schemeClr val="tx1"/>
                        </a:solidFill>
                        <a:effectLst/>
                        <a:latin typeface="Trebuchet MS" charset="0"/>
                        <a:ea typeface="Geneva" charset="0"/>
                        <a:cs typeface="Geneva"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smtClean="0">
                          <a:ln>
                            <a:noFill/>
                          </a:ln>
                          <a:solidFill>
                            <a:schemeClr val="tx1"/>
                          </a:solidFill>
                          <a:effectLst/>
                          <a:latin typeface="Trebuchet MS" charset="0"/>
                          <a:ea typeface="Geneva" charset="0"/>
                          <a:cs typeface="Geneva" charset="0"/>
                        </a:rPr>
                        <a:t>INRA</a:t>
                      </a:r>
                    </a:p>
                  </a:txBody>
                  <a:tcP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smtClean="0">
                        <a:ln>
                          <a:noFill/>
                        </a:ln>
                        <a:solidFill>
                          <a:schemeClr val="tx1"/>
                        </a:solidFill>
                        <a:effectLst/>
                        <a:latin typeface="Trebuchet MS" charset="0"/>
                        <a:ea typeface="Geneva" charset="0"/>
                        <a:cs typeface="Geneva"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dirty="0" smtClean="0">
                          <a:ln>
                            <a:noFill/>
                          </a:ln>
                          <a:solidFill>
                            <a:schemeClr val="tx1"/>
                          </a:solidFill>
                          <a:effectLst/>
                          <a:latin typeface="Trebuchet MS" charset="0"/>
                          <a:ea typeface="Geneva" charset="0"/>
                          <a:cs typeface="Geneva" charset="0"/>
                        </a:rPr>
                        <a:t>INRIA</a:t>
                      </a:r>
                    </a:p>
                  </a:txBody>
                  <a:tcP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smtClean="0">
                        <a:ln>
                          <a:noFill/>
                        </a:ln>
                        <a:solidFill>
                          <a:schemeClr val="tx1"/>
                        </a:solidFill>
                        <a:effectLst/>
                        <a:latin typeface="Trebuchet MS" charset="0"/>
                        <a:ea typeface="Geneva" charset="0"/>
                        <a:cs typeface="Geneva"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smtClean="0">
                          <a:ln>
                            <a:noFill/>
                          </a:ln>
                          <a:solidFill>
                            <a:schemeClr val="tx1"/>
                          </a:solidFill>
                          <a:effectLst/>
                          <a:latin typeface="Trebuchet MS" charset="0"/>
                          <a:ea typeface="Geneva" charset="0"/>
                          <a:cs typeface="Geneva" charset="0"/>
                        </a:rPr>
                        <a:t>INSERM</a:t>
                      </a:r>
                    </a:p>
                  </a:txBody>
                  <a:tcP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smtClean="0">
                        <a:ln>
                          <a:noFill/>
                        </a:ln>
                        <a:solidFill>
                          <a:schemeClr val="tx1"/>
                        </a:solidFill>
                        <a:effectLst/>
                        <a:latin typeface="Trebuchet MS" charset="0"/>
                        <a:ea typeface="Geneva" charset="0"/>
                        <a:cs typeface="Geneva"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smtClean="0">
                          <a:ln>
                            <a:noFill/>
                          </a:ln>
                          <a:solidFill>
                            <a:schemeClr val="tx1"/>
                          </a:solidFill>
                          <a:effectLst/>
                          <a:latin typeface="Trebuchet MS" charset="0"/>
                          <a:ea typeface="Geneva" charset="0"/>
                          <a:cs typeface="Geneva" charset="0"/>
                        </a:rPr>
                        <a:t>INSTITUT PASTEUR</a:t>
                      </a:r>
                    </a:p>
                  </a:txBody>
                  <a:tcP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smtClean="0">
                        <a:ln>
                          <a:noFill/>
                        </a:ln>
                        <a:solidFill>
                          <a:schemeClr val="tx1"/>
                        </a:solidFill>
                        <a:effectLst/>
                        <a:latin typeface="Trebuchet MS" charset="0"/>
                        <a:ea typeface="Geneva" charset="0"/>
                        <a:cs typeface="Geneva"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smtClean="0">
                          <a:ln>
                            <a:noFill/>
                          </a:ln>
                          <a:solidFill>
                            <a:schemeClr val="tx1"/>
                          </a:solidFill>
                          <a:effectLst/>
                          <a:latin typeface="Trebuchet MS" charset="0"/>
                          <a:ea typeface="Geneva" charset="0"/>
                          <a:cs typeface="Geneva" charset="0"/>
                        </a:rPr>
                        <a:t>IRD</a:t>
                      </a:r>
                    </a:p>
                  </a:txBody>
                  <a:tcP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Trebuchet MS" charset="0"/>
                        <a:ea typeface="Geneva" charset="0"/>
                        <a:cs typeface="Geneva" charset="0"/>
                      </a:endParaRPr>
                    </a:p>
                  </a:txBody>
                  <a:tcPr horzOverflow="overflow">
                    <a:lnL>
                      <a:noFill/>
                    </a:lnL>
                    <a:lnR>
                      <a:noFill/>
                    </a:lnR>
                    <a:lnT>
                      <a:noFill/>
                    </a:lnT>
                    <a:lnB>
                      <a:noFill/>
                    </a:lnB>
                    <a:lnTlToBr>
                      <a:noFill/>
                    </a:lnTlToBr>
                    <a:lnBlToTr>
                      <a:noFill/>
                    </a:lnBlToTr>
                    <a:noFill/>
                  </a:tcPr>
                </a:tc>
              </a:tr>
            </a:tbl>
          </a:graphicData>
        </a:graphic>
      </p:graphicFrame>
      <p:sp>
        <p:nvSpPr>
          <p:cNvPr id="4" name="ZoneTexte 3"/>
          <p:cNvSpPr txBox="1"/>
          <p:nvPr userDrawn="1"/>
        </p:nvSpPr>
        <p:spPr>
          <a:xfrm>
            <a:off x="0" y="6536377"/>
            <a:ext cx="924677" cy="276999"/>
          </a:xfrm>
          <a:prstGeom prst="rect">
            <a:avLst/>
          </a:prstGeom>
          <a:noFill/>
        </p:spPr>
        <p:txBody>
          <a:bodyPr wrap="none" rtlCol="0">
            <a:spAutoFit/>
          </a:bodyPr>
          <a:lstStyle/>
          <a:p>
            <a:r>
              <a:rPr lang="fr-FR" sz="1200" b="1" dirty="0" smtClean="0">
                <a:solidFill>
                  <a:schemeClr val="tx1"/>
                </a:solidFill>
                <a:latin typeface="Calibri" panose="020F0502020204030204" pitchFamily="34" charset="0"/>
                <a:cs typeface="Calibri" panose="020F0502020204030204" pitchFamily="34" charset="0"/>
              </a:rPr>
              <a:t>7 avril 2015</a:t>
            </a:r>
            <a:endParaRPr lang="fr-FR" sz="1200" b="1" dirty="0">
              <a:solidFill>
                <a:schemeClr val="tx1"/>
              </a:solidFill>
              <a:latin typeface="Calibri" panose="020F0502020204030204" pitchFamily="34" charset="0"/>
              <a:cs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iming>
    <p:tnLst>
      <p:par>
        <p:cTn id="1" dur="indefinite" restart="never" nodeType="tmRoot"/>
      </p:par>
    </p:tnLst>
  </p:timing>
  <p:txStyles>
    <p:titleStyle>
      <a:lvl1pPr algn="ctr" defTabSz="914400" rtl="0" eaLnBrk="1" latinLnBrk="0" hangingPunct="1">
        <a:spcBef>
          <a:spcPct val="0"/>
        </a:spcBef>
        <a:buNone/>
        <a:defRPr sz="3200" b="1" kern="1200" cap="small" spc="-60" baseline="0">
          <a:solidFill>
            <a:schemeClr val="tx2"/>
          </a:solidFill>
          <a:latin typeface="Calibri" panose="020F0502020204030204" pitchFamily="34" charset="0"/>
          <a:ea typeface="+mj-ea"/>
          <a:cs typeface="Calibri" panose="020F0502020204030204" pitchFamily="34" charset="0"/>
        </a:defRPr>
      </a:lvl1pPr>
    </p:titleStyle>
    <p:bodyStyle>
      <a:lvl1pPr marL="0" indent="0" algn="l" defTabSz="914400" rtl="0" eaLnBrk="1" latinLnBrk="0" hangingPunct="1">
        <a:spcBef>
          <a:spcPct val="20000"/>
        </a:spcBef>
        <a:spcAft>
          <a:spcPts val="600"/>
        </a:spcAft>
        <a:buFont typeface="Arial" pitchFamily="34" charset="0"/>
        <a:buNone/>
        <a:defRPr sz="2400" b="1" kern="1200">
          <a:solidFill>
            <a:schemeClr val="tx1"/>
          </a:solidFill>
          <a:latin typeface="Calibri" panose="020F0502020204030204" pitchFamily="34" charset="0"/>
          <a:ea typeface="+mn-ea"/>
          <a:cs typeface="Calibri" panose="020F0502020204030204" pitchFamily="34" charset="0"/>
        </a:defRPr>
      </a:lvl1pPr>
      <a:lvl2pPr marL="457200" indent="-182880" algn="l" defTabSz="914400" rtl="0" eaLnBrk="1" latinLnBrk="0" hangingPunct="1">
        <a:spcBef>
          <a:spcPct val="20000"/>
        </a:spcBef>
        <a:buClr>
          <a:schemeClr val="tx2"/>
        </a:buClr>
        <a:buFont typeface="Arial" pitchFamily="34" charset="0"/>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Clr>
          <a:schemeClr val="tx2"/>
        </a:buClr>
        <a:buFont typeface="Arial" pitchFamily="34" charset="0"/>
        <a:buChar char="•"/>
        <a:defRPr sz="22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Clr>
          <a:schemeClr val="tx2"/>
        </a:buClr>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Clr>
          <a:schemeClr val="tx2"/>
        </a:buClr>
        <a:buFont typeface="Arial" pitchFamily="34" charset="0"/>
        <a:buChar char="•"/>
        <a:defRPr sz="2000" kern="120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0.jp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8" Type="http://schemas.openxmlformats.org/officeDocument/2006/relationships/image" Target="../media/image16.jpg"/><Relationship Id="rId13" Type="http://schemas.openxmlformats.org/officeDocument/2006/relationships/image" Target="../media/image21.png"/><Relationship Id="rId3" Type="http://schemas.openxmlformats.org/officeDocument/2006/relationships/image" Target="../media/image12.jpeg"/><Relationship Id="rId7" Type="http://schemas.openxmlformats.org/officeDocument/2006/relationships/image" Target="../media/image15.jpeg"/><Relationship Id="rId12" Type="http://schemas.openxmlformats.org/officeDocument/2006/relationships/image" Target="../media/image20.jp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4.jpeg"/><Relationship Id="rId11" Type="http://schemas.openxmlformats.org/officeDocument/2006/relationships/image" Target="../media/image19.png"/><Relationship Id="rId5" Type="http://schemas.openxmlformats.org/officeDocument/2006/relationships/image" Target="../media/image13.jpeg"/><Relationship Id="rId10" Type="http://schemas.openxmlformats.org/officeDocument/2006/relationships/image" Target="../media/image18.png"/><Relationship Id="rId4" Type="http://schemas.openxmlformats.org/officeDocument/2006/relationships/image" Target="../media/image5.png"/><Relationship Id="rId9"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jpeg"/><Relationship Id="rId9" Type="http://schemas.openxmlformats.org/officeDocument/2006/relationships/image" Target="../media/image29.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32.jpeg"/><Relationship Id="rId13" Type="http://schemas.openxmlformats.org/officeDocument/2006/relationships/hyperlink" Target="http://commons.wikimedia.org/wiki/File:Hip_replacement_Image_3684-PH.jpg" TargetMode="External"/><Relationship Id="rId18" Type="http://schemas.openxmlformats.org/officeDocument/2006/relationships/image" Target="../media/image37.jpg"/><Relationship Id="rId26" Type="http://schemas.openxmlformats.org/officeDocument/2006/relationships/image" Target="../media/image41.jpeg"/><Relationship Id="rId3" Type="http://schemas.openxmlformats.org/officeDocument/2006/relationships/hyperlink" Target="http://commons.wikimedia.org/wiki/File:Pacemaker_GuidantMeridianSR.jpg" TargetMode="External"/><Relationship Id="rId21" Type="http://schemas.openxmlformats.org/officeDocument/2006/relationships/hyperlink" Target="http://commons.wikimedia.org/wiki/File:Phonak_Versata.jpg" TargetMode="External"/><Relationship Id="rId7" Type="http://schemas.openxmlformats.org/officeDocument/2006/relationships/hyperlink" Target="http://commons.wikimedia.org/wiki/File:Sparadrap_4.jpg?uselang=fr" TargetMode="External"/><Relationship Id="rId12" Type="http://schemas.openxmlformats.org/officeDocument/2006/relationships/image" Target="../media/image34.jpg"/><Relationship Id="rId17" Type="http://schemas.openxmlformats.org/officeDocument/2006/relationships/hyperlink" Target="http://commons.wikimedia.org/wiki/File:Big_wheel_wheelchair_for_on_the_beach.jpg" TargetMode="External"/><Relationship Id="rId25" Type="http://schemas.openxmlformats.org/officeDocument/2006/relationships/hyperlink" Target="http://commons.wikimedia.org/wiki/File:Disposable_nitrile_glove.jpg" TargetMode="External"/><Relationship Id="rId2" Type="http://schemas.openxmlformats.org/officeDocument/2006/relationships/notesSlide" Target="../notesSlides/notesSlide12.xml"/><Relationship Id="rId16" Type="http://schemas.openxmlformats.org/officeDocument/2006/relationships/image" Target="../media/image36.jpeg"/><Relationship Id="rId20" Type="http://schemas.openxmlformats.org/officeDocument/2006/relationships/image" Target="../media/image38.jpg"/><Relationship Id="rId29" Type="http://schemas.openxmlformats.org/officeDocument/2006/relationships/hyperlink" Target="http://commons.wikimedia.org/wiki/File:AFO.JPG" TargetMode="External"/><Relationship Id="rId1" Type="http://schemas.openxmlformats.org/officeDocument/2006/relationships/slideLayout" Target="../slideLayouts/slideLayout1.xml"/><Relationship Id="rId6" Type="http://schemas.openxmlformats.org/officeDocument/2006/relationships/image" Target="../media/image31.jpeg"/><Relationship Id="rId11" Type="http://schemas.openxmlformats.org/officeDocument/2006/relationships/hyperlink" Target="http://commons.wikimedia.org/wiki/File:Stent4_fcm.jpg" TargetMode="External"/><Relationship Id="rId24" Type="http://schemas.openxmlformats.org/officeDocument/2006/relationships/image" Target="../media/image40.jpg"/><Relationship Id="rId5" Type="http://schemas.openxmlformats.org/officeDocument/2006/relationships/hyperlink" Target="http://commons.wikimedia.org/wiki/File:Contactlenzen_Confortissimo.JPG" TargetMode="External"/><Relationship Id="rId15" Type="http://schemas.openxmlformats.org/officeDocument/2006/relationships/hyperlink" Target="http://commons.wikimedia.org/wiki/File:Hospital_Bed_2011.JPG" TargetMode="External"/><Relationship Id="rId23" Type="http://schemas.openxmlformats.org/officeDocument/2006/relationships/hyperlink" Target="http://commons.wikimedia.org/wiki/File:Kondom.jpg" TargetMode="External"/><Relationship Id="rId28" Type="http://schemas.openxmlformats.org/officeDocument/2006/relationships/image" Target="../media/image42.png"/><Relationship Id="rId10" Type="http://schemas.openxmlformats.org/officeDocument/2006/relationships/image" Target="../media/image33.jpg"/><Relationship Id="rId19" Type="http://schemas.openxmlformats.org/officeDocument/2006/relationships/hyperlink" Target="http://commons.wikimedia.org/wiki/File:Goldkrone3.jpg" TargetMode="External"/><Relationship Id="rId4" Type="http://schemas.openxmlformats.org/officeDocument/2006/relationships/image" Target="../media/image30.jpeg"/><Relationship Id="rId9" Type="http://schemas.openxmlformats.org/officeDocument/2006/relationships/hyperlink" Target="http://commons.wikimedia.org/wiki/File:Defibrillateur_1.jpg" TargetMode="External"/><Relationship Id="rId14" Type="http://schemas.openxmlformats.org/officeDocument/2006/relationships/image" Target="../media/image35.jpg"/><Relationship Id="rId22" Type="http://schemas.openxmlformats.org/officeDocument/2006/relationships/image" Target="../media/image39.jpg"/><Relationship Id="rId27" Type="http://schemas.openxmlformats.org/officeDocument/2006/relationships/hyperlink" Target="http://commons.wikimedia.org/wiki/File:Various_scalpels.png" TargetMode="External"/><Relationship Id="rId30" Type="http://schemas.openxmlformats.org/officeDocument/2006/relationships/image" Target="../media/image43.jpeg"/></Relationships>
</file>

<file path=ppt/slides/_rels/slide1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46.JPG"/><Relationship Id="rId5" Type="http://schemas.openxmlformats.org/officeDocument/2006/relationships/image" Target="../media/image45.png"/><Relationship Id="rId4" Type="http://schemas.openxmlformats.org/officeDocument/2006/relationships/hyperlink" Target="http://www.ttopstart.com/"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4.jpeg"/><Relationship Id="rId7"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gif"/><Relationship Id="rId10" Type="http://schemas.openxmlformats.org/officeDocument/2006/relationships/image" Target="../media/image52.jpeg"/><Relationship Id="rId4" Type="http://schemas.openxmlformats.org/officeDocument/2006/relationships/hyperlink" Target="http://www.ttopstart.com/" TargetMode="External"/><Relationship Id="rId9" Type="http://schemas.openxmlformats.org/officeDocument/2006/relationships/image" Target="../media/image51.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5.gif"/><Relationship Id="rId2" Type="http://schemas.openxmlformats.org/officeDocument/2006/relationships/image" Target="../media/image54.gi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57.JPG"/></Relationships>
</file>

<file path=ppt/slides/_rels/slide1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58.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G"/><Relationship Id="rId1" Type="http://schemas.openxmlformats.org/officeDocument/2006/relationships/slideLayout" Target="../slideLayouts/slideLayout1.xml"/><Relationship Id="rId6" Type="http://schemas.openxmlformats.org/officeDocument/2006/relationships/image" Target="../media/image55.gif"/><Relationship Id="rId5" Type="http://schemas.openxmlformats.org/officeDocument/2006/relationships/image" Target="../media/image63.JPG"/><Relationship Id="rId4" Type="http://schemas.openxmlformats.org/officeDocument/2006/relationships/image" Target="../media/image62.JPG"/></Relationships>
</file>

<file path=ppt/slides/_rels/slide2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66.JPG"/></Relationships>
</file>

<file path=ppt/slides/_rels/slide2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67.JPG"/></Relationships>
</file>

<file path=ppt/slides/_rels/slide23.xml.rels><?xml version="1.0" encoding="UTF-8" standalone="yes"?>
<Relationships xmlns="http://schemas.openxmlformats.org/package/2006/relationships"><Relationship Id="rId8" Type="http://schemas.openxmlformats.org/officeDocument/2006/relationships/image" Target="../media/image72.JPG"/><Relationship Id="rId3" Type="http://schemas.openxmlformats.org/officeDocument/2006/relationships/image" Target="../media/image66.JPG"/><Relationship Id="rId7" Type="http://schemas.openxmlformats.org/officeDocument/2006/relationships/image" Target="../media/image71.JPG"/><Relationship Id="rId12" Type="http://schemas.openxmlformats.org/officeDocument/2006/relationships/image" Target="../media/image55.gif"/><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70.JPG"/><Relationship Id="rId11" Type="http://schemas.openxmlformats.org/officeDocument/2006/relationships/image" Target="../media/image75.JPG"/><Relationship Id="rId5" Type="http://schemas.openxmlformats.org/officeDocument/2006/relationships/image" Target="../media/image69.JPG"/><Relationship Id="rId10" Type="http://schemas.openxmlformats.org/officeDocument/2006/relationships/image" Target="../media/image74.JPG"/><Relationship Id="rId4" Type="http://schemas.openxmlformats.org/officeDocument/2006/relationships/image" Target="../media/image68.JPG"/><Relationship Id="rId9" Type="http://schemas.openxmlformats.org/officeDocument/2006/relationships/image" Target="../media/image73.JPG"/></Relationships>
</file>

<file path=ppt/slides/_rels/slide2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G"/><Relationship Id="rId1" Type="http://schemas.openxmlformats.org/officeDocument/2006/relationships/slideLayout" Target="../slideLayouts/slideLayout1.xml"/><Relationship Id="rId6" Type="http://schemas.openxmlformats.org/officeDocument/2006/relationships/image" Target="../media/image80.JPG"/><Relationship Id="rId5" Type="http://schemas.openxmlformats.org/officeDocument/2006/relationships/image" Target="../media/image79.JPG"/><Relationship Id="rId4" Type="http://schemas.openxmlformats.org/officeDocument/2006/relationships/image" Target="../media/image78.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55.gif"/><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30.xml.rels><?xml version="1.0" encoding="UTF-8" standalone="yes"?>
<Relationships xmlns="http://schemas.openxmlformats.org/package/2006/relationships"><Relationship Id="rId8" Type="http://schemas.openxmlformats.org/officeDocument/2006/relationships/image" Target="../media/image32.jpeg"/><Relationship Id="rId13" Type="http://schemas.openxmlformats.org/officeDocument/2006/relationships/hyperlink" Target="http://commons.wikimedia.org/wiki/File:Hip_replacement_Image_3684-PH.jpg" TargetMode="External"/><Relationship Id="rId18" Type="http://schemas.openxmlformats.org/officeDocument/2006/relationships/image" Target="../media/image37.jpg"/><Relationship Id="rId26" Type="http://schemas.openxmlformats.org/officeDocument/2006/relationships/image" Target="../media/image41.jpeg"/><Relationship Id="rId3" Type="http://schemas.openxmlformats.org/officeDocument/2006/relationships/hyperlink" Target="http://commons.wikimedia.org/wiki/File:Pacemaker_GuidantMeridianSR.jpg" TargetMode="External"/><Relationship Id="rId21" Type="http://schemas.openxmlformats.org/officeDocument/2006/relationships/hyperlink" Target="http://commons.wikimedia.org/wiki/File:Phonak_Versata.jpg" TargetMode="External"/><Relationship Id="rId7" Type="http://schemas.openxmlformats.org/officeDocument/2006/relationships/hyperlink" Target="http://commons.wikimedia.org/wiki/File:Sparadrap_4.jpg?uselang=fr" TargetMode="External"/><Relationship Id="rId12" Type="http://schemas.openxmlformats.org/officeDocument/2006/relationships/image" Target="../media/image34.jpg"/><Relationship Id="rId17" Type="http://schemas.openxmlformats.org/officeDocument/2006/relationships/hyperlink" Target="http://commons.wikimedia.org/wiki/File:Big_wheel_wheelchair_for_on_the_beach.jpg" TargetMode="External"/><Relationship Id="rId25" Type="http://schemas.openxmlformats.org/officeDocument/2006/relationships/hyperlink" Target="http://commons.wikimedia.org/wiki/File:Disposable_nitrile_glove.jpg" TargetMode="External"/><Relationship Id="rId2" Type="http://schemas.openxmlformats.org/officeDocument/2006/relationships/notesSlide" Target="../notesSlides/notesSlide25.xml"/><Relationship Id="rId16" Type="http://schemas.openxmlformats.org/officeDocument/2006/relationships/image" Target="../media/image36.jpeg"/><Relationship Id="rId20" Type="http://schemas.openxmlformats.org/officeDocument/2006/relationships/image" Target="../media/image38.jpg"/><Relationship Id="rId29" Type="http://schemas.openxmlformats.org/officeDocument/2006/relationships/hyperlink" Target="http://commons.wikimedia.org/wiki/File:AFO.JPG" TargetMode="External"/><Relationship Id="rId1" Type="http://schemas.openxmlformats.org/officeDocument/2006/relationships/slideLayout" Target="../slideLayouts/slideLayout1.xml"/><Relationship Id="rId6" Type="http://schemas.openxmlformats.org/officeDocument/2006/relationships/image" Target="../media/image31.jpeg"/><Relationship Id="rId11" Type="http://schemas.openxmlformats.org/officeDocument/2006/relationships/hyperlink" Target="http://commons.wikimedia.org/wiki/File:Stent4_fcm.jpg" TargetMode="External"/><Relationship Id="rId24" Type="http://schemas.openxmlformats.org/officeDocument/2006/relationships/image" Target="../media/image40.jpg"/><Relationship Id="rId5" Type="http://schemas.openxmlformats.org/officeDocument/2006/relationships/hyperlink" Target="http://commons.wikimedia.org/wiki/File:Contactlenzen_Confortissimo.JPG" TargetMode="External"/><Relationship Id="rId15" Type="http://schemas.openxmlformats.org/officeDocument/2006/relationships/hyperlink" Target="http://commons.wikimedia.org/wiki/File:Hospital_Bed_2011.JPG" TargetMode="External"/><Relationship Id="rId23" Type="http://schemas.openxmlformats.org/officeDocument/2006/relationships/hyperlink" Target="http://commons.wikimedia.org/wiki/File:Kondom.jpg" TargetMode="External"/><Relationship Id="rId28" Type="http://schemas.openxmlformats.org/officeDocument/2006/relationships/image" Target="../media/image42.png"/><Relationship Id="rId10" Type="http://schemas.openxmlformats.org/officeDocument/2006/relationships/image" Target="../media/image33.jpg"/><Relationship Id="rId19" Type="http://schemas.openxmlformats.org/officeDocument/2006/relationships/hyperlink" Target="http://commons.wikimedia.org/wiki/File:Goldkrone3.jpg" TargetMode="External"/><Relationship Id="rId4" Type="http://schemas.openxmlformats.org/officeDocument/2006/relationships/image" Target="../media/image30.jpeg"/><Relationship Id="rId9" Type="http://schemas.openxmlformats.org/officeDocument/2006/relationships/hyperlink" Target="http://commons.wikimedia.org/wiki/File:Defibrillateur_1.jpg" TargetMode="External"/><Relationship Id="rId14" Type="http://schemas.openxmlformats.org/officeDocument/2006/relationships/image" Target="../media/image35.jpg"/><Relationship Id="rId22" Type="http://schemas.openxmlformats.org/officeDocument/2006/relationships/image" Target="../media/image39.jpg"/><Relationship Id="rId27" Type="http://schemas.openxmlformats.org/officeDocument/2006/relationships/hyperlink" Target="http://commons.wikimedia.org/wiki/File:Various_scalpels.png" TargetMode="External"/><Relationship Id="rId30" Type="http://schemas.openxmlformats.org/officeDocument/2006/relationships/image" Target="../media/image43.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79.JPG"/><Relationship Id="rId5" Type="http://schemas.openxmlformats.org/officeDocument/2006/relationships/image" Target="../media/image24.jpeg"/><Relationship Id="rId4" Type="http://schemas.openxmlformats.org/officeDocument/2006/relationships/image" Target="../media/image23.jpeg"/></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84.gif"/><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55.gif"/><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6.xml"/><Relationship Id="rId1" Type="http://schemas.openxmlformats.org/officeDocument/2006/relationships/slideLayout" Target="../slideLayouts/slideLayout3.xml"/><Relationship Id="rId5" Type="http://schemas.openxmlformats.org/officeDocument/2006/relationships/image" Target="../media/image89.jpeg"/><Relationship Id="rId4" Type="http://schemas.openxmlformats.org/officeDocument/2006/relationships/image" Target="../media/image88.png"/></Relationships>
</file>

<file path=ppt/slides/_rels/slide47.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71600" y="5076473"/>
            <a:ext cx="2523640" cy="738664"/>
          </a:xfrm>
          <a:prstGeom prst="rect">
            <a:avLst/>
          </a:prstGeom>
        </p:spPr>
        <p:txBody>
          <a:bodyPr wrap="none">
            <a:spAutoFit/>
          </a:bodyPr>
          <a:lstStyle/>
          <a:p>
            <a:pPr algn="r">
              <a:defRPr/>
            </a:pPr>
            <a:r>
              <a:rPr lang="fr-FR" sz="2800" b="1" dirty="0" smtClean="0">
                <a:solidFill>
                  <a:schemeClr val="tx1">
                    <a:lumMod val="65000"/>
                    <a:lumOff val="35000"/>
                  </a:schemeClr>
                </a:solidFill>
                <a:latin typeface="Calibri" panose="020F0502020204030204" pitchFamily="34" charset="0"/>
                <a:ea typeface="Arial (Titres)" charset="0"/>
                <a:cs typeface="Calibri" panose="020F0502020204030204" pitchFamily="34" charset="0"/>
              </a:rPr>
              <a:t>www.aviesan.fr</a:t>
            </a:r>
          </a:p>
          <a:p>
            <a:pPr algn="ctr">
              <a:defRPr/>
            </a:pPr>
            <a:r>
              <a:rPr lang="fr-FR" sz="1400" b="1" dirty="0" smtClean="0">
                <a:solidFill>
                  <a:schemeClr val="tx1">
                    <a:lumMod val="65000"/>
                    <a:lumOff val="35000"/>
                  </a:schemeClr>
                </a:solidFill>
                <a:latin typeface="Calibri" panose="020F0502020204030204" pitchFamily="34" charset="0"/>
                <a:ea typeface="Arial (Titres)" charset="0"/>
                <a:cs typeface="Calibri" panose="020F0502020204030204" pitchFamily="34" charset="0"/>
              </a:rPr>
              <a:t>Peggy.Baudouin@aviesan.fr</a:t>
            </a:r>
            <a:endParaRPr lang="fr-FR" sz="1400" b="1" dirty="0">
              <a:solidFill>
                <a:schemeClr val="tx1">
                  <a:lumMod val="65000"/>
                  <a:lumOff val="35000"/>
                </a:schemeClr>
              </a:solidFill>
              <a:latin typeface="Calibri" panose="020F0502020204030204" pitchFamily="34" charset="0"/>
              <a:ea typeface="Arial (Titres)" charset="0"/>
              <a:cs typeface="Calibri" panose="020F0502020204030204" pitchFamily="34" charset="0"/>
            </a:endParaRPr>
          </a:p>
        </p:txBody>
      </p:sp>
      <p:sp>
        <p:nvSpPr>
          <p:cNvPr id="7" name="Titre 1"/>
          <p:cNvSpPr txBox="1">
            <a:spLocks/>
          </p:cNvSpPr>
          <p:nvPr/>
        </p:nvSpPr>
        <p:spPr>
          <a:xfrm>
            <a:off x="899592" y="3115072"/>
            <a:ext cx="5256584" cy="1371600"/>
          </a:xfrm>
          <a:prstGeom prst="rect">
            <a:avLst/>
          </a:prstGeom>
        </p:spPr>
        <p:txBody>
          <a:bodyPr vert="horz" lIns="91440" tIns="45720" rIns="91440" bIns="45720" rtlCol="0" anchor="b">
            <a:normAutofit/>
          </a:bodyPr>
          <a:lstStyle>
            <a:lvl1pPr algn="l" defTabSz="914400" rtl="0" eaLnBrk="1" latinLnBrk="0" hangingPunct="1">
              <a:spcBef>
                <a:spcPct val="0"/>
              </a:spcBef>
              <a:buNone/>
              <a:defRPr sz="3600" kern="1200" cap="all" spc="-60" baseline="0">
                <a:solidFill>
                  <a:schemeClr val="tx2"/>
                </a:solidFill>
                <a:latin typeface="+mj-lt"/>
                <a:ea typeface="+mj-ea"/>
                <a:cs typeface="+mj-cs"/>
              </a:defRPr>
            </a:lvl1pPr>
          </a:lstStyle>
          <a:p>
            <a:pPr fontAlgn="auto">
              <a:spcAft>
                <a:spcPts val="0"/>
              </a:spcAft>
            </a:pPr>
            <a:endParaRPr lang="fr-FR" sz="2400" dirty="0"/>
          </a:p>
        </p:txBody>
      </p:sp>
      <p:pic>
        <p:nvPicPr>
          <p:cNvPr id="8" name="Picture 2" descr="C:\Users\pauge\AppData\Local\Temp\aviesanConsortium0.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480704" y="1268760"/>
            <a:ext cx="6182593"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34938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p:cNvSpPr txBox="1">
            <a:spLocks/>
          </p:cNvSpPr>
          <p:nvPr/>
        </p:nvSpPr>
        <p:spPr>
          <a:xfrm>
            <a:off x="899592" y="3115072"/>
            <a:ext cx="5256584" cy="1371600"/>
          </a:xfrm>
          <a:prstGeom prst="rect">
            <a:avLst/>
          </a:prstGeom>
        </p:spPr>
        <p:txBody>
          <a:bodyPr vert="horz" lIns="91440" tIns="45720" rIns="91440" bIns="45720" rtlCol="0" anchor="b">
            <a:normAutofit/>
          </a:bodyPr>
          <a:lstStyle>
            <a:lvl1pPr algn="l" defTabSz="914400" rtl="0" eaLnBrk="1" latinLnBrk="0" hangingPunct="1">
              <a:spcBef>
                <a:spcPct val="0"/>
              </a:spcBef>
              <a:buNone/>
              <a:defRPr sz="3600" kern="1200" cap="all" spc="-60" baseline="0">
                <a:solidFill>
                  <a:schemeClr val="tx2"/>
                </a:solidFill>
                <a:latin typeface="+mj-lt"/>
                <a:ea typeface="+mj-ea"/>
                <a:cs typeface="+mj-cs"/>
              </a:defRPr>
            </a:lvl1pPr>
          </a:lstStyle>
          <a:p>
            <a:pPr fontAlgn="auto">
              <a:spcAft>
                <a:spcPts val="0"/>
              </a:spcAft>
            </a:pPr>
            <a:endParaRPr lang="fr-FR" sz="2400" dirty="0"/>
          </a:p>
        </p:txBody>
      </p:sp>
      <p:pic>
        <p:nvPicPr>
          <p:cNvPr id="8" name="Picture 2" descr="C:\Users\pauge\AppData\Local\Temp\aviesanConsortium0.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07504" y="312056"/>
            <a:ext cx="4636366"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61561" y="404664"/>
            <a:ext cx="970879" cy="792000"/>
          </a:xfrm>
          <a:prstGeom prst="rect">
            <a:avLst/>
          </a:prstGeom>
        </p:spPr>
      </p:pic>
      <p:pic>
        <p:nvPicPr>
          <p:cNvPr id="6" name="Imag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37263" y="1919757"/>
            <a:ext cx="2695177" cy="540000"/>
          </a:xfrm>
          <a:prstGeom prst="rect">
            <a:avLst/>
          </a:prstGeom>
        </p:spPr>
      </p:pic>
      <p:sp>
        <p:nvSpPr>
          <p:cNvPr id="9" name="Titre 1"/>
          <p:cNvSpPr>
            <a:spLocks noGrp="1"/>
          </p:cNvSpPr>
          <p:nvPr>
            <p:ph type="title"/>
          </p:nvPr>
        </p:nvSpPr>
        <p:spPr>
          <a:xfrm>
            <a:off x="0" y="3167097"/>
            <a:ext cx="9001124" cy="2062103"/>
          </a:xfrm>
        </p:spPr>
        <p:txBody>
          <a:bodyPr/>
          <a:lstStyle/>
          <a:p>
            <a:r>
              <a:rPr lang="fr-FR" sz="3600" dirty="0"/>
              <a:t>Domaine de Valorisation S</a:t>
            </a:r>
            <a:r>
              <a:rPr lang="fr-FR" sz="3600" dirty="0" smtClean="0"/>
              <a:t>tratégique</a:t>
            </a:r>
            <a:br>
              <a:rPr lang="fr-FR" sz="3600" dirty="0" smtClean="0"/>
            </a:br>
            <a:r>
              <a:rPr lang="fr-FR" sz="3600" dirty="0" smtClean="0"/>
              <a:t>Dispositifs Médicaux</a:t>
            </a:r>
            <a:r>
              <a:rPr lang="fr-FR" dirty="0" smtClean="0"/>
              <a:t/>
            </a:r>
            <a:br>
              <a:rPr lang="fr-FR" dirty="0" smtClean="0"/>
            </a:br>
            <a:r>
              <a:rPr lang="fr-FR" dirty="0" smtClean="0"/>
              <a:t/>
            </a:r>
            <a:br>
              <a:rPr lang="fr-FR" dirty="0" smtClean="0"/>
            </a:br>
            <a:r>
              <a:rPr lang="fr-FR" sz="2400" i="1" cap="none" dirty="0" smtClean="0">
                <a:solidFill>
                  <a:srgbClr val="000099"/>
                </a:solidFill>
              </a:rPr>
              <a:t>kick-off - 7 avril 2015</a:t>
            </a:r>
            <a:endParaRPr lang="fr-FR" sz="2400" i="1" cap="none" dirty="0">
              <a:solidFill>
                <a:srgbClr val="000099"/>
              </a:solidFill>
            </a:endParaRPr>
          </a:p>
        </p:txBody>
      </p:sp>
    </p:spTree>
    <p:extLst>
      <p:ext uri="{BB962C8B-B14F-4D97-AF65-F5344CB8AC3E}">
        <p14:creationId xmlns:p14="http://schemas.microsoft.com/office/powerpoint/2010/main" val="14526530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761303" y="116632"/>
            <a:ext cx="3478516" cy="637849"/>
          </a:xfrm>
          <a:ln w="19050">
            <a:solidFill>
              <a:srgbClr val="C00000"/>
            </a:solidFill>
          </a:ln>
        </p:spPr>
        <p:txBody>
          <a:bodyPr wrap="none" tIns="72000" bIns="72000"/>
          <a:lstStyle/>
          <a:p>
            <a:r>
              <a:rPr lang="fr-FR" dirty="0" smtClean="0"/>
              <a:t>« Kick-off » DVS DM</a:t>
            </a:r>
            <a:endParaRPr lang="fr-FR" dirty="0"/>
          </a:p>
        </p:txBody>
      </p:sp>
      <p:sp>
        <p:nvSpPr>
          <p:cNvPr id="3" name="Espace réservé du contenu 2"/>
          <p:cNvSpPr>
            <a:spLocks noGrp="1"/>
          </p:cNvSpPr>
          <p:nvPr>
            <p:ph idx="1"/>
          </p:nvPr>
        </p:nvSpPr>
        <p:spPr>
          <a:xfrm>
            <a:off x="0" y="1196752"/>
            <a:ext cx="9001124" cy="4896072"/>
          </a:xfrm>
        </p:spPr>
        <p:txBody>
          <a:bodyPr>
            <a:normAutofit/>
          </a:bodyPr>
          <a:lstStyle/>
          <a:p>
            <a:r>
              <a:rPr lang="fr-FR" dirty="0" smtClean="0"/>
              <a:t>	1- Qui sommes-nous ?</a:t>
            </a:r>
            <a:endParaRPr lang="fr-FR" dirty="0"/>
          </a:p>
          <a:p>
            <a:pPr marL="800100" lvl="1" indent="-342900"/>
            <a:endParaRPr lang="fr-FR" dirty="0" smtClean="0"/>
          </a:p>
          <a:p>
            <a:r>
              <a:rPr lang="fr-FR" dirty="0" smtClean="0"/>
              <a:t>	2- La filière du Dispositif Médical.</a:t>
            </a:r>
          </a:p>
          <a:p>
            <a:endParaRPr lang="fr-FR" dirty="0"/>
          </a:p>
          <a:p>
            <a:r>
              <a:rPr lang="fr-FR" dirty="0" smtClean="0"/>
              <a:t>	3- Le DVS Dispositifs Médicaux.</a:t>
            </a:r>
          </a:p>
          <a:p>
            <a:pPr marL="800100" lvl="1" indent="-342900"/>
            <a:endParaRPr lang="fr-FR" dirty="0" smtClean="0"/>
          </a:p>
          <a:p>
            <a:r>
              <a:rPr lang="fr-FR" dirty="0" smtClean="0"/>
              <a:t>	4- Les 3 premiers chantiers du DVS DM.</a:t>
            </a:r>
          </a:p>
          <a:p>
            <a:pPr algn="ctr"/>
            <a:endParaRPr lang="fr-FR" sz="2000" dirty="0"/>
          </a:p>
          <a:p>
            <a:pPr algn="ctr"/>
            <a:r>
              <a:rPr lang="fr-FR" sz="2800" dirty="0" smtClean="0">
                <a:solidFill>
                  <a:srgbClr val="000099"/>
                </a:solidFill>
              </a:rPr>
              <a:t>Comment participer ?</a:t>
            </a:r>
          </a:p>
        </p:txBody>
      </p:sp>
      <p:sp>
        <p:nvSpPr>
          <p:cNvPr id="4" name="Flèche droite 3"/>
          <p:cNvSpPr/>
          <p:nvPr/>
        </p:nvSpPr>
        <p:spPr>
          <a:xfrm>
            <a:off x="46129" y="1226228"/>
            <a:ext cx="872248" cy="432048"/>
          </a:xfrm>
          <a:prstGeom prst="rightArrow">
            <a:avLst/>
          </a:prstGeom>
          <a:gradFill flip="none" rotWithShape="1">
            <a:gsLst>
              <a:gs pos="0">
                <a:srgbClr val="09BFFF">
                  <a:shade val="30000"/>
                  <a:satMod val="115000"/>
                </a:srgbClr>
              </a:gs>
              <a:gs pos="50000">
                <a:srgbClr val="09BFFF">
                  <a:shade val="67500"/>
                  <a:satMod val="115000"/>
                </a:srgbClr>
              </a:gs>
              <a:gs pos="100000">
                <a:srgbClr val="09BFFF">
                  <a:shade val="100000"/>
                  <a:satMod val="115000"/>
                </a:srgbClr>
              </a:gs>
            </a:gsLst>
            <a:lin ang="135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633440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Qui sommes-nous </a:t>
            </a:r>
            <a:r>
              <a:rPr lang="fr-FR" dirty="0"/>
              <a:t>: </a:t>
            </a:r>
            <a:r>
              <a:rPr lang="fr-FR" dirty="0" err="1"/>
              <a:t>Aviesan</a:t>
            </a:r>
            <a:endParaRPr lang="fr-FR" dirty="0"/>
          </a:p>
        </p:txBody>
      </p:sp>
      <p:pic>
        <p:nvPicPr>
          <p:cNvPr id="8" name="Imag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3376" y="2636841"/>
            <a:ext cx="2880000" cy="960000"/>
          </a:xfrm>
          <a:prstGeom prst="rect">
            <a:avLst/>
          </a:prstGeom>
        </p:spPr>
      </p:pic>
      <p:pic>
        <p:nvPicPr>
          <p:cNvPr id="9" name="Imag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20072" y="2681664"/>
            <a:ext cx="2880000" cy="3123600"/>
          </a:xfrm>
          <a:prstGeom prst="rect">
            <a:avLst/>
          </a:prstGeom>
        </p:spPr>
      </p:pic>
      <p:pic>
        <p:nvPicPr>
          <p:cNvPr id="10" name="Imag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3376" y="1023810"/>
            <a:ext cx="2880000" cy="914480"/>
          </a:xfrm>
          <a:prstGeom prst="rect">
            <a:avLst/>
          </a:prstGeom>
        </p:spPr>
      </p:pic>
      <p:pic>
        <p:nvPicPr>
          <p:cNvPr id="12" name="Image 11"/>
          <p:cNvPicPr>
            <a:picLocks noChangeAspect="1"/>
          </p:cNvPicPr>
          <p:nvPr/>
        </p:nvPicPr>
        <p:blipFill rotWithShape="1">
          <a:blip r:embed="rId6">
            <a:extLst>
              <a:ext uri="{28A0092B-C50C-407E-A947-70E740481C1C}">
                <a14:useLocalDpi xmlns:a14="http://schemas.microsoft.com/office/drawing/2010/main" val="0"/>
              </a:ext>
            </a:extLst>
          </a:blip>
          <a:srcRect b="11248"/>
          <a:stretch/>
        </p:blipFill>
        <p:spPr>
          <a:xfrm>
            <a:off x="633376" y="4077072"/>
            <a:ext cx="2880000" cy="1917031"/>
          </a:xfrm>
          <a:prstGeom prst="rect">
            <a:avLst/>
          </a:prstGeom>
        </p:spPr>
      </p:pic>
      <p:pic>
        <p:nvPicPr>
          <p:cNvPr id="13" name="Image 12"/>
          <p:cNvPicPr>
            <a:picLocks noChangeAspect="1"/>
          </p:cNvPicPr>
          <p:nvPr/>
        </p:nvPicPr>
        <p:blipFill rotWithShape="1">
          <a:blip r:embed="rId7">
            <a:extLst>
              <a:ext uri="{28A0092B-C50C-407E-A947-70E740481C1C}">
                <a14:useLocalDpi xmlns:a14="http://schemas.microsoft.com/office/drawing/2010/main" val="0"/>
              </a:ext>
            </a:extLst>
          </a:blip>
          <a:srcRect r="52294"/>
          <a:stretch/>
        </p:blipFill>
        <p:spPr>
          <a:xfrm>
            <a:off x="4932198" y="1023810"/>
            <a:ext cx="3154931" cy="1109046"/>
          </a:xfrm>
          <a:prstGeom prst="rect">
            <a:avLst/>
          </a:prstGeom>
        </p:spPr>
      </p:pic>
    </p:spTree>
    <p:extLst>
      <p:ext uri="{BB962C8B-B14F-4D97-AF65-F5344CB8AC3E}">
        <p14:creationId xmlns:p14="http://schemas.microsoft.com/office/powerpoint/2010/main" val="30170001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avec flèche vers le bas 9"/>
          <p:cNvSpPr/>
          <p:nvPr/>
        </p:nvSpPr>
        <p:spPr>
          <a:xfrm>
            <a:off x="107504" y="908720"/>
            <a:ext cx="8784976" cy="3096384"/>
          </a:xfrm>
          <a:prstGeom prst="downArrowCallout">
            <a:avLst/>
          </a:prstGeom>
          <a:solidFill>
            <a:schemeClr val="bg1">
              <a:lumMod val="8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p:txBody>
          <a:bodyPr/>
          <a:lstStyle/>
          <a:p>
            <a:r>
              <a:rPr lang="fr-FR" dirty="0" smtClean="0"/>
              <a:t>Qui sommes-nous : </a:t>
            </a:r>
            <a:r>
              <a:rPr lang="fr-FR" dirty="0" err="1" smtClean="0"/>
              <a:t>Aviesan</a:t>
            </a:r>
            <a:endParaRPr lang="fr-FR" dirty="0"/>
          </a:p>
        </p:txBody>
      </p:sp>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6378" y="4287466"/>
            <a:ext cx="4099838" cy="1301774"/>
          </a:xfrm>
          <a:prstGeom prst="rect">
            <a:avLst/>
          </a:prstGeom>
        </p:spPr>
      </p:pic>
      <p:pic>
        <p:nvPicPr>
          <p:cNvPr id="11" name="Imag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1520" y="1134176"/>
            <a:ext cx="882617" cy="720000"/>
          </a:xfrm>
          <a:prstGeom prst="rect">
            <a:avLst/>
          </a:prstGeom>
        </p:spPr>
      </p:pic>
      <p:pic>
        <p:nvPicPr>
          <p:cNvPr id="12" name="Imag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328" y="1287544"/>
            <a:ext cx="1224136" cy="1277360"/>
          </a:xfrm>
          <a:prstGeom prst="rect">
            <a:avLst/>
          </a:prstGeom>
        </p:spPr>
      </p:pic>
      <p:pic>
        <p:nvPicPr>
          <p:cNvPr id="6" name="Imag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20255" y="1841585"/>
            <a:ext cx="1392866" cy="970643"/>
          </a:xfrm>
          <a:prstGeom prst="rect">
            <a:avLst/>
          </a:prstGeom>
        </p:spPr>
      </p:pic>
      <p:pic>
        <p:nvPicPr>
          <p:cNvPr id="7" name="Imag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391624" y="980728"/>
            <a:ext cx="1756440" cy="720000"/>
          </a:xfrm>
          <a:prstGeom prst="rect">
            <a:avLst/>
          </a:prstGeom>
        </p:spPr>
      </p:pic>
      <p:pic>
        <p:nvPicPr>
          <p:cNvPr id="8" name="Imag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9512" y="2092228"/>
            <a:ext cx="1682530" cy="720000"/>
          </a:xfrm>
          <a:prstGeom prst="rect">
            <a:avLst/>
          </a:prstGeom>
        </p:spPr>
      </p:pic>
      <p:pic>
        <p:nvPicPr>
          <p:cNvPr id="9" name="Imag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536256" y="980728"/>
            <a:ext cx="1844056" cy="720000"/>
          </a:xfrm>
          <a:prstGeom prst="rect">
            <a:avLst/>
          </a:prstGeom>
        </p:spPr>
      </p:pic>
      <p:pic>
        <p:nvPicPr>
          <p:cNvPr id="13" name="Image 1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187341" y="2053488"/>
            <a:ext cx="1410298" cy="758740"/>
          </a:xfrm>
          <a:prstGeom prst="rect">
            <a:avLst/>
          </a:prstGeom>
          <a:solidFill>
            <a:schemeClr val="bg1"/>
          </a:solidFill>
        </p:spPr>
      </p:pic>
      <p:pic>
        <p:nvPicPr>
          <p:cNvPr id="3" name="Image 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981481" y="1063013"/>
            <a:ext cx="862327" cy="862327"/>
          </a:xfrm>
          <a:prstGeom prst="rect">
            <a:avLst/>
          </a:prstGeom>
        </p:spPr>
      </p:pic>
      <p:sp>
        <p:nvSpPr>
          <p:cNvPr id="4" name="ZoneTexte 3"/>
          <p:cNvSpPr txBox="1"/>
          <p:nvPr/>
        </p:nvSpPr>
        <p:spPr>
          <a:xfrm>
            <a:off x="107504" y="539388"/>
            <a:ext cx="652743" cy="369332"/>
          </a:xfrm>
          <a:prstGeom prst="rect">
            <a:avLst/>
          </a:prstGeom>
          <a:noFill/>
        </p:spPr>
        <p:txBody>
          <a:bodyPr wrap="none" rtlCol="0">
            <a:spAutoFit/>
          </a:bodyPr>
          <a:lstStyle/>
          <a:p>
            <a:r>
              <a:rPr lang="fr-FR" i="1" dirty="0" smtClean="0">
                <a:latin typeface="Calibri" panose="020F0502020204030204" pitchFamily="34" charset="0"/>
                <a:cs typeface="Calibri" panose="020F0502020204030204" pitchFamily="34" charset="0"/>
              </a:rPr>
              <a:t>2009</a:t>
            </a:r>
            <a:endParaRPr lang="fr-FR" i="1" dirty="0">
              <a:latin typeface="Calibri" panose="020F0502020204030204" pitchFamily="34" charset="0"/>
              <a:cs typeface="Calibri" panose="020F0502020204030204" pitchFamily="34" charset="0"/>
            </a:endParaRPr>
          </a:p>
        </p:txBody>
      </p:sp>
      <p:pic>
        <p:nvPicPr>
          <p:cNvPr id="14" name="Image 13"/>
          <p:cNvPicPr>
            <a:picLocks noChangeAspect="1"/>
          </p:cNvPicPr>
          <p:nvPr/>
        </p:nvPicPr>
        <p:blipFill rotWithShape="1">
          <a:blip r:embed="rId12">
            <a:extLst>
              <a:ext uri="{28A0092B-C50C-407E-A947-70E740481C1C}">
                <a14:useLocalDpi xmlns:a14="http://schemas.microsoft.com/office/drawing/2010/main" val="0"/>
              </a:ext>
            </a:extLst>
          </a:blip>
          <a:srcRect l="25769" t="50000" r="47088"/>
          <a:stretch/>
        </p:blipFill>
        <p:spPr>
          <a:xfrm>
            <a:off x="188464" y="3429000"/>
            <a:ext cx="2481937" cy="355600"/>
          </a:xfrm>
          <a:prstGeom prst="rect">
            <a:avLst/>
          </a:prstGeom>
        </p:spPr>
      </p:pic>
      <p:pic>
        <p:nvPicPr>
          <p:cNvPr id="15" name="Image 14"/>
          <p:cNvPicPr>
            <a:picLocks noChangeAspect="1"/>
          </p:cNvPicPr>
          <p:nvPr/>
        </p:nvPicPr>
        <p:blipFill rotWithShape="1">
          <a:blip r:embed="rId12">
            <a:extLst>
              <a:ext uri="{28A0092B-C50C-407E-A947-70E740481C1C}">
                <a14:useLocalDpi xmlns:a14="http://schemas.microsoft.com/office/drawing/2010/main" val="0"/>
              </a:ext>
            </a:extLst>
          </a:blip>
          <a:srcRect l="58963" t="50000" r="5161"/>
          <a:stretch/>
        </p:blipFill>
        <p:spPr>
          <a:xfrm>
            <a:off x="104357" y="3073400"/>
            <a:ext cx="3280526" cy="355600"/>
          </a:xfrm>
          <a:prstGeom prst="rect">
            <a:avLst/>
          </a:prstGeom>
        </p:spPr>
      </p:pic>
      <p:pic>
        <p:nvPicPr>
          <p:cNvPr id="17" name="Image 1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084659" y="2092517"/>
            <a:ext cx="1880065" cy="719711"/>
          </a:xfrm>
          <a:prstGeom prst="rect">
            <a:avLst/>
          </a:prstGeom>
          <a:ln>
            <a:noFill/>
          </a:ln>
        </p:spPr>
      </p:pic>
    </p:spTree>
    <p:extLst>
      <p:ext uri="{BB962C8B-B14F-4D97-AF65-F5344CB8AC3E}">
        <p14:creationId xmlns:p14="http://schemas.microsoft.com/office/powerpoint/2010/main" val="40145622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Qui sommes-nous : </a:t>
            </a:r>
            <a:r>
              <a:rPr lang="fr-FR" dirty="0" err="1" smtClean="0"/>
              <a:t>Aviesan</a:t>
            </a:r>
            <a:endParaRPr lang="fr-FR" dirty="0"/>
          </a:p>
        </p:txBody>
      </p:sp>
      <p:sp>
        <p:nvSpPr>
          <p:cNvPr id="6" name="Espace réservé du contenu 2"/>
          <p:cNvSpPr>
            <a:spLocks noGrp="1"/>
          </p:cNvSpPr>
          <p:nvPr>
            <p:ph idx="1"/>
          </p:nvPr>
        </p:nvSpPr>
        <p:spPr>
          <a:xfrm>
            <a:off x="1176960" y="404664"/>
            <a:ext cx="6647204" cy="461665"/>
          </a:xfrm>
        </p:spPr>
        <p:txBody>
          <a:bodyPr wrap="none">
            <a:spAutoFit/>
          </a:bodyPr>
          <a:lstStyle/>
          <a:p>
            <a:pPr algn="ctr"/>
            <a:r>
              <a:rPr lang="fr-FR" dirty="0">
                <a:solidFill>
                  <a:srgbClr val="000099"/>
                </a:solidFill>
              </a:rPr>
              <a:t>9</a:t>
            </a:r>
            <a:r>
              <a:rPr lang="fr-FR" dirty="0" smtClean="0">
                <a:solidFill>
                  <a:srgbClr val="000099"/>
                </a:solidFill>
              </a:rPr>
              <a:t> Instituts Thématiques Multi-Organismes (</a:t>
            </a:r>
            <a:r>
              <a:rPr lang="fr-FR" dirty="0" err="1" smtClean="0">
                <a:solidFill>
                  <a:srgbClr val="000099"/>
                </a:solidFill>
              </a:rPr>
              <a:t>ITMOs</a:t>
            </a:r>
            <a:r>
              <a:rPr lang="fr-FR" dirty="0">
                <a:solidFill>
                  <a:srgbClr val="000099"/>
                </a:solidFill>
              </a:rPr>
              <a:t>)</a:t>
            </a:r>
          </a:p>
        </p:txBody>
      </p:sp>
      <p:sp>
        <p:nvSpPr>
          <p:cNvPr id="16" name="Ellipse 15"/>
          <p:cNvSpPr/>
          <p:nvPr/>
        </p:nvSpPr>
        <p:spPr>
          <a:xfrm>
            <a:off x="1502952" y="4365104"/>
            <a:ext cx="1367383" cy="1367383"/>
          </a:xfrm>
          <a:prstGeom prst="ellipse">
            <a:avLst/>
          </a:prstGeom>
          <a:gradFill flip="none" rotWithShape="1">
            <a:gsLst>
              <a:gs pos="72000">
                <a:schemeClr val="tx2">
                  <a:lumMod val="60000"/>
                  <a:lumOff val="40000"/>
                </a:schemeClr>
              </a:gs>
              <a:gs pos="0">
                <a:schemeClr val="bg1"/>
              </a:gs>
              <a:gs pos="94000">
                <a:schemeClr val="tx2"/>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3600" b="1" dirty="0">
                <a:solidFill>
                  <a:schemeClr val="tx1">
                    <a:lumMod val="65000"/>
                    <a:lumOff val="35000"/>
                  </a:schemeClr>
                </a:solidFill>
                <a:latin typeface="Calibri" panose="020F0502020204030204" pitchFamily="34" charset="0"/>
                <a:cs typeface="Calibri" panose="020F0502020204030204" pitchFamily="34" charset="0"/>
              </a:rPr>
              <a:t>P</a:t>
            </a:r>
            <a:r>
              <a:rPr lang="fr-FR" sz="3600" b="1" dirty="0" smtClean="0">
                <a:solidFill>
                  <a:schemeClr val="tx1">
                    <a:lumMod val="65000"/>
                    <a:lumOff val="35000"/>
                  </a:schemeClr>
                </a:solidFill>
                <a:latin typeface="Calibri" panose="020F0502020204030204" pitchFamily="34" charset="0"/>
                <a:cs typeface="Calibri" panose="020F0502020204030204" pitchFamily="34" charset="0"/>
              </a:rPr>
              <a:t>MN</a:t>
            </a:r>
            <a:endParaRPr lang="fr-FR" sz="3600" b="1"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17" name="Ellipse 16"/>
          <p:cNvSpPr/>
          <p:nvPr/>
        </p:nvSpPr>
        <p:spPr>
          <a:xfrm>
            <a:off x="220456" y="2708920"/>
            <a:ext cx="1367383" cy="1367383"/>
          </a:xfrm>
          <a:prstGeom prst="ellipse">
            <a:avLst/>
          </a:prstGeom>
          <a:gradFill flip="none" rotWithShape="1">
            <a:gsLst>
              <a:gs pos="72000">
                <a:schemeClr val="tx2">
                  <a:lumMod val="60000"/>
                  <a:lumOff val="40000"/>
                </a:schemeClr>
              </a:gs>
              <a:gs pos="0">
                <a:schemeClr val="bg1"/>
              </a:gs>
              <a:gs pos="94000">
                <a:schemeClr val="tx2"/>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2600" b="1" dirty="0" smtClean="0">
                <a:solidFill>
                  <a:schemeClr val="tx1">
                    <a:lumMod val="65000"/>
                    <a:lumOff val="35000"/>
                  </a:schemeClr>
                </a:solidFill>
                <a:latin typeface="Calibri" panose="020F0502020204030204" pitchFamily="34" charset="0"/>
                <a:cs typeface="Calibri" panose="020F0502020204030204" pitchFamily="34" charset="0"/>
              </a:rPr>
              <a:t>cancer</a:t>
            </a:r>
            <a:endParaRPr lang="fr-FR" sz="2600" b="1"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18" name="Ellipse 17"/>
          <p:cNvSpPr/>
          <p:nvPr/>
        </p:nvSpPr>
        <p:spPr>
          <a:xfrm>
            <a:off x="3807208" y="4869160"/>
            <a:ext cx="1367383" cy="1367383"/>
          </a:xfrm>
          <a:prstGeom prst="ellipse">
            <a:avLst/>
          </a:prstGeom>
          <a:gradFill flip="none" rotWithShape="1">
            <a:gsLst>
              <a:gs pos="72000">
                <a:schemeClr val="tx2">
                  <a:lumMod val="60000"/>
                  <a:lumOff val="40000"/>
                </a:schemeClr>
              </a:gs>
              <a:gs pos="0">
                <a:schemeClr val="bg1"/>
              </a:gs>
              <a:gs pos="94000">
                <a:schemeClr val="tx2"/>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smtClean="0">
                <a:solidFill>
                  <a:schemeClr val="tx1">
                    <a:lumMod val="65000"/>
                    <a:lumOff val="35000"/>
                  </a:schemeClr>
                </a:solidFill>
                <a:latin typeface="Calibri" panose="020F0502020204030204" pitchFamily="34" charset="0"/>
                <a:cs typeface="Calibri" panose="020F0502020204030204" pitchFamily="34" charset="0"/>
              </a:rPr>
              <a:t>IIIM</a:t>
            </a:r>
            <a:endParaRPr lang="fr-FR" sz="3600" b="1"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19" name="Ellipse 18"/>
          <p:cNvSpPr/>
          <p:nvPr/>
        </p:nvSpPr>
        <p:spPr>
          <a:xfrm>
            <a:off x="6156176" y="4365104"/>
            <a:ext cx="1367383" cy="1367383"/>
          </a:xfrm>
          <a:prstGeom prst="ellipse">
            <a:avLst/>
          </a:prstGeom>
          <a:gradFill flip="none" rotWithShape="1">
            <a:gsLst>
              <a:gs pos="72000">
                <a:schemeClr val="tx2">
                  <a:lumMod val="60000"/>
                  <a:lumOff val="40000"/>
                </a:schemeClr>
              </a:gs>
              <a:gs pos="0">
                <a:schemeClr val="bg1"/>
              </a:gs>
              <a:gs pos="94000">
                <a:schemeClr val="tx2"/>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2800" b="1" dirty="0" smtClean="0">
                <a:solidFill>
                  <a:schemeClr val="tx1">
                    <a:lumMod val="65000"/>
                    <a:lumOff val="35000"/>
                  </a:schemeClr>
                </a:solidFill>
                <a:latin typeface="Calibri" panose="020F0502020204030204" pitchFamily="34" charset="0"/>
                <a:cs typeface="Calibri" panose="020F0502020204030204" pitchFamily="34" charset="0"/>
              </a:rPr>
              <a:t>neuro</a:t>
            </a:r>
            <a:endParaRPr lang="fr-FR" sz="2800" b="1"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20" name="Ellipse 19"/>
          <p:cNvSpPr/>
          <p:nvPr/>
        </p:nvSpPr>
        <p:spPr>
          <a:xfrm>
            <a:off x="7412145" y="2708920"/>
            <a:ext cx="1367383" cy="1367383"/>
          </a:xfrm>
          <a:prstGeom prst="ellipse">
            <a:avLst/>
          </a:prstGeom>
          <a:gradFill flip="none" rotWithShape="1">
            <a:gsLst>
              <a:gs pos="72000">
                <a:schemeClr val="tx2">
                  <a:lumMod val="60000"/>
                  <a:lumOff val="40000"/>
                </a:schemeClr>
              </a:gs>
              <a:gs pos="0">
                <a:schemeClr val="bg1"/>
              </a:gs>
              <a:gs pos="94000">
                <a:schemeClr val="tx2"/>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2000" b="1" dirty="0" smtClean="0">
                <a:solidFill>
                  <a:schemeClr val="tx1">
                    <a:lumMod val="65000"/>
                    <a:lumOff val="35000"/>
                  </a:schemeClr>
                </a:solidFill>
                <a:latin typeface="Calibri" panose="020F0502020204030204" pitchFamily="34" charset="0"/>
                <a:cs typeface="Calibri" panose="020F0502020204030204" pitchFamily="34" charset="0"/>
              </a:rPr>
              <a:t>Santé publique</a:t>
            </a:r>
            <a:endParaRPr lang="fr-FR" sz="2000" b="1"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28" name="Flèche vers le bas 27"/>
          <p:cNvSpPr/>
          <p:nvPr/>
        </p:nvSpPr>
        <p:spPr>
          <a:xfrm rot="2306867" flipH="1" flipV="1">
            <a:off x="5650419" y="2153676"/>
            <a:ext cx="398353" cy="1291489"/>
          </a:xfrm>
          <a:prstGeom prst="downArrow">
            <a:avLst/>
          </a:prstGeom>
          <a:gradFill flip="none" rotWithShape="1">
            <a:gsLst>
              <a:gs pos="0">
                <a:schemeClr val="tx1">
                  <a:tint val="66000"/>
                  <a:satMod val="160000"/>
                </a:schemeClr>
              </a:gs>
              <a:gs pos="50000">
                <a:schemeClr val="tx1">
                  <a:tint val="44500"/>
                  <a:satMod val="160000"/>
                </a:schemeClr>
              </a:gs>
              <a:gs pos="100000">
                <a:schemeClr val="tx1">
                  <a:tint val="23500"/>
                  <a:satMod val="16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Flèche vers le bas 13"/>
          <p:cNvSpPr/>
          <p:nvPr/>
        </p:nvSpPr>
        <p:spPr>
          <a:xfrm>
            <a:off x="4301386" y="3431327"/>
            <a:ext cx="398353" cy="1291489"/>
          </a:xfrm>
          <a:prstGeom prst="downArrow">
            <a:avLst/>
          </a:prstGeom>
          <a:gradFill flip="none" rotWithShape="1">
            <a:gsLst>
              <a:gs pos="0">
                <a:schemeClr val="tx1">
                  <a:tint val="66000"/>
                  <a:satMod val="160000"/>
                </a:schemeClr>
              </a:gs>
              <a:gs pos="50000">
                <a:schemeClr val="tx1">
                  <a:tint val="44500"/>
                  <a:satMod val="160000"/>
                </a:schemeClr>
              </a:gs>
              <a:gs pos="100000">
                <a:schemeClr val="tx1">
                  <a:tint val="23500"/>
                  <a:satMod val="16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Flèche vers le bas 21"/>
          <p:cNvSpPr/>
          <p:nvPr/>
        </p:nvSpPr>
        <p:spPr>
          <a:xfrm rot="2306867">
            <a:off x="2842107" y="3377812"/>
            <a:ext cx="398353" cy="1291489"/>
          </a:xfrm>
          <a:prstGeom prst="downArrow">
            <a:avLst/>
          </a:prstGeom>
          <a:gradFill flip="none" rotWithShape="1">
            <a:gsLst>
              <a:gs pos="0">
                <a:schemeClr val="tx1">
                  <a:tint val="66000"/>
                  <a:satMod val="160000"/>
                </a:schemeClr>
              </a:gs>
              <a:gs pos="50000">
                <a:schemeClr val="tx1">
                  <a:tint val="44500"/>
                  <a:satMod val="160000"/>
                </a:schemeClr>
              </a:gs>
              <a:gs pos="100000">
                <a:schemeClr val="tx1">
                  <a:tint val="23500"/>
                  <a:satMod val="16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Flèche vers le bas 22"/>
          <p:cNvSpPr/>
          <p:nvPr/>
        </p:nvSpPr>
        <p:spPr>
          <a:xfrm rot="19293133" flipH="1">
            <a:off x="5759524" y="3377812"/>
            <a:ext cx="398353" cy="1291489"/>
          </a:xfrm>
          <a:prstGeom prst="downArrow">
            <a:avLst/>
          </a:prstGeom>
          <a:gradFill flip="none" rotWithShape="1">
            <a:gsLst>
              <a:gs pos="0">
                <a:schemeClr val="tx1">
                  <a:tint val="66000"/>
                  <a:satMod val="160000"/>
                </a:schemeClr>
              </a:gs>
              <a:gs pos="50000">
                <a:schemeClr val="tx1">
                  <a:tint val="44500"/>
                  <a:satMod val="160000"/>
                </a:schemeClr>
              </a:gs>
              <a:gs pos="100000">
                <a:schemeClr val="tx1">
                  <a:tint val="23500"/>
                  <a:satMod val="16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Flèche vers le bas 23"/>
          <p:cNvSpPr/>
          <p:nvPr/>
        </p:nvSpPr>
        <p:spPr>
          <a:xfrm rot="19293133" flipV="1">
            <a:off x="2994507" y="2153676"/>
            <a:ext cx="398353" cy="1291489"/>
          </a:xfrm>
          <a:prstGeom prst="downArrow">
            <a:avLst/>
          </a:prstGeom>
          <a:gradFill flip="none" rotWithShape="1">
            <a:gsLst>
              <a:gs pos="0">
                <a:schemeClr val="tx1">
                  <a:tint val="66000"/>
                  <a:satMod val="160000"/>
                </a:schemeClr>
              </a:gs>
              <a:gs pos="50000">
                <a:schemeClr val="tx1">
                  <a:tint val="44500"/>
                  <a:satMod val="160000"/>
                </a:schemeClr>
              </a:gs>
              <a:gs pos="100000">
                <a:schemeClr val="tx1">
                  <a:tint val="23500"/>
                  <a:satMod val="16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Flèche vers le bas 25"/>
          <p:cNvSpPr/>
          <p:nvPr/>
        </p:nvSpPr>
        <p:spPr>
          <a:xfrm rot="5400000" flipV="1">
            <a:off x="6534622" y="2785582"/>
            <a:ext cx="398353" cy="1291489"/>
          </a:xfrm>
          <a:prstGeom prst="downArrow">
            <a:avLst/>
          </a:prstGeom>
          <a:gradFill flip="none" rotWithShape="1">
            <a:gsLst>
              <a:gs pos="0">
                <a:schemeClr val="tx1">
                  <a:tint val="66000"/>
                  <a:satMod val="160000"/>
                </a:schemeClr>
              </a:gs>
              <a:gs pos="50000">
                <a:schemeClr val="tx1">
                  <a:tint val="44500"/>
                  <a:satMod val="160000"/>
                </a:schemeClr>
              </a:gs>
              <a:gs pos="100000">
                <a:schemeClr val="tx1">
                  <a:tint val="23500"/>
                  <a:satMod val="16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Flèche vers le bas 26"/>
          <p:cNvSpPr/>
          <p:nvPr/>
        </p:nvSpPr>
        <p:spPr>
          <a:xfrm rot="16200000" flipH="1" flipV="1">
            <a:off x="2125369" y="2780440"/>
            <a:ext cx="398353" cy="1291489"/>
          </a:xfrm>
          <a:prstGeom prst="downArrow">
            <a:avLst/>
          </a:prstGeom>
          <a:gradFill flip="none" rotWithShape="1">
            <a:gsLst>
              <a:gs pos="0">
                <a:schemeClr val="tx1">
                  <a:tint val="66000"/>
                  <a:satMod val="160000"/>
                </a:schemeClr>
              </a:gs>
              <a:gs pos="50000">
                <a:schemeClr val="tx1">
                  <a:tint val="44500"/>
                  <a:satMod val="160000"/>
                </a:schemeClr>
              </a:gs>
              <a:gs pos="100000">
                <a:schemeClr val="tx1">
                  <a:tint val="23500"/>
                  <a:satMod val="16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Flèche vers le bas 28"/>
          <p:cNvSpPr/>
          <p:nvPr/>
        </p:nvSpPr>
        <p:spPr>
          <a:xfrm rot="3356459" flipH="1" flipV="1">
            <a:off x="5802819" y="2306076"/>
            <a:ext cx="398353" cy="1291489"/>
          </a:xfrm>
          <a:prstGeom prst="downArrow">
            <a:avLst/>
          </a:prstGeom>
          <a:gradFill flip="none" rotWithShape="1">
            <a:gsLst>
              <a:gs pos="0">
                <a:schemeClr val="tx1">
                  <a:tint val="66000"/>
                  <a:satMod val="160000"/>
                </a:schemeClr>
              </a:gs>
              <a:gs pos="50000">
                <a:schemeClr val="tx1">
                  <a:tint val="44500"/>
                  <a:satMod val="160000"/>
                </a:schemeClr>
              </a:gs>
              <a:gs pos="100000">
                <a:schemeClr val="tx1">
                  <a:tint val="23500"/>
                  <a:satMod val="16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Flèche vers le bas 29"/>
          <p:cNvSpPr/>
          <p:nvPr/>
        </p:nvSpPr>
        <p:spPr>
          <a:xfrm rot="1726763" flipH="1" flipV="1">
            <a:off x="5471539" y="2004969"/>
            <a:ext cx="398353" cy="1291489"/>
          </a:xfrm>
          <a:prstGeom prst="downArrow">
            <a:avLst/>
          </a:prstGeom>
          <a:gradFill flip="none" rotWithShape="1">
            <a:gsLst>
              <a:gs pos="0">
                <a:schemeClr val="tx1">
                  <a:tint val="66000"/>
                  <a:satMod val="160000"/>
                </a:schemeClr>
              </a:gs>
              <a:gs pos="50000">
                <a:schemeClr val="tx1">
                  <a:tint val="44500"/>
                  <a:satMod val="160000"/>
                </a:schemeClr>
              </a:gs>
              <a:gs pos="100000">
                <a:schemeClr val="tx1">
                  <a:tint val="23500"/>
                  <a:satMod val="16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7" name="Groupe 6"/>
          <p:cNvGrpSpPr/>
          <p:nvPr/>
        </p:nvGrpSpPr>
        <p:grpSpPr>
          <a:xfrm>
            <a:off x="2636168" y="2996952"/>
            <a:ext cx="3770943" cy="792088"/>
            <a:chOff x="2636168" y="2708920"/>
            <a:chExt cx="3770943" cy="792088"/>
          </a:xfrm>
        </p:grpSpPr>
        <p:sp>
          <p:nvSpPr>
            <p:cNvPr id="4" name="Rectangle à coins arrondis 3"/>
            <p:cNvSpPr/>
            <p:nvPr/>
          </p:nvSpPr>
          <p:spPr>
            <a:xfrm>
              <a:off x="2636168" y="2708920"/>
              <a:ext cx="3770943" cy="79208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p:cNvPicPr>
              <a:picLocks noChangeAspect="1"/>
            </p:cNvPicPr>
            <p:nvPr/>
          </p:nvPicPr>
          <p:blipFill rotWithShape="1">
            <a:blip r:embed="rId3" cstate="print">
              <a:extLst>
                <a:ext uri="{28A0092B-C50C-407E-A947-70E740481C1C}">
                  <a14:useLocalDpi xmlns:a14="http://schemas.microsoft.com/office/drawing/2010/main" val="0"/>
                </a:ext>
              </a:extLst>
            </a:blip>
            <a:srcRect l="10819" b="49605"/>
            <a:stretch/>
          </p:blipFill>
          <p:spPr>
            <a:xfrm>
              <a:off x="2693499" y="2776950"/>
              <a:ext cx="3656280" cy="656029"/>
            </a:xfrm>
            <a:prstGeom prst="rect">
              <a:avLst/>
            </a:prstGeom>
          </p:spPr>
        </p:pic>
      </p:grpSp>
      <p:sp>
        <p:nvSpPr>
          <p:cNvPr id="25" name="Ellipse 24"/>
          <p:cNvSpPr/>
          <p:nvPr/>
        </p:nvSpPr>
        <p:spPr>
          <a:xfrm>
            <a:off x="616136" y="-47093"/>
            <a:ext cx="3492711" cy="3492711"/>
          </a:xfrm>
          <a:prstGeom prst="ellipse">
            <a:avLst/>
          </a:prstGeom>
          <a:gradFill flip="none" rotWithShape="1">
            <a:gsLst>
              <a:gs pos="72000">
                <a:schemeClr val="tx2">
                  <a:lumMod val="60000"/>
                  <a:lumOff val="40000"/>
                </a:schemeClr>
              </a:gs>
              <a:gs pos="0">
                <a:schemeClr val="bg1"/>
              </a:gs>
              <a:gs pos="94000">
                <a:schemeClr val="tx2"/>
              </a:gs>
            </a:gsLst>
            <a:path path="circle">
              <a:fillToRect l="50000" t="50000" r="50000" b="50000"/>
            </a:path>
            <a:tileRect/>
          </a:gra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smtClean="0">
                <a:solidFill>
                  <a:schemeClr val="tx1">
                    <a:lumMod val="65000"/>
                    <a:lumOff val="35000"/>
                  </a:schemeClr>
                </a:solidFill>
                <a:latin typeface="Calibri" panose="020F0502020204030204" pitchFamily="34" charset="0"/>
                <a:cs typeface="Calibri" panose="020F0502020204030204" pitchFamily="34" charset="0"/>
              </a:rPr>
              <a:t>Technologies pour la santé</a:t>
            </a:r>
            <a:endParaRPr lang="fr-FR" sz="3200" b="1"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37" name="Ellipse 36"/>
          <p:cNvSpPr/>
          <p:nvPr/>
        </p:nvSpPr>
        <p:spPr>
          <a:xfrm>
            <a:off x="4949495" y="-45619"/>
            <a:ext cx="3492711" cy="3492711"/>
          </a:xfrm>
          <a:prstGeom prst="ellipse">
            <a:avLst/>
          </a:prstGeom>
          <a:gradFill flip="none" rotWithShape="1">
            <a:gsLst>
              <a:gs pos="72000">
                <a:schemeClr val="tx2">
                  <a:lumMod val="60000"/>
                  <a:lumOff val="40000"/>
                </a:schemeClr>
              </a:gs>
              <a:gs pos="0">
                <a:schemeClr val="bg1"/>
              </a:gs>
              <a:gs pos="94000">
                <a:schemeClr val="tx2"/>
              </a:gs>
            </a:gsLst>
            <a:path path="circle">
              <a:fillToRect l="50000" t="50000" r="50000" b="50000"/>
            </a:path>
            <a:tileRect/>
          </a:gradFill>
          <a:ln w="57150"/>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fr-FR" sz="3200" b="1" dirty="0" smtClean="0">
                <a:solidFill>
                  <a:schemeClr val="tx1">
                    <a:lumMod val="65000"/>
                    <a:lumOff val="35000"/>
                  </a:schemeClr>
                </a:solidFill>
                <a:latin typeface="Calibri" panose="020F0502020204030204" pitchFamily="34" charset="0"/>
                <a:cs typeface="Calibri" panose="020F0502020204030204" pitchFamily="34" charset="0"/>
              </a:rPr>
              <a:t>Génétique,</a:t>
            </a:r>
          </a:p>
          <a:p>
            <a:pPr algn="ctr"/>
            <a:r>
              <a:rPr lang="fr-FR" sz="3200" b="1" dirty="0" smtClean="0">
                <a:solidFill>
                  <a:schemeClr val="tx1">
                    <a:lumMod val="65000"/>
                    <a:lumOff val="35000"/>
                  </a:schemeClr>
                </a:solidFill>
                <a:latin typeface="Calibri" panose="020F0502020204030204" pitchFamily="34" charset="0"/>
                <a:cs typeface="Calibri" panose="020F0502020204030204" pitchFamily="34" charset="0"/>
              </a:rPr>
              <a:t>génomique</a:t>
            </a:r>
          </a:p>
          <a:p>
            <a:pPr algn="ctr"/>
            <a:r>
              <a:rPr lang="fr-FR" sz="3200" b="1" dirty="0" smtClean="0">
                <a:solidFill>
                  <a:schemeClr val="tx1">
                    <a:lumMod val="65000"/>
                    <a:lumOff val="35000"/>
                  </a:schemeClr>
                </a:solidFill>
                <a:latin typeface="Calibri" panose="020F0502020204030204" pitchFamily="34" charset="0"/>
                <a:cs typeface="Calibri" panose="020F0502020204030204" pitchFamily="34" charset="0"/>
              </a:rPr>
              <a:t>et</a:t>
            </a:r>
          </a:p>
          <a:p>
            <a:pPr algn="ctr"/>
            <a:r>
              <a:rPr lang="fr-FR" sz="3200" b="1" dirty="0" err="1" smtClean="0">
                <a:solidFill>
                  <a:schemeClr val="tx1">
                    <a:lumMod val="65000"/>
                    <a:lumOff val="35000"/>
                  </a:schemeClr>
                </a:solidFill>
                <a:latin typeface="Calibri" panose="020F0502020204030204" pitchFamily="34" charset="0"/>
                <a:cs typeface="Calibri" panose="020F0502020204030204" pitchFamily="34" charset="0"/>
              </a:rPr>
              <a:t>bioinformatique</a:t>
            </a:r>
            <a:endParaRPr lang="fr-FR" sz="3200" b="1"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38" name="Ellipse 37"/>
          <p:cNvSpPr/>
          <p:nvPr/>
        </p:nvSpPr>
        <p:spPr>
          <a:xfrm>
            <a:off x="4949495" y="-45619"/>
            <a:ext cx="3492711" cy="3492711"/>
          </a:xfrm>
          <a:prstGeom prst="ellipse">
            <a:avLst/>
          </a:prstGeom>
          <a:gradFill flip="none" rotWithShape="1">
            <a:gsLst>
              <a:gs pos="72000">
                <a:schemeClr val="tx2">
                  <a:lumMod val="60000"/>
                  <a:lumOff val="40000"/>
                </a:schemeClr>
              </a:gs>
              <a:gs pos="0">
                <a:schemeClr val="bg1"/>
              </a:gs>
              <a:gs pos="94000">
                <a:schemeClr val="tx2"/>
              </a:gs>
            </a:gsLst>
            <a:path path="circle">
              <a:fillToRect l="50000" t="50000" r="50000" b="50000"/>
            </a:path>
            <a:tileRect/>
          </a:gra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smtClean="0">
                <a:solidFill>
                  <a:schemeClr val="tx1">
                    <a:lumMod val="65000"/>
                    <a:lumOff val="35000"/>
                  </a:schemeClr>
                </a:solidFill>
                <a:latin typeface="Calibri" panose="020F0502020204030204" pitchFamily="34" charset="0"/>
                <a:cs typeface="Calibri" panose="020F0502020204030204" pitchFamily="34" charset="0"/>
              </a:rPr>
              <a:t>Bases moléculaires </a:t>
            </a:r>
            <a:r>
              <a:rPr lang="fr-FR" sz="3200" b="1" dirty="0">
                <a:solidFill>
                  <a:schemeClr val="tx1">
                    <a:lumMod val="65000"/>
                    <a:lumOff val="35000"/>
                  </a:schemeClr>
                </a:solidFill>
                <a:latin typeface="Calibri" panose="020F0502020204030204" pitchFamily="34" charset="0"/>
                <a:cs typeface="Calibri" panose="020F0502020204030204" pitchFamily="34" charset="0"/>
              </a:rPr>
              <a:t>et structurales du vivant </a:t>
            </a:r>
          </a:p>
        </p:txBody>
      </p:sp>
      <p:sp>
        <p:nvSpPr>
          <p:cNvPr id="15" name="Ellipse 14"/>
          <p:cNvSpPr/>
          <p:nvPr/>
        </p:nvSpPr>
        <p:spPr>
          <a:xfrm>
            <a:off x="1678801" y="1008024"/>
            <a:ext cx="1367383" cy="1367383"/>
          </a:xfrm>
          <a:prstGeom prst="ellipse">
            <a:avLst/>
          </a:prstGeom>
          <a:gradFill flip="none" rotWithShape="1">
            <a:gsLst>
              <a:gs pos="72000">
                <a:schemeClr val="tx2">
                  <a:lumMod val="60000"/>
                  <a:lumOff val="40000"/>
                </a:schemeClr>
              </a:gs>
              <a:gs pos="0">
                <a:schemeClr val="bg1"/>
              </a:gs>
              <a:gs pos="94000">
                <a:schemeClr val="tx2"/>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smtClean="0">
                <a:solidFill>
                  <a:schemeClr val="tx1">
                    <a:lumMod val="65000"/>
                    <a:lumOff val="35000"/>
                  </a:schemeClr>
                </a:solidFill>
                <a:latin typeface="Calibri" panose="020F0502020204030204" pitchFamily="34" charset="0"/>
                <a:cs typeface="Calibri" panose="020F0502020204030204" pitchFamily="34" charset="0"/>
              </a:rPr>
              <a:t>TS</a:t>
            </a:r>
            <a:endParaRPr lang="fr-FR" sz="3600" b="1"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21" name="Ellipse 20"/>
          <p:cNvSpPr/>
          <p:nvPr/>
        </p:nvSpPr>
        <p:spPr>
          <a:xfrm>
            <a:off x="6012160" y="1008024"/>
            <a:ext cx="1367383" cy="1367383"/>
          </a:xfrm>
          <a:prstGeom prst="ellipse">
            <a:avLst/>
          </a:prstGeom>
          <a:gradFill flip="none" rotWithShape="1">
            <a:gsLst>
              <a:gs pos="72000">
                <a:schemeClr val="tx2">
                  <a:lumMod val="60000"/>
                  <a:lumOff val="40000"/>
                </a:schemeClr>
              </a:gs>
              <a:gs pos="0">
                <a:schemeClr val="bg1"/>
              </a:gs>
              <a:gs pos="94000">
                <a:schemeClr val="tx2"/>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solidFill>
                  <a:schemeClr val="tx1">
                    <a:lumMod val="65000"/>
                    <a:lumOff val="35000"/>
                  </a:schemeClr>
                </a:solidFill>
                <a:latin typeface="Calibri" panose="020F0502020204030204" pitchFamily="34" charset="0"/>
                <a:cs typeface="Calibri" panose="020F0502020204030204" pitchFamily="34" charset="0"/>
              </a:rPr>
              <a:t>…</a:t>
            </a:r>
            <a:endParaRPr lang="fr-FR" sz="2800" b="1"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31" name="Ellipse 30"/>
          <p:cNvSpPr/>
          <p:nvPr/>
        </p:nvSpPr>
        <p:spPr>
          <a:xfrm>
            <a:off x="-849161" y="1669276"/>
            <a:ext cx="3492711" cy="3492711"/>
          </a:xfrm>
          <a:prstGeom prst="ellipse">
            <a:avLst/>
          </a:prstGeom>
          <a:gradFill flip="none" rotWithShape="1">
            <a:gsLst>
              <a:gs pos="72000">
                <a:schemeClr val="tx2">
                  <a:lumMod val="60000"/>
                  <a:lumOff val="40000"/>
                </a:schemeClr>
              </a:gs>
              <a:gs pos="0">
                <a:schemeClr val="bg1"/>
              </a:gs>
              <a:gs pos="94000">
                <a:schemeClr val="tx2"/>
              </a:gs>
            </a:gsLst>
            <a:path path="circle">
              <a:fillToRect l="50000" t="50000" r="50000" b="50000"/>
            </a:path>
            <a:tileRect/>
          </a:gra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smtClean="0">
                <a:solidFill>
                  <a:schemeClr val="tx1">
                    <a:lumMod val="65000"/>
                    <a:lumOff val="35000"/>
                  </a:schemeClr>
                </a:solidFill>
                <a:latin typeface="Calibri" panose="020F0502020204030204" pitchFamily="34" charset="0"/>
                <a:cs typeface="Calibri" panose="020F0502020204030204" pitchFamily="34" charset="0"/>
              </a:rPr>
              <a:t>Cancer</a:t>
            </a:r>
            <a:endParaRPr lang="fr-FR" sz="3200" b="1"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33" name="Ellipse 32"/>
          <p:cNvSpPr/>
          <p:nvPr/>
        </p:nvSpPr>
        <p:spPr>
          <a:xfrm>
            <a:off x="440287" y="3320964"/>
            <a:ext cx="3492711" cy="3492711"/>
          </a:xfrm>
          <a:prstGeom prst="ellipse">
            <a:avLst/>
          </a:prstGeom>
          <a:gradFill flip="none" rotWithShape="1">
            <a:gsLst>
              <a:gs pos="72000">
                <a:schemeClr val="tx2">
                  <a:lumMod val="60000"/>
                  <a:lumOff val="40000"/>
                </a:schemeClr>
              </a:gs>
              <a:gs pos="0">
                <a:schemeClr val="bg1"/>
              </a:gs>
              <a:gs pos="94000">
                <a:schemeClr val="tx2"/>
              </a:gs>
            </a:gsLst>
            <a:path path="circle">
              <a:fillToRect l="50000" t="50000" r="50000" b="50000"/>
            </a:path>
            <a:tileRect/>
          </a:gradFill>
          <a:ln w="57150"/>
        </p:spPr>
        <p:style>
          <a:lnRef idx="2">
            <a:schemeClr val="accent1">
              <a:shade val="50000"/>
            </a:schemeClr>
          </a:lnRef>
          <a:fillRef idx="1">
            <a:schemeClr val="accent1"/>
          </a:fillRef>
          <a:effectRef idx="0">
            <a:schemeClr val="accent1"/>
          </a:effectRef>
          <a:fontRef idx="minor">
            <a:schemeClr val="lt1"/>
          </a:fontRef>
        </p:style>
        <p:txBody>
          <a:bodyPr wrap="none" lIns="36000" rIns="36000" rtlCol="0" anchor="ctr"/>
          <a:lstStyle/>
          <a:p>
            <a:pPr algn="ctr"/>
            <a:r>
              <a:rPr lang="fr-FR" sz="3200" b="1" dirty="0" smtClean="0">
                <a:solidFill>
                  <a:schemeClr val="tx1">
                    <a:lumMod val="65000"/>
                    <a:lumOff val="35000"/>
                  </a:schemeClr>
                </a:solidFill>
                <a:latin typeface="Calibri" panose="020F0502020204030204" pitchFamily="34" charset="0"/>
                <a:cs typeface="Calibri" panose="020F0502020204030204" pitchFamily="34" charset="0"/>
              </a:rPr>
              <a:t>Physiopathologie,</a:t>
            </a:r>
          </a:p>
          <a:p>
            <a:pPr algn="ctr"/>
            <a:r>
              <a:rPr lang="fr-FR" sz="3200" b="1" dirty="0">
                <a:solidFill>
                  <a:schemeClr val="tx1">
                    <a:lumMod val="65000"/>
                    <a:lumOff val="35000"/>
                  </a:schemeClr>
                </a:solidFill>
                <a:latin typeface="Calibri" panose="020F0502020204030204" pitchFamily="34" charset="0"/>
                <a:cs typeface="Calibri" panose="020F0502020204030204" pitchFamily="34" charset="0"/>
              </a:rPr>
              <a:t>m</a:t>
            </a:r>
            <a:r>
              <a:rPr lang="fr-FR" sz="3200" b="1" dirty="0" smtClean="0">
                <a:solidFill>
                  <a:schemeClr val="tx1">
                    <a:lumMod val="65000"/>
                    <a:lumOff val="35000"/>
                  </a:schemeClr>
                </a:solidFill>
                <a:latin typeface="Calibri" panose="020F0502020204030204" pitchFamily="34" charset="0"/>
                <a:cs typeface="Calibri" panose="020F0502020204030204" pitchFamily="34" charset="0"/>
              </a:rPr>
              <a:t>étabolisme,</a:t>
            </a:r>
          </a:p>
          <a:p>
            <a:pPr algn="ctr"/>
            <a:r>
              <a:rPr lang="fr-FR" sz="3200" b="1" dirty="0">
                <a:solidFill>
                  <a:schemeClr val="tx1">
                    <a:lumMod val="65000"/>
                    <a:lumOff val="35000"/>
                  </a:schemeClr>
                </a:solidFill>
                <a:latin typeface="Calibri" panose="020F0502020204030204" pitchFamily="34" charset="0"/>
                <a:cs typeface="Calibri" panose="020F0502020204030204" pitchFamily="34" charset="0"/>
              </a:rPr>
              <a:t>n</a:t>
            </a:r>
            <a:r>
              <a:rPr lang="fr-FR" sz="3200" b="1" dirty="0" smtClean="0">
                <a:solidFill>
                  <a:schemeClr val="tx1">
                    <a:lumMod val="65000"/>
                    <a:lumOff val="35000"/>
                  </a:schemeClr>
                </a:solidFill>
                <a:latin typeface="Calibri" panose="020F0502020204030204" pitchFamily="34" charset="0"/>
                <a:cs typeface="Calibri" panose="020F0502020204030204" pitchFamily="34" charset="0"/>
              </a:rPr>
              <a:t>utrition</a:t>
            </a:r>
            <a:endParaRPr lang="fr-FR" sz="3200" b="1"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32" name="Ellipse 31"/>
          <p:cNvSpPr/>
          <p:nvPr/>
        </p:nvSpPr>
        <p:spPr>
          <a:xfrm>
            <a:off x="2730727" y="3822610"/>
            <a:ext cx="3492711" cy="3492711"/>
          </a:xfrm>
          <a:prstGeom prst="ellipse">
            <a:avLst/>
          </a:prstGeom>
          <a:gradFill flip="none" rotWithShape="1">
            <a:gsLst>
              <a:gs pos="72000">
                <a:schemeClr val="tx2">
                  <a:lumMod val="60000"/>
                  <a:lumOff val="40000"/>
                </a:schemeClr>
              </a:gs>
              <a:gs pos="0">
                <a:schemeClr val="bg1"/>
              </a:gs>
              <a:gs pos="94000">
                <a:schemeClr val="tx2"/>
              </a:gs>
            </a:gsLst>
            <a:path path="circle">
              <a:fillToRect l="50000" t="50000" r="50000" b="50000"/>
            </a:path>
            <a:tileRect/>
          </a:gradFill>
          <a:ln w="57150"/>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r>
              <a:rPr lang="fr-FR" sz="3200" b="1" dirty="0">
                <a:solidFill>
                  <a:schemeClr val="tx1">
                    <a:lumMod val="65000"/>
                    <a:lumOff val="35000"/>
                  </a:schemeClr>
                </a:solidFill>
                <a:latin typeface="Calibri" panose="020F0502020204030204" pitchFamily="34" charset="0"/>
                <a:cs typeface="Calibri" panose="020F0502020204030204" pitchFamily="34" charset="0"/>
              </a:rPr>
              <a:t>Immunologie</a:t>
            </a:r>
            <a:r>
              <a:rPr lang="fr-FR" sz="3200" b="1" dirty="0" smtClean="0">
                <a:solidFill>
                  <a:schemeClr val="tx1">
                    <a:lumMod val="65000"/>
                    <a:lumOff val="35000"/>
                  </a:schemeClr>
                </a:solidFill>
                <a:latin typeface="Calibri" panose="020F0502020204030204" pitchFamily="34" charset="0"/>
                <a:cs typeface="Calibri" panose="020F0502020204030204" pitchFamily="34" charset="0"/>
              </a:rPr>
              <a:t>,</a:t>
            </a:r>
          </a:p>
          <a:p>
            <a:pPr algn="ctr"/>
            <a:r>
              <a:rPr lang="fr-FR" sz="3200" b="1" dirty="0" smtClean="0">
                <a:solidFill>
                  <a:schemeClr val="tx1">
                    <a:lumMod val="65000"/>
                    <a:lumOff val="35000"/>
                  </a:schemeClr>
                </a:solidFill>
                <a:latin typeface="Calibri" panose="020F0502020204030204" pitchFamily="34" charset="0"/>
                <a:cs typeface="Calibri" panose="020F0502020204030204" pitchFamily="34" charset="0"/>
              </a:rPr>
              <a:t> </a:t>
            </a:r>
            <a:r>
              <a:rPr lang="fr-FR" sz="3200" b="1" dirty="0">
                <a:solidFill>
                  <a:schemeClr val="tx1">
                    <a:lumMod val="65000"/>
                    <a:lumOff val="35000"/>
                  </a:schemeClr>
                </a:solidFill>
                <a:latin typeface="Calibri" panose="020F0502020204030204" pitchFamily="34" charset="0"/>
                <a:cs typeface="Calibri" panose="020F0502020204030204" pitchFamily="34" charset="0"/>
              </a:rPr>
              <a:t>inflammation</a:t>
            </a:r>
            <a:r>
              <a:rPr lang="fr-FR" sz="3200" b="1" dirty="0" smtClean="0">
                <a:solidFill>
                  <a:schemeClr val="tx1">
                    <a:lumMod val="65000"/>
                    <a:lumOff val="35000"/>
                  </a:schemeClr>
                </a:solidFill>
                <a:latin typeface="Calibri" panose="020F0502020204030204" pitchFamily="34" charset="0"/>
                <a:cs typeface="Calibri" panose="020F0502020204030204" pitchFamily="34" charset="0"/>
              </a:rPr>
              <a:t>,</a:t>
            </a:r>
          </a:p>
          <a:p>
            <a:pPr algn="ctr"/>
            <a:r>
              <a:rPr lang="fr-FR" sz="3200" b="1" dirty="0" smtClean="0">
                <a:solidFill>
                  <a:schemeClr val="tx1">
                    <a:lumMod val="65000"/>
                    <a:lumOff val="35000"/>
                  </a:schemeClr>
                </a:solidFill>
                <a:latin typeface="Calibri" panose="020F0502020204030204" pitchFamily="34" charset="0"/>
                <a:cs typeface="Calibri" panose="020F0502020204030204" pitchFamily="34" charset="0"/>
              </a:rPr>
              <a:t> infectiologie</a:t>
            </a:r>
          </a:p>
          <a:p>
            <a:pPr algn="ctr"/>
            <a:r>
              <a:rPr lang="fr-FR" sz="3200" b="1" dirty="0" smtClean="0">
                <a:solidFill>
                  <a:schemeClr val="tx1">
                    <a:lumMod val="65000"/>
                    <a:lumOff val="35000"/>
                  </a:schemeClr>
                </a:solidFill>
                <a:latin typeface="Calibri" panose="020F0502020204030204" pitchFamily="34" charset="0"/>
                <a:cs typeface="Calibri" panose="020F0502020204030204" pitchFamily="34" charset="0"/>
              </a:rPr>
              <a:t> </a:t>
            </a:r>
            <a:r>
              <a:rPr lang="fr-FR" sz="3200" b="1" dirty="0">
                <a:solidFill>
                  <a:schemeClr val="tx1">
                    <a:lumMod val="65000"/>
                    <a:lumOff val="35000"/>
                  </a:schemeClr>
                </a:solidFill>
                <a:latin typeface="Calibri" panose="020F0502020204030204" pitchFamily="34" charset="0"/>
                <a:cs typeface="Calibri" panose="020F0502020204030204" pitchFamily="34" charset="0"/>
              </a:rPr>
              <a:t>et microbiologie </a:t>
            </a:r>
          </a:p>
        </p:txBody>
      </p:sp>
      <p:sp>
        <p:nvSpPr>
          <p:cNvPr id="35" name="Ellipse 34"/>
          <p:cNvSpPr/>
          <p:nvPr/>
        </p:nvSpPr>
        <p:spPr>
          <a:xfrm>
            <a:off x="5077745" y="3305052"/>
            <a:ext cx="3492711" cy="3492711"/>
          </a:xfrm>
          <a:prstGeom prst="ellipse">
            <a:avLst/>
          </a:prstGeom>
          <a:gradFill flip="none" rotWithShape="1">
            <a:gsLst>
              <a:gs pos="72000">
                <a:schemeClr val="tx2">
                  <a:lumMod val="60000"/>
                  <a:lumOff val="40000"/>
                </a:schemeClr>
              </a:gs>
              <a:gs pos="0">
                <a:schemeClr val="bg1"/>
              </a:gs>
              <a:gs pos="94000">
                <a:schemeClr val="tx2"/>
              </a:gs>
            </a:gsLst>
            <a:path path="circle">
              <a:fillToRect l="50000" t="50000" r="50000" b="50000"/>
            </a:path>
            <a:tileRect/>
          </a:gradFill>
          <a:ln w="57150"/>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fr-FR" sz="3200" b="1" dirty="0">
                <a:solidFill>
                  <a:schemeClr val="tx1">
                    <a:lumMod val="65000"/>
                    <a:lumOff val="35000"/>
                  </a:schemeClr>
                </a:solidFill>
                <a:latin typeface="Calibri" panose="020F0502020204030204" pitchFamily="34" charset="0"/>
                <a:cs typeface="Calibri" panose="020F0502020204030204" pitchFamily="34" charset="0"/>
              </a:rPr>
              <a:t>Neurosciences</a:t>
            </a:r>
            <a:r>
              <a:rPr lang="fr-FR" sz="3200" b="1" dirty="0" smtClean="0">
                <a:solidFill>
                  <a:schemeClr val="tx1">
                    <a:lumMod val="65000"/>
                    <a:lumOff val="35000"/>
                  </a:schemeClr>
                </a:solidFill>
                <a:latin typeface="Calibri" panose="020F0502020204030204" pitchFamily="34" charset="0"/>
                <a:cs typeface="Calibri" panose="020F0502020204030204" pitchFamily="34" charset="0"/>
              </a:rPr>
              <a:t>,</a:t>
            </a:r>
          </a:p>
          <a:p>
            <a:pPr algn="ctr"/>
            <a:r>
              <a:rPr lang="fr-FR" sz="3200" b="1" dirty="0" smtClean="0">
                <a:solidFill>
                  <a:schemeClr val="tx1">
                    <a:lumMod val="65000"/>
                    <a:lumOff val="35000"/>
                  </a:schemeClr>
                </a:solidFill>
                <a:latin typeface="Calibri" panose="020F0502020204030204" pitchFamily="34" charset="0"/>
                <a:cs typeface="Calibri" panose="020F0502020204030204" pitchFamily="34" charset="0"/>
              </a:rPr>
              <a:t>sciences </a:t>
            </a:r>
            <a:r>
              <a:rPr lang="fr-FR" sz="3200" b="1" dirty="0">
                <a:solidFill>
                  <a:schemeClr val="tx1">
                    <a:lumMod val="65000"/>
                    <a:lumOff val="35000"/>
                  </a:schemeClr>
                </a:solidFill>
                <a:latin typeface="Calibri" panose="020F0502020204030204" pitchFamily="34" charset="0"/>
                <a:cs typeface="Calibri" panose="020F0502020204030204" pitchFamily="34" charset="0"/>
              </a:rPr>
              <a:t>cognitives</a:t>
            </a:r>
            <a:r>
              <a:rPr lang="fr-FR" sz="3200" b="1" dirty="0" smtClean="0">
                <a:solidFill>
                  <a:schemeClr val="tx1">
                    <a:lumMod val="65000"/>
                    <a:lumOff val="35000"/>
                  </a:schemeClr>
                </a:solidFill>
                <a:latin typeface="Calibri" panose="020F0502020204030204" pitchFamily="34" charset="0"/>
                <a:cs typeface="Calibri" panose="020F0502020204030204" pitchFamily="34" charset="0"/>
              </a:rPr>
              <a:t>,</a:t>
            </a:r>
          </a:p>
          <a:p>
            <a:pPr algn="ctr"/>
            <a:r>
              <a:rPr lang="fr-FR" sz="3200" b="1" dirty="0" smtClean="0">
                <a:solidFill>
                  <a:schemeClr val="tx1">
                    <a:lumMod val="65000"/>
                    <a:lumOff val="35000"/>
                  </a:schemeClr>
                </a:solidFill>
                <a:latin typeface="Calibri" panose="020F0502020204030204" pitchFamily="34" charset="0"/>
                <a:cs typeface="Calibri" panose="020F0502020204030204" pitchFamily="34" charset="0"/>
              </a:rPr>
              <a:t>neurologie,</a:t>
            </a:r>
          </a:p>
          <a:p>
            <a:pPr algn="ctr"/>
            <a:r>
              <a:rPr lang="fr-FR" sz="3200" b="1" dirty="0" smtClean="0">
                <a:solidFill>
                  <a:schemeClr val="tx1">
                    <a:lumMod val="65000"/>
                    <a:lumOff val="35000"/>
                  </a:schemeClr>
                </a:solidFill>
                <a:latin typeface="Calibri" panose="020F0502020204030204" pitchFamily="34" charset="0"/>
                <a:cs typeface="Calibri" panose="020F0502020204030204" pitchFamily="34" charset="0"/>
              </a:rPr>
              <a:t>psychiatrie </a:t>
            </a:r>
            <a:endParaRPr lang="fr-FR" sz="3200" b="1"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36" name="Ellipse 35"/>
          <p:cNvSpPr/>
          <p:nvPr/>
        </p:nvSpPr>
        <p:spPr>
          <a:xfrm>
            <a:off x="6349480" y="1663387"/>
            <a:ext cx="3492711" cy="3492711"/>
          </a:xfrm>
          <a:prstGeom prst="ellipse">
            <a:avLst/>
          </a:prstGeom>
          <a:gradFill flip="none" rotWithShape="1">
            <a:gsLst>
              <a:gs pos="72000">
                <a:schemeClr val="tx2">
                  <a:lumMod val="60000"/>
                  <a:lumOff val="40000"/>
                </a:schemeClr>
              </a:gs>
              <a:gs pos="0">
                <a:schemeClr val="bg1"/>
              </a:gs>
              <a:gs pos="94000">
                <a:schemeClr val="tx2"/>
              </a:gs>
            </a:gsLst>
            <a:path path="circle">
              <a:fillToRect l="50000" t="50000" r="50000" b="50000"/>
            </a:path>
            <a:tileRect/>
          </a:gra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a:solidFill>
                  <a:schemeClr val="tx1">
                    <a:lumMod val="65000"/>
                    <a:lumOff val="35000"/>
                  </a:schemeClr>
                </a:solidFill>
                <a:latin typeface="Calibri" panose="020F0502020204030204" pitchFamily="34" charset="0"/>
                <a:cs typeface="Calibri" panose="020F0502020204030204" pitchFamily="34" charset="0"/>
              </a:rPr>
              <a:t>Santé publique </a:t>
            </a:r>
          </a:p>
        </p:txBody>
      </p:sp>
      <p:sp>
        <p:nvSpPr>
          <p:cNvPr id="39" name="Ellipse 38"/>
          <p:cNvSpPr/>
          <p:nvPr/>
        </p:nvSpPr>
        <p:spPr>
          <a:xfrm>
            <a:off x="4949495" y="-45619"/>
            <a:ext cx="3492711" cy="3492711"/>
          </a:xfrm>
          <a:prstGeom prst="ellipse">
            <a:avLst/>
          </a:prstGeom>
          <a:gradFill flip="none" rotWithShape="1">
            <a:gsLst>
              <a:gs pos="72000">
                <a:schemeClr val="tx2">
                  <a:lumMod val="60000"/>
                  <a:lumOff val="40000"/>
                </a:schemeClr>
              </a:gs>
              <a:gs pos="0">
                <a:schemeClr val="bg1"/>
              </a:gs>
              <a:gs pos="94000">
                <a:schemeClr val="tx2"/>
              </a:gs>
            </a:gsLst>
            <a:path path="circle">
              <a:fillToRect l="50000" t="50000" r="50000" b="50000"/>
            </a:path>
            <a:tileRect/>
          </a:gradFill>
          <a:ln w="57150"/>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fr-FR" sz="3200" b="1" dirty="0">
                <a:solidFill>
                  <a:schemeClr val="tx1">
                    <a:lumMod val="65000"/>
                    <a:lumOff val="35000"/>
                  </a:schemeClr>
                </a:solidFill>
                <a:latin typeface="Calibri" panose="020F0502020204030204" pitchFamily="34" charset="0"/>
                <a:cs typeface="Calibri" panose="020F0502020204030204" pitchFamily="34" charset="0"/>
              </a:rPr>
              <a:t>Biologie </a:t>
            </a:r>
            <a:r>
              <a:rPr lang="fr-FR" sz="3200" b="1" dirty="0" smtClean="0">
                <a:solidFill>
                  <a:schemeClr val="tx1">
                    <a:lumMod val="65000"/>
                    <a:lumOff val="35000"/>
                  </a:schemeClr>
                </a:solidFill>
                <a:latin typeface="Calibri" panose="020F0502020204030204" pitchFamily="34" charset="0"/>
                <a:cs typeface="Calibri" panose="020F0502020204030204" pitchFamily="34" charset="0"/>
              </a:rPr>
              <a:t>cellulaire,</a:t>
            </a:r>
          </a:p>
          <a:p>
            <a:pPr algn="ctr"/>
            <a:r>
              <a:rPr lang="fr-FR" sz="3200" b="1" dirty="0" smtClean="0">
                <a:solidFill>
                  <a:schemeClr val="tx1">
                    <a:lumMod val="65000"/>
                    <a:lumOff val="35000"/>
                  </a:schemeClr>
                </a:solidFill>
                <a:latin typeface="Calibri" panose="020F0502020204030204" pitchFamily="34" charset="0"/>
                <a:cs typeface="Calibri" panose="020F0502020204030204" pitchFamily="34" charset="0"/>
              </a:rPr>
              <a:t>développement</a:t>
            </a:r>
          </a:p>
          <a:p>
            <a:pPr algn="ctr"/>
            <a:r>
              <a:rPr lang="fr-FR" sz="3200" b="1" dirty="0" smtClean="0">
                <a:solidFill>
                  <a:schemeClr val="tx1">
                    <a:lumMod val="65000"/>
                    <a:lumOff val="35000"/>
                  </a:schemeClr>
                </a:solidFill>
                <a:latin typeface="Calibri" panose="020F0502020204030204" pitchFamily="34" charset="0"/>
                <a:cs typeface="Calibri" panose="020F0502020204030204" pitchFamily="34" charset="0"/>
              </a:rPr>
              <a:t>et </a:t>
            </a:r>
            <a:r>
              <a:rPr lang="fr-FR" sz="3200" b="1" dirty="0">
                <a:solidFill>
                  <a:schemeClr val="tx1">
                    <a:lumMod val="65000"/>
                    <a:lumOff val="35000"/>
                  </a:schemeClr>
                </a:solidFill>
                <a:latin typeface="Calibri" panose="020F0502020204030204" pitchFamily="34" charset="0"/>
                <a:cs typeface="Calibri" panose="020F0502020204030204" pitchFamily="34" charset="0"/>
              </a:rPr>
              <a:t>évolution </a:t>
            </a:r>
          </a:p>
        </p:txBody>
      </p:sp>
    </p:spTree>
    <p:extLst>
      <p:ext uri="{BB962C8B-B14F-4D97-AF65-F5344CB8AC3E}">
        <p14:creationId xmlns:p14="http://schemas.microsoft.com/office/powerpoint/2010/main" val="1188311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grpId="1" nodeType="clickEffect">
                                  <p:stCondLst>
                                    <p:cond delay="0"/>
                                  </p:stCondLst>
                                  <p:childTnLst>
                                    <p:animScale>
                                      <p:cBhvr>
                                        <p:cTn id="10" dur="500" fill="hold"/>
                                        <p:tgtEl>
                                          <p:spTgt spid="25"/>
                                        </p:tgtEl>
                                      </p:cBhvr>
                                      <p:by x="40000" y="40000"/>
                                    </p:animScale>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par>
                          <p:cTn id="15" fill="hold">
                            <p:stCondLst>
                              <p:cond delay="500"/>
                            </p:stCondLst>
                            <p:childTnLst>
                              <p:par>
                                <p:cTn id="16" presetID="1" presetClass="exit" presetSubtype="0" fill="hold" grpId="2" nodeType="afterEffect">
                                  <p:stCondLst>
                                    <p:cond delay="0"/>
                                  </p:stCondLst>
                                  <p:childTnLst>
                                    <p:set>
                                      <p:cBhvr>
                                        <p:cTn id="17" dur="1" fill="hold">
                                          <p:stCondLst>
                                            <p:cond delay="0"/>
                                          </p:stCondLst>
                                        </p:cTn>
                                        <p:tgtEl>
                                          <p:spTgt spid="25"/>
                                        </p:tgtEl>
                                        <p:attrNameLst>
                                          <p:attrName>style.visibility</p:attrName>
                                        </p:attrNameLst>
                                      </p:cBhvr>
                                      <p:to>
                                        <p:strVal val="hidden"/>
                                      </p:to>
                                    </p:set>
                                  </p:childTnLst>
                                </p:cTn>
                              </p:par>
                              <p:par>
                                <p:cTn id="18" presetID="1" presetClass="entr" presetSubtype="0"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6" presetClass="emph" presetSubtype="0" fill="hold" grpId="1" nodeType="clickEffect">
                                  <p:stCondLst>
                                    <p:cond delay="0"/>
                                  </p:stCondLst>
                                  <p:childTnLst>
                                    <p:animScale>
                                      <p:cBhvr>
                                        <p:cTn id="23" dur="500" fill="hold"/>
                                        <p:tgtEl>
                                          <p:spTgt spid="31"/>
                                        </p:tgtEl>
                                      </p:cBhvr>
                                      <p:by x="40000" y="40000"/>
                                    </p:animScale>
                                  </p:childTnLst>
                                </p:cTn>
                              </p:par>
                              <p:par>
                                <p:cTn id="24" presetID="1" presetClass="entr" presetSubtype="0" fill="hold" grpId="0" nodeType="withEffect">
                                  <p:stCondLst>
                                    <p:cond delay="0"/>
                                  </p:stCondLst>
                                  <p:childTnLst>
                                    <p:set>
                                      <p:cBhvr>
                                        <p:cTn id="25" dur="1" fill="hold">
                                          <p:stCondLst>
                                            <p:cond delay="0"/>
                                          </p:stCondLst>
                                        </p:cTn>
                                        <p:tgtEl>
                                          <p:spTgt spid="27"/>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33"/>
                                        </p:tgtEl>
                                        <p:attrNameLst>
                                          <p:attrName>style.visibility</p:attrName>
                                        </p:attrNameLst>
                                      </p:cBhvr>
                                      <p:to>
                                        <p:strVal val="visible"/>
                                      </p:to>
                                    </p:set>
                                  </p:childTnLst>
                                </p:cTn>
                              </p:par>
                            </p:childTnLst>
                          </p:cTn>
                        </p:par>
                        <p:par>
                          <p:cTn id="28" fill="hold">
                            <p:stCondLst>
                              <p:cond delay="500"/>
                            </p:stCondLst>
                            <p:childTnLst>
                              <p:par>
                                <p:cTn id="29" presetID="1" presetClass="exit" presetSubtype="0" fill="hold" grpId="2" nodeType="afterEffect">
                                  <p:stCondLst>
                                    <p:cond delay="0"/>
                                  </p:stCondLst>
                                  <p:childTnLst>
                                    <p:set>
                                      <p:cBhvr>
                                        <p:cTn id="30" dur="1" fill="hold">
                                          <p:stCondLst>
                                            <p:cond delay="0"/>
                                          </p:stCondLst>
                                        </p:cTn>
                                        <p:tgtEl>
                                          <p:spTgt spid="31"/>
                                        </p:tgtEl>
                                        <p:attrNameLst>
                                          <p:attrName>style.visibility</p:attrName>
                                        </p:attrNameLst>
                                      </p:cBhvr>
                                      <p:to>
                                        <p:strVal val="hidden"/>
                                      </p:to>
                                    </p:set>
                                  </p:childTnLst>
                                </p:cTn>
                              </p:par>
                            </p:childTnLst>
                          </p:cTn>
                        </p:par>
                        <p:par>
                          <p:cTn id="31" fill="hold">
                            <p:stCondLst>
                              <p:cond delay="500"/>
                            </p:stCondLst>
                            <p:childTnLst>
                              <p:par>
                                <p:cTn id="32" presetID="1" presetClass="entr" presetSubtype="0"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6" presetClass="emph" presetSubtype="0" fill="hold" grpId="1" nodeType="clickEffect">
                                  <p:stCondLst>
                                    <p:cond delay="0"/>
                                  </p:stCondLst>
                                  <p:childTnLst>
                                    <p:animScale>
                                      <p:cBhvr>
                                        <p:cTn id="37" dur="500" fill="hold"/>
                                        <p:tgtEl>
                                          <p:spTgt spid="33"/>
                                        </p:tgtEl>
                                      </p:cBhvr>
                                      <p:by x="40000" y="40000"/>
                                    </p:animScale>
                                  </p:childTnLst>
                                </p:cTn>
                              </p:par>
                              <p:par>
                                <p:cTn id="38" presetID="1" presetClass="entr" presetSubtype="0" fill="hold" grpId="0" nodeType="withEffect">
                                  <p:stCondLst>
                                    <p:cond delay="0"/>
                                  </p:stCondLst>
                                  <p:childTnLst>
                                    <p:set>
                                      <p:cBhvr>
                                        <p:cTn id="39" dur="1" fill="hold">
                                          <p:stCondLst>
                                            <p:cond delay="0"/>
                                          </p:stCondLst>
                                        </p:cTn>
                                        <p:tgtEl>
                                          <p:spTgt spid="22"/>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32"/>
                                        </p:tgtEl>
                                        <p:attrNameLst>
                                          <p:attrName>style.visibility</p:attrName>
                                        </p:attrNameLst>
                                      </p:cBhvr>
                                      <p:to>
                                        <p:strVal val="visible"/>
                                      </p:to>
                                    </p:set>
                                  </p:childTnLst>
                                </p:cTn>
                              </p:par>
                            </p:childTnLst>
                          </p:cTn>
                        </p:par>
                        <p:par>
                          <p:cTn id="42" fill="hold">
                            <p:stCondLst>
                              <p:cond delay="500"/>
                            </p:stCondLst>
                            <p:childTnLst>
                              <p:par>
                                <p:cTn id="43" presetID="1" presetClass="exit" presetSubtype="0" fill="hold" grpId="2" nodeType="afterEffect">
                                  <p:stCondLst>
                                    <p:cond delay="0"/>
                                  </p:stCondLst>
                                  <p:childTnLst>
                                    <p:set>
                                      <p:cBhvr>
                                        <p:cTn id="44" dur="1" fill="hold">
                                          <p:stCondLst>
                                            <p:cond delay="0"/>
                                          </p:stCondLst>
                                        </p:cTn>
                                        <p:tgtEl>
                                          <p:spTgt spid="33"/>
                                        </p:tgtEl>
                                        <p:attrNameLst>
                                          <p:attrName>style.visibility</p:attrName>
                                        </p:attrNameLst>
                                      </p:cBhvr>
                                      <p:to>
                                        <p:strVal val="hidden"/>
                                      </p:to>
                                    </p:set>
                                  </p:childTnLst>
                                </p:cTn>
                              </p:par>
                              <p:par>
                                <p:cTn id="45" presetID="1"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6" presetClass="emph" presetSubtype="0" fill="hold" grpId="1" nodeType="clickEffect">
                                  <p:stCondLst>
                                    <p:cond delay="0"/>
                                  </p:stCondLst>
                                  <p:childTnLst>
                                    <p:animScale>
                                      <p:cBhvr>
                                        <p:cTn id="50" dur="500" fill="hold"/>
                                        <p:tgtEl>
                                          <p:spTgt spid="32"/>
                                        </p:tgtEl>
                                      </p:cBhvr>
                                      <p:by x="40000" y="40000"/>
                                    </p:animScale>
                                  </p:childTnLst>
                                </p:cTn>
                              </p:par>
                              <p:par>
                                <p:cTn id="51" presetID="1" presetClass="entr" presetSubtype="0"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childTnLst>
                                </p:cTn>
                              </p:par>
                            </p:childTnLst>
                          </p:cTn>
                        </p:par>
                        <p:par>
                          <p:cTn id="55" fill="hold">
                            <p:stCondLst>
                              <p:cond delay="500"/>
                            </p:stCondLst>
                            <p:childTnLst>
                              <p:par>
                                <p:cTn id="56" presetID="1" presetClass="exit" presetSubtype="0" fill="hold" grpId="2" nodeType="afterEffect">
                                  <p:stCondLst>
                                    <p:cond delay="0"/>
                                  </p:stCondLst>
                                  <p:childTnLst>
                                    <p:set>
                                      <p:cBhvr>
                                        <p:cTn id="57" dur="1" fill="hold">
                                          <p:stCondLst>
                                            <p:cond delay="0"/>
                                          </p:stCondLst>
                                        </p:cTn>
                                        <p:tgtEl>
                                          <p:spTgt spid="32"/>
                                        </p:tgtEl>
                                        <p:attrNameLst>
                                          <p:attrName>style.visibility</p:attrName>
                                        </p:attrNameLst>
                                      </p:cBhvr>
                                      <p:to>
                                        <p:strVal val="hidden"/>
                                      </p:to>
                                    </p:set>
                                  </p:childTnLst>
                                </p:cTn>
                              </p:par>
                              <p:par>
                                <p:cTn id="58" presetID="1" presetClass="entr" presetSubtype="0" fill="hold" grpId="0" nodeType="withEffect">
                                  <p:stCondLst>
                                    <p:cond delay="0"/>
                                  </p:stCondLst>
                                  <p:childTnLst>
                                    <p:set>
                                      <p:cBhvr>
                                        <p:cTn id="59" dur="1" fill="hold">
                                          <p:stCondLst>
                                            <p:cond delay="0"/>
                                          </p:stCondLst>
                                        </p:cTn>
                                        <p:tgtEl>
                                          <p:spTgt spid="18"/>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6" presetClass="emph" presetSubtype="0" fill="hold" grpId="1" nodeType="clickEffect">
                                  <p:stCondLst>
                                    <p:cond delay="0"/>
                                  </p:stCondLst>
                                  <p:childTnLst>
                                    <p:animScale>
                                      <p:cBhvr>
                                        <p:cTn id="63" dur="500" fill="hold"/>
                                        <p:tgtEl>
                                          <p:spTgt spid="35"/>
                                        </p:tgtEl>
                                      </p:cBhvr>
                                      <p:by x="40000" y="40000"/>
                                    </p:animScale>
                                  </p:childTnLst>
                                </p:cTn>
                              </p:par>
                              <p:par>
                                <p:cTn id="64" presetID="1" presetClass="entr" presetSubtype="0" fill="hold" grpId="0" nodeType="withEffect">
                                  <p:stCondLst>
                                    <p:cond delay="0"/>
                                  </p:stCondLst>
                                  <p:childTnLst>
                                    <p:set>
                                      <p:cBhvr>
                                        <p:cTn id="65" dur="1" fill="hold">
                                          <p:stCondLst>
                                            <p:cond delay="0"/>
                                          </p:stCondLst>
                                        </p:cTn>
                                        <p:tgtEl>
                                          <p:spTgt spid="23"/>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36"/>
                                        </p:tgtEl>
                                        <p:attrNameLst>
                                          <p:attrName>style.visibility</p:attrName>
                                        </p:attrNameLst>
                                      </p:cBhvr>
                                      <p:to>
                                        <p:strVal val="visible"/>
                                      </p:to>
                                    </p:set>
                                  </p:childTnLst>
                                </p:cTn>
                              </p:par>
                            </p:childTnLst>
                          </p:cTn>
                        </p:par>
                        <p:par>
                          <p:cTn id="68" fill="hold">
                            <p:stCondLst>
                              <p:cond delay="500"/>
                            </p:stCondLst>
                            <p:childTnLst>
                              <p:par>
                                <p:cTn id="69" presetID="1" presetClass="exit" presetSubtype="0" fill="hold" grpId="2" nodeType="afterEffect">
                                  <p:stCondLst>
                                    <p:cond delay="0"/>
                                  </p:stCondLst>
                                  <p:childTnLst>
                                    <p:set>
                                      <p:cBhvr>
                                        <p:cTn id="70" dur="1" fill="hold">
                                          <p:stCondLst>
                                            <p:cond delay="0"/>
                                          </p:stCondLst>
                                        </p:cTn>
                                        <p:tgtEl>
                                          <p:spTgt spid="35"/>
                                        </p:tgtEl>
                                        <p:attrNameLst>
                                          <p:attrName>style.visibility</p:attrName>
                                        </p:attrNameLst>
                                      </p:cBhvr>
                                      <p:to>
                                        <p:strVal val="hidden"/>
                                      </p:to>
                                    </p:set>
                                  </p:childTnLst>
                                </p:cTn>
                              </p:par>
                              <p:par>
                                <p:cTn id="71" presetID="1" presetClass="entr" presetSubtype="0"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6" presetClass="emph" presetSubtype="0" fill="hold" grpId="1" nodeType="clickEffect">
                                  <p:stCondLst>
                                    <p:cond delay="0"/>
                                  </p:stCondLst>
                                  <p:childTnLst>
                                    <p:animScale>
                                      <p:cBhvr>
                                        <p:cTn id="76" dur="500" fill="hold"/>
                                        <p:tgtEl>
                                          <p:spTgt spid="36"/>
                                        </p:tgtEl>
                                      </p:cBhvr>
                                      <p:by x="40000" y="40000"/>
                                    </p:animScale>
                                  </p:childTnLst>
                                </p:cTn>
                              </p:par>
                              <p:par>
                                <p:cTn id="77" presetID="1" presetClass="entr" presetSubtype="0" fill="hold" grpId="0" nodeType="withEffect">
                                  <p:stCondLst>
                                    <p:cond delay="0"/>
                                  </p:stCondLst>
                                  <p:childTnLst>
                                    <p:set>
                                      <p:cBhvr>
                                        <p:cTn id="78" dur="1" fill="hold">
                                          <p:stCondLst>
                                            <p:cond delay="0"/>
                                          </p:stCondLst>
                                        </p:cTn>
                                        <p:tgtEl>
                                          <p:spTgt spid="26"/>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7"/>
                                        </p:tgtEl>
                                        <p:attrNameLst>
                                          <p:attrName>style.visibility</p:attrName>
                                        </p:attrNameLst>
                                      </p:cBhvr>
                                      <p:to>
                                        <p:strVal val="visible"/>
                                      </p:to>
                                    </p:set>
                                  </p:childTnLst>
                                </p:cTn>
                              </p:par>
                            </p:childTnLst>
                          </p:cTn>
                        </p:par>
                        <p:par>
                          <p:cTn id="81" fill="hold">
                            <p:stCondLst>
                              <p:cond delay="500"/>
                            </p:stCondLst>
                            <p:childTnLst>
                              <p:par>
                                <p:cTn id="82" presetID="1" presetClass="exit" presetSubtype="0" fill="hold" grpId="2" nodeType="afterEffect">
                                  <p:stCondLst>
                                    <p:cond delay="0"/>
                                  </p:stCondLst>
                                  <p:childTnLst>
                                    <p:set>
                                      <p:cBhvr>
                                        <p:cTn id="83" dur="1" fill="hold">
                                          <p:stCondLst>
                                            <p:cond delay="0"/>
                                          </p:stCondLst>
                                        </p:cTn>
                                        <p:tgtEl>
                                          <p:spTgt spid="36"/>
                                        </p:tgtEl>
                                        <p:attrNameLst>
                                          <p:attrName>style.visibility</p:attrName>
                                        </p:attrNameLst>
                                      </p:cBhvr>
                                      <p:to>
                                        <p:strVal val="hidden"/>
                                      </p:to>
                                    </p:set>
                                  </p:childTnLst>
                                </p:cTn>
                              </p:par>
                              <p:par>
                                <p:cTn id="84" presetID="1" presetClass="entr" presetSubtype="0" fill="hold" grpId="0" nodeType="withEffect">
                                  <p:stCondLst>
                                    <p:cond delay="0"/>
                                  </p:stCondLst>
                                  <p:childTnLst>
                                    <p:set>
                                      <p:cBhvr>
                                        <p:cTn id="85" dur="1" fill="hold">
                                          <p:stCondLst>
                                            <p:cond delay="0"/>
                                          </p:stCondLst>
                                        </p:cTn>
                                        <p:tgtEl>
                                          <p:spTgt spid="20"/>
                                        </p:tgtEl>
                                        <p:attrNameLst>
                                          <p:attrName>style.visibility</p:attrName>
                                        </p:attrNameLst>
                                      </p:cBhvr>
                                      <p:to>
                                        <p:strVal val="visible"/>
                                      </p:to>
                                    </p:set>
                                  </p:childTnLst>
                                </p:cTn>
                              </p:par>
                            </p:childTnLst>
                          </p:cTn>
                        </p:par>
                      </p:childTnLst>
                    </p:cTn>
                  </p:par>
                  <p:par>
                    <p:cTn id="86" fill="hold">
                      <p:stCondLst>
                        <p:cond delay="indefinite"/>
                      </p:stCondLst>
                      <p:childTnLst>
                        <p:par>
                          <p:cTn id="87" fill="hold">
                            <p:stCondLst>
                              <p:cond delay="0"/>
                            </p:stCondLst>
                            <p:childTnLst>
                              <p:par>
                                <p:cTn id="88" presetID="6" presetClass="emph" presetSubtype="0" fill="hold" grpId="1" nodeType="clickEffect">
                                  <p:stCondLst>
                                    <p:cond delay="0"/>
                                  </p:stCondLst>
                                  <p:childTnLst>
                                    <p:animScale>
                                      <p:cBhvr>
                                        <p:cTn id="89" dur="500" fill="hold"/>
                                        <p:tgtEl>
                                          <p:spTgt spid="37"/>
                                        </p:tgtEl>
                                      </p:cBhvr>
                                      <p:by x="40000" y="40000"/>
                                    </p:animScale>
                                  </p:childTnLst>
                                </p:cTn>
                              </p:par>
                              <p:par>
                                <p:cTn id="90" presetID="1" presetClass="entr" presetSubtype="0" fill="hold" grpId="0" nodeType="withEffect">
                                  <p:stCondLst>
                                    <p:cond delay="0"/>
                                  </p:stCondLst>
                                  <p:childTnLst>
                                    <p:set>
                                      <p:cBhvr>
                                        <p:cTn id="91" dur="1" fill="hold">
                                          <p:stCondLst>
                                            <p:cond delay="0"/>
                                          </p:stCondLst>
                                        </p:cTn>
                                        <p:tgtEl>
                                          <p:spTgt spid="28"/>
                                        </p:tgtEl>
                                        <p:attrNameLst>
                                          <p:attrName>style.visibility</p:attrName>
                                        </p:attrNameLst>
                                      </p:cBhvr>
                                      <p:to>
                                        <p:strVal val="visible"/>
                                      </p:to>
                                    </p:set>
                                  </p:childTnLst>
                                </p:cTn>
                              </p:par>
                            </p:childTnLst>
                          </p:cTn>
                        </p:par>
                        <p:par>
                          <p:cTn id="92" fill="hold">
                            <p:stCondLst>
                              <p:cond delay="500"/>
                            </p:stCondLst>
                            <p:childTnLst>
                              <p:par>
                                <p:cTn id="93" presetID="1" presetClass="entr" presetSubtype="0" fill="hold" grpId="0" nodeType="afterEffect">
                                  <p:stCondLst>
                                    <p:cond delay="0"/>
                                  </p:stCondLst>
                                  <p:childTnLst>
                                    <p:set>
                                      <p:cBhvr>
                                        <p:cTn id="94" dur="1" fill="hold">
                                          <p:stCondLst>
                                            <p:cond delay="0"/>
                                          </p:stCondLst>
                                        </p:cTn>
                                        <p:tgtEl>
                                          <p:spTgt spid="38"/>
                                        </p:tgtEl>
                                        <p:attrNameLst>
                                          <p:attrName>style.visibility</p:attrName>
                                        </p:attrNameLst>
                                      </p:cBhvr>
                                      <p:to>
                                        <p:strVal val="visible"/>
                                      </p:to>
                                    </p:set>
                                  </p:childTnLst>
                                </p:cTn>
                              </p:par>
                              <p:par>
                                <p:cTn id="95" presetID="1" presetClass="exit" presetSubtype="0" fill="hold" grpId="2" nodeType="withEffect">
                                  <p:stCondLst>
                                    <p:cond delay="0"/>
                                  </p:stCondLst>
                                  <p:childTnLst>
                                    <p:set>
                                      <p:cBhvr>
                                        <p:cTn id="96" dur="1" fill="hold">
                                          <p:stCondLst>
                                            <p:cond delay="0"/>
                                          </p:stCondLst>
                                        </p:cTn>
                                        <p:tgtEl>
                                          <p:spTgt spid="37"/>
                                        </p:tgtEl>
                                        <p:attrNameLst>
                                          <p:attrName>style.visibility</p:attrName>
                                        </p:attrNameLst>
                                      </p:cBhvr>
                                      <p:to>
                                        <p:strVal val="hidden"/>
                                      </p:to>
                                    </p:set>
                                  </p:childTnLst>
                                </p:cTn>
                              </p:par>
                            </p:childTnLst>
                          </p:cTn>
                        </p:par>
                      </p:childTnLst>
                    </p:cTn>
                  </p:par>
                  <p:par>
                    <p:cTn id="97" fill="hold">
                      <p:stCondLst>
                        <p:cond delay="indefinite"/>
                      </p:stCondLst>
                      <p:childTnLst>
                        <p:par>
                          <p:cTn id="98" fill="hold">
                            <p:stCondLst>
                              <p:cond delay="0"/>
                            </p:stCondLst>
                            <p:childTnLst>
                              <p:par>
                                <p:cTn id="99" presetID="6" presetClass="emph" presetSubtype="0" fill="hold" grpId="1" nodeType="clickEffect">
                                  <p:stCondLst>
                                    <p:cond delay="0"/>
                                  </p:stCondLst>
                                  <p:childTnLst>
                                    <p:animScale>
                                      <p:cBhvr>
                                        <p:cTn id="100" dur="500" fill="hold"/>
                                        <p:tgtEl>
                                          <p:spTgt spid="38"/>
                                        </p:tgtEl>
                                      </p:cBhvr>
                                      <p:by x="40000" y="40000"/>
                                    </p:animScale>
                                  </p:childTnLst>
                                </p:cTn>
                              </p:par>
                              <p:par>
                                <p:cTn id="101" presetID="1" presetClass="entr" presetSubtype="0" fill="hold" grpId="0" nodeType="withEffect">
                                  <p:stCondLst>
                                    <p:cond delay="0"/>
                                  </p:stCondLst>
                                  <p:childTnLst>
                                    <p:set>
                                      <p:cBhvr>
                                        <p:cTn id="102" dur="1" fill="hold">
                                          <p:stCondLst>
                                            <p:cond delay="0"/>
                                          </p:stCondLst>
                                        </p:cTn>
                                        <p:tgtEl>
                                          <p:spTgt spid="30"/>
                                        </p:tgtEl>
                                        <p:attrNameLst>
                                          <p:attrName>style.visibility</p:attrName>
                                        </p:attrNameLst>
                                      </p:cBhvr>
                                      <p:to>
                                        <p:strVal val="visible"/>
                                      </p:to>
                                    </p:set>
                                  </p:childTnLst>
                                </p:cTn>
                              </p:par>
                            </p:childTnLst>
                          </p:cTn>
                        </p:par>
                        <p:par>
                          <p:cTn id="103" fill="hold">
                            <p:stCondLst>
                              <p:cond delay="500"/>
                            </p:stCondLst>
                            <p:childTnLst>
                              <p:par>
                                <p:cTn id="104" presetID="1" presetClass="entr" presetSubtype="0" fill="hold" grpId="0" nodeType="afterEffect">
                                  <p:stCondLst>
                                    <p:cond delay="0"/>
                                  </p:stCondLst>
                                  <p:childTnLst>
                                    <p:set>
                                      <p:cBhvr>
                                        <p:cTn id="105" dur="1" fill="hold">
                                          <p:stCondLst>
                                            <p:cond delay="0"/>
                                          </p:stCondLst>
                                        </p:cTn>
                                        <p:tgtEl>
                                          <p:spTgt spid="39"/>
                                        </p:tgtEl>
                                        <p:attrNameLst>
                                          <p:attrName>style.visibility</p:attrName>
                                        </p:attrNameLst>
                                      </p:cBhvr>
                                      <p:to>
                                        <p:strVal val="visible"/>
                                      </p:to>
                                    </p:set>
                                  </p:childTnLst>
                                </p:cTn>
                              </p:par>
                              <p:par>
                                <p:cTn id="106" presetID="1" presetClass="exit" presetSubtype="0" fill="hold" grpId="2" nodeType="withEffect">
                                  <p:stCondLst>
                                    <p:cond delay="0"/>
                                  </p:stCondLst>
                                  <p:childTnLst>
                                    <p:set>
                                      <p:cBhvr>
                                        <p:cTn id="107" dur="1" fill="hold">
                                          <p:stCondLst>
                                            <p:cond delay="0"/>
                                          </p:stCondLst>
                                        </p:cTn>
                                        <p:tgtEl>
                                          <p:spTgt spid="38"/>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6" presetClass="emph" presetSubtype="0" fill="hold" grpId="1" nodeType="clickEffect">
                                  <p:stCondLst>
                                    <p:cond delay="0"/>
                                  </p:stCondLst>
                                  <p:childTnLst>
                                    <p:animScale>
                                      <p:cBhvr>
                                        <p:cTn id="111" dur="500" fill="hold"/>
                                        <p:tgtEl>
                                          <p:spTgt spid="39"/>
                                        </p:tgtEl>
                                      </p:cBhvr>
                                      <p:by x="40000" y="40000"/>
                                    </p:animScale>
                                  </p:childTnLst>
                                </p:cTn>
                              </p:par>
                              <p:par>
                                <p:cTn id="112" presetID="1" presetClass="entr" presetSubtype="0" fill="hold" grpId="0" nodeType="withEffect">
                                  <p:stCondLst>
                                    <p:cond delay="0"/>
                                  </p:stCondLst>
                                  <p:childTnLst>
                                    <p:set>
                                      <p:cBhvr>
                                        <p:cTn id="113" dur="1" fill="hold">
                                          <p:stCondLst>
                                            <p:cond delay="0"/>
                                          </p:stCondLst>
                                        </p:cTn>
                                        <p:tgtEl>
                                          <p:spTgt spid="29"/>
                                        </p:tgtEl>
                                        <p:attrNameLst>
                                          <p:attrName>style.visibility</p:attrName>
                                        </p:attrNameLst>
                                      </p:cBhvr>
                                      <p:to>
                                        <p:strVal val="visible"/>
                                      </p:to>
                                    </p:set>
                                  </p:childTnLst>
                                </p:cTn>
                              </p:par>
                            </p:childTnLst>
                          </p:cTn>
                        </p:par>
                        <p:par>
                          <p:cTn id="114" fill="hold">
                            <p:stCondLst>
                              <p:cond delay="500"/>
                            </p:stCondLst>
                            <p:childTnLst>
                              <p:par>
                                <p:cTn id="115" presetID="1" presetClass="entr" presetSubtype="0" fill="hold" grpId="0" nodeType="afterEffect">
                                  <p:stCondLst>
                                    <p:cond delay="0"/>
                                  </p:stCondLst>
                                  <p:childTnLst>
                                    <p:set>
                                      <p:cBhvr>
                                        <p:cTn id="116" dur="1" fill="hold">
                                          <p:stCondLst>
                                            <p:cond delay="0"/>
                                          </p:stCondLst>
                                        </p:cTn>
                                        <p:tgtEl>
                                          <p:spTgt spid="21"/>
                                        </p:tgtEl>
                                        <p:attrNameLst>
                                          <p:attrName>style.visibility</p:attrName>
                                        </p:attrNameLst>
                                      </p:cBhvr>
                                      <p:to>
                                        <p:strVal val="visible"/>
                                      </p:to>
                                    </p:set>
                                  </p:childTnLst>
                                </p:cTn>
                              </p:par>
                              <p:par>
                                <p:cTn id="117" presetID="1" presetClass="exit" presetSubtype="0" fill="hold" grpId="2" nodeType="withEffect">
                                  <p:stCondLst>
                                    <p:cond delay="0"/>
                                  </p:stCondLst>
                                  <p:childTnLst>
                                    <p:set>
                                      <p:cBhvr>
                                        <p:cTn id="118" dur="1" fill="hold">
                                          <p:stCondLst>
                                            <p:cond delay="0"/>
                                          </p:stCondLst>
                                        </p:cTn>
                                        <p:tgtEl>
                                          <p:spTgt spid="3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8" grpId="0" animBg="1"/>
      <p:bldP spid="14" grpId="0" animBg="1"/>
      <p:bldP spid="22" grpId="0" animBg="1"/>
      <p:bldP spid="23" grpId="0" animBg="1"/>
      <p:bldP spid="24" grpId="0" animBg="1"/>
      <p:bldP spid="26" grpId="0" animBg="1"/>
      <p:bldP spid="27" grpId="0" animBg="1"/>
      <p:bldP spid="29" grpId="0" animBg="1"/>
      <p:bldP spid="30" grpId="0" animBg="1"/>
      <p:bldP spid="25" grpId="0" animBg="1"/>
      <p:bldP spid="25" grpId="1" animBg="1"/>
      <p:bldP spid="25" grpId="2" animBg="1"/>
      <p:bldP spid="37" grpId="0" animBg="1"/>
      <p:bldP spid="37" grpId="1" animBg="1"/>
      <p:bldP spid="37" grpId="2" animBg="1"/>
      <p:bldP spid="38" grpId="0" animBg="1"/>
      <p:bldP spid="38" grpId="1" animBg="1"/>
      <p:bldP spid="38" grpId="2" animBg="1"/>
      <p:bldP spid="15" grpId="0" animBg="1"/>
      <p:bldP spid="21" grpId="0" animBg="1"/>
      <p:bldP spid="31" grpId="0" animBg="1"/>
      <p:bldP spid="31" grpId="1" animBg="1"/>
      <p:bldP spid="31" grpId="2" animBg="1"/>
      <p:bldP spid="33" grpId="0" animBg="1"/>
      <p:bldP spid="33" grpId="1" animBg="1"/>
      <p:bldP spid="33" grpId="2" animBg="1"/>
      <p:bldP spid="32" grpId="0" animBg="1"/>
      <p:bldP spid="32" grpId="1" animBg="1"/>
      <p:bldP spid="32" grpId="2" animBg="1"/>
      <p:bldP spid="35" grpId="0" animBg="1"/>
      <p:bldP spid="35" grpId="1" animBg="1"/>
      <p:bldP spid="35" grpId="2" animBg="1"/>
      <p:bldP spid="36" grpId="0" animBg="1"/>
      <p:bldP spid="36" grpId="1" animBg="1"/>
      <p:bldP spid="36" grpId="2" animBg="1"/>
      <p:bldP spid="39" grpId="0" animBg="1"/>
      <p:bldP spid="39" grpId="1" animBg="1"/>
      <p:bldP spid="39" grpId="2"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2" descr="http://www.agence-nationale-recherche.fr/investissementsdavenir/images/Label-IA.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6662" y="44624"/>
            <a:ext cx="1172970" cy="1180442"/>
          </a:xfrm>
          <a:prstGeom prst="rect">
            <a:avLst/>
          </a:prstGeom>
          <a:noFill/>
          <a:extLst>
            <a:ext uri="{909E8E84-426E-40DD-AFC4-6F175D3DCCD1}">
              <a14:hiddenFill xmlns:a14="http://schemas.microsoft.com/office/drawing/2010/main">
                <a:solidFill>
                  <a:srgbClr val="FFFFFF"/>
                </a:solidFill>
              </a14:hiddenFill>
            </a:ext>
          </a:extLst>
        </p:spPr>
      </p:pic>
      <p:sp>
        <p:nvSpPr>
          <p:cNvPr id="33" name="Bouée 32"/>
          <p:cNvSpPr/>
          <p:nvPr/>
        </p:nvSpPr>
        <p:spPr>
          <a:xfrm>
            <a:off x="148448" y="516283"/>
            <a:ext cx="8712199" cy="5793037"/>
          </a:xfrm>
          <a:prstGeom prst="donut">
            <a:avLst>
              <a:gd name="adj" fmla="val 26250"/>
            </a:avLst>
          </a:prstGeom>
          <a:gradFill flip="none" rotWithShape="1">
            <a:gsLst>
              <a:gs pos="0">
                <a:srgbClr val="09BFFF">
                  <a:shade val="30000"/>
                  <a:satMod val="115000"/>
                </a:srgbClr>
              </a:gs>
              <a:gs pos="50000">
                <a:srgbClr val="09BFFF">
                  <a:shade val="67500"/>
                  <a:satMod val="115000"/>
                </a:srgbClr>
              </a:gs>
              <a:gs pos="100000">
                <a:srgbClr val="09BFFF">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 name="Titre 1"/>
          <p:cNvSpPr>
            <a:spLocks noGrp="1"/>
          </p:cNvSpPr>
          <p:nvPr>
            <p:ph type="title"/>
          </p:nvPr>
        </p:nvSpPr>
        <p:spPr/>
        <p:txBody>
          <a:bodyPr/>
          <a:lstStyle/>
          <a:p>
            <a:r>
              <a:rPr lang="fr-FR" dirty="0" smtClean="0"/>
              <a:t>Qui sommes nous : </a:t>
            </a:r>
            <a:r>
              <a:rPr lang="fr-FR" dirty="0" err="1" smtClean="0"/>
              <a:t>Aviesan</a:t>
            </a:r>
            <a:endParaRPr lang="fr-FR" dirty="0"/>
          </a:p>
        </p:txBody>
      </p:sp>
      <p:sp>
        <p:nvSpPr>
          <p:cNvPr id="6" name="Espace réservé du contenu 2"/>
          <p:cNvSpPr>
            <a:spLocks noGrp="1"/>
          </p:cNvSpPr>
          <p:nvPr>
            <p:ph idx="1"/>
          </p:nvPr>
        </p:nvSpPr>
        <p:spPr>
          <a:xfrm>
            <a:off x="1176960" y="404664"/>
            <a:ext cx="6647204" cy="461665"/>
          </a:xfrm>
        </p:spPr>
        <p:txBody>
          <a:bodyPr wrap="none">
            <a:spAutoFit/>
          </a:bodyPr>
          <a:lstStyle/>
          <a:p>
            <a:pPr algn="ctr"/>
            <a:r>
              <a:rPr lang="fr-FR" dirty="0">
                <a:solidFill>
                  <a:srgbClr val="000099"/>
                </a:solidFill>
              </a:rPr>
              <a:t>9</a:t>
            </a:r>
            <a:r>
              <a:rPr lang="fr-FR" dirty="0" smtClean="0">
                <a:solidFill>
                  <a:srgbClr val="000099"/>
                </a:solidFill>
              </a:rPr>
              <a:t> Instituts Thématiques Multi-Organismes (</a:t>
            </a:r>
            <a:r>
              <a:rPr lang="fr-FR" dirty="0" err="1" smtClean="0">
                <a:solidFill>
                  <a:srgbClr val="000099"/>
                </a:solidFill>
              </a:rPr>
              <a:t>ITMOs</a:t>
            </a:r>
            <a:r>
              <a:rPr lang="fr-FR" dirty="0">
                <a:solidFill>
                  <a:srgbClr val="000099"/>
                </a:solidFill>
              </a:rPr>
              <a:t>)</a:t>
            </a:r>
          </a:p>
        </p:txBody>
      </p:sp>
      <p:sp>
        <p:nvSpPr>
          <p:cNvPr id="15" name="Ellipse 14"/>
          <p:cNvSpPr/>
          <p:nvPr/>
        </p:nvSpPr>
        <p:spPr>
          <a:xfrm>
            <a:off x="1678801" y="1008024"/>
            <a:ext cx="1367383" cy="1367383"/>
          </a:xfrm>
          <a:prstGeom prst="ellipse">
            <a:avLst/>
          </a:prstGeom>
          <a:gradFill flip="none" rotWithShape="1">
            <a:gsLst>
              <a:gs pos="72000">
                <a:schemeClr val="tx2">
                  <a:lumMod val="60000"/>
                  <a:lumOff val="40000"/>
                </a:schemeClr>
              </a:gs>
              <a:gs pos="0">
                <a:schemeClr val="bg1"/>
              </a:gs>
              <a:gs pos="94000">
                <a:schemeClr val="tx2"/>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smtClean="0">
                <a:solidFill>
                  <a:schemeClr val="tx1">
                    <a:lumMod val="65000"/>
                    <a:lumOff val="35000"/>
                  </a:schemeClr>
                </a:solidFill>
                <a:latin typeface="Calibri" panose="020F0502020204030204" pitchFamily="34" charset="0"/>
                <a:cs typeface="Calibri" panose="020F0502020204030204" pitchFamily="34" charset="0"/>
              </a:rPr>
              <a:t>TS</a:t>
            </a:r>
            <a:endParaRPr lang="fr-FR" sz="3600" b="1"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16" name="Ellipse 15"/>
          <p:cNvSpPr/>
          <p:nvPr/>
        </p:nvSpPr>
        <p:spPr>
          <a:xfrm>
            <a:off x="1502952" y="4365104"/>
            <a:ext cx="1367383" cy="1367383"/>
          </a:xfrm>
          <a:prstGeom prst="ellipse">
            <a:avLst/>
          </a:prstGeom>
          <a:gradFill flip="none" rotWithShape="1">
            <a:gsLst>
              <a:gs pos="72000">
                <a:schemeClr val="tx2">
                  <a:lumMod val="60000"/>
                  <a:lumOff val="40000"/>
                </a:schemeClr>
              </a:gs>
              <a:gs pos="0">
                <a:schemeClr val="bg1"/>
              </a:gs>
              <a:gs pos="94000">
                <a:schemeClr val="tx2"/>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3600" b="1" dirty="0">
                <a:solidFill>
                  <a:schemeClr val="tx1">
                    <a:lumMod val="65000"/>
                    <a:lumOff val="35000"/>
                  </a:schemeClr>
                </a:solidFill>
                <a:latin typeface="Calibri" panose="020F0502020204030204" pitchFamily="34" charset="0"/>
                <a:cs typeface="Calibri" panose="020F0502020204030204" pitchFamily="34" charset="0"/>
              </a:rPr>
              <a:t>P</a:t>
            </a:r>
            <a:r>
              <a:rPr lang="fr-FR" sz="3600" b="1" dirty="0" smtClean="0">
                <a:solidFill>
                  <a:schemeClr val="tx1">
                    <a:lumMod val="65000"/>
                    <a:lumOff val="35000"/>
                  </a:schemeClr>
                </a:solidFill>
                <a:latin typeface="Calibri" panose="020F0502020204030204" pitchFamily="34" charset="0"/>
                <a:cs typeface="Calibri" panose="020F0502020204030204" pitchFamily="34" charset="0"/>
              </a:rPr>
              <a:t>MN</a:t>
            </a:r>
            <a:endParaRPr lang="fr-FR" sz="3600" b="1"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17" name="Ellipse 16"/>
          <p:cNvSpPr/>
          <p:nvPr/>
        </p:nvSpPr>
        <p:spPr>
          <a:xfrm>
            <a:off x="220456" y="2708920"/>
            <a:ext cx="1367383" cy="1367383"/>
          </a:xfrm>
          <a:prstGeom prst="ellipse">
            <a:avLst/>
          </a:prstGeom>
          <a:gradFill flip="none" rotWithShape="1">
            <a:gsLst>
              <a:gs pos="72000">
                <a:schemeClr val="tx2">
                  <a:lumMod val="60000"/>
                  <a:lumOff val="40000"/>
                </a:schemeClr>
              </a:gs>
              <a:gs pos="0">
                <a:schemeClr val="bg1"/>
              </a:gs>
              <a:gs pos="94000">
                <a:schemeClr val="tx2"/>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2600" b="1" dirty="0" smtClean="0">
                <a:solidFill>
                  <a:schemeClr val="tx1">
                    <a:lumMod val="65000"/>
                    <a:lumOff val="35000"/>
                  </a:schemeClr>
                </a:solidFill>
                <a:latin typeface="Calibri" panose="020F0502020204030204" pitchFamily="34" charset="0"/>
                <a:cs typeface="Calibri" panose="020F0502020204030204" pitchFamily="34" charset="0"/>
              </a:rPr>
              <a:t>cancer</a:t>
            </a:r>
            <a:endParaRPr lang="fr-FR" sz="2600" b="1"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18" name="Ellipse 17"/>
          <p:cNvSpPr/>
          <p:nvPr/>
        </p:nvSpPr>
        <p:spPr>
          <a:xfrm>
            <a:off x="3807208" y="4869160"/>
            <a:ext cx="1367383" cy="1367383"/>
          </a:xfrm>
          <a:prstGeom prst="ellipse">
            <a:avLst/>
          </a:prstGeom>
          <a:gradFill flip="none" rotWithShape="1">
            <a:gsLst>
              <a:gs pos="72000">
                <a:schemeClr val="tx2">
                  <a:lumMod val="60000"/>
                  <a:lumOff val="40000"/>
                </a:schemeClr>
              </a:gs>
              <a:gs pos="0">
                <a:schemeClr val="bg1"/>
              </a:gs>
              <a:gs pos="94000">
                <a:schemeClr val="tx2"/>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smtClean="0">
                <a:solidFill>
                  <a:schemeClr val="tx1">
                    <a:lumMod val="65000"/>
                    <a:lumOff val="35000"/>
                  </a:schemeClr>
                </a:solidFill>
                <a:latin typeface="Calibri" panose="020F0502020204030204" pitchFamily="34" charset="0"/>
                <a:cs typeface="Calibri" panose="020F0502020204030204" pitchFamily="34" charset="0"/>
              </a:rPr>
              <a:t>IIIM</a:t>
            </a:r>
            <a:endParaRPr lang="fr-FR" sz="3600" b="1"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19" name="Ellipse 18"/>
          <p:cNvSpPr/>
          <p:nvPr/>
        </p:nvSpPr>
        <p:spPr>
          <a:xfrm>
            <a:off x="6156176" y="4365104"/>
            <a:ext cx="1367383" cy="1367383"/>
          </a:xfrm>
          <a:prstGeom prst="ellipse">
            <a:avLst/>
          </a:prstGeom>
          <a:gradFill flip="none" rotWithShape="1">
            <a:gsLst>
              <a:gs pos="72000">
                <a:schemeClr val="tx2">
                  <a:lumMod val="60000"/>
                  <a:lumOff val="40000"/>
                </a:schemeClr>
              </a:gs>
              <a:gs pos="0">
                <a:schemeClr val="bg1"/>
              </a:gs>
              <a:gs pos="94000">
                <a:schemeClr val="tx2"/>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2800" b="1" dirty="0" smtClean="0">
                <a:solidFill>
                  <a:schemeClr val="tx1">
                    <a:lumMod val="65000"/>
                    <a:lumOff val="35000"/>
                  </a:schemeClr>
                </a:solidFill>
                <a:latin typeface="Calibri" panose="020F0502020204030204" pitchFamily="34" charset="0"/>
                <a:cs typeface="Calibri" panose="020F0502020204030204" pitchFamily="34" charset="0"/>
              </a:rPr>
              <a:t>neuro</a:t>
            </a:r>
            <a:endParaRPr lang="fr-FR" sz="2800" b="1"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20" name="Ellipse 19"/>
          <p:cNvSpPr/>
          <p:nvPr/>
        </p:nvSpPr>
        <p:spPr>
          <a:xfrm>
            <a:off x="7412145" y="2708920"/>
            <a:ext cx="1367383" cy="1367383"/>
          </a:xfrm>
          <a:prstGeom prst="ellipse">
            <a:avLst/>
          </a:prstGeom>
          <a:gradFill flip="none" rotWithShape="1">
            <a:gsLst>
              <a:gs pos="72000">
                <a:schemeClr val="tx2">
                  <a:lumMod val="60000"/>
                  <a:lumOff val="40000"/>
                </a:schemeClr>
              </a:gs>
              <a:gs pos="0">
                <a:schemeClr val="bg1"/>
              </a:gs>
              <a:gs pos="94000">
                <a:schemeClr val="tx2"/>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2000" b="1" dirty="0" smtClean="0">
                <a:solidFill>
                  <a:schemeClr val="tx1">
                    <a:lumMod val="65000"/>
                    <a:lumOff val="35000"/>
                  </a:schemeClr>
                </a:solidFill>
                <a:latin typeface="Calibri" panose="020F0502020204030204" pitchFamily="34" charset="0"/>
                <a:cs typeface="Calibri" panose="020F0502020204030204" pitchFamily="34" charset="0"/>
              </a:rPr>
              <a:t>Santé publique</a:t>
            </a:r>
            <a:endParaRPr lang="fr-FR" sz="2000" b="1"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21" name="Ellipse 20"/>
          <p:cNvSpPr/>
          <p:nvPr/>
        </p:nvSpPr>
        <p:spPr>
          <a:xfrm>
            <a:off x="6012160" y="1008024"/>
            <a:ext cx="1367383" cy="1367383"/>
          </a:xfrm>
          <a:prstGeom prst="ellipse">
            <a:avLst/>
          </a:prstGeom>
          <a:gradFill flip="none" rotWithShape="1">
            <a:gsLst>
              <a:gs pos="72000">
                <a:schemeClr val="tx2">
                  <a:lumMod val="60000"/>
                  <a:lumOff val="40000"/>
                </a:schemeClr>
              </a:gs>
              <a:gs pos="0">
                <a:schemeClr val="bg1"/>
              </a:gs>
              <a:gs pos="94000">
                <a:schemeClr val="tx2"/>
              </a:gs>
            </a:gsLst>
            <a:path path="circle">
              <a:fillToRect l="50000" t="50000" r="50000" b="50000"/>
            </a:path>
            <a:tileRect/>
          </a:gradFill>
          <a:ln>
            <a:solidFill>
              <a:srgbClr val="5858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solidFill>
                  <a:schemeClr val="tx1">
                    <a:lumMod val="65000"/>
                    <a:lumOff val="35000"/>
                  </a:schemeClr>
                </a:solidFill>
                <a:latin typeface="Calibri" panose="020F0502020204030204" pitchFamily="34" charset="0"/>
                <a:cs typeface="Calibri" panose="020F0502020204030204" pitchFamily="34" charset="0"/>
              </a:rPr>
              <a:t>…</a:t>
            </a:r>
            <a:endParaRPr lang="fr-FR" sz="2800" b="1" dirty="0">
              <a:solidFill>
                <a:schemeClr val="tx1">
                  <a:lumMod val="65000"/>
                  <a:lumOff val="35000"/>
                </a:schemeClr>
              </a:solidFill>
              <a:latin typeface="Calibri" panose="020F0502020204030204" pitchFamily="34" charset="0"/>
              <a:cs typeface="Calibri" panose="020F0502020204030204" pitchFamily="34" charset="0"/>
            </a:endParaRPr>
          </a:p>
        </p:txBody>
      </p:sp>
      <p:grpSp>
        <p:nvGrpSpPr>
          <p:cNvPr id="9" name="Groupe 8"/>
          <p:cNvGrpSpPr/>
          <p:nvPr/>
        </p:nvGrpSpPr>
        <p:grpSpPr>
          <a:xfrm>
            <a:off x="1678801" y="2004969"/>
            <a:ext cx="5700742" cy="2717847"/>
            <a:chOff x="1678801" y="2004969"/>
            <a:chExt cx="5700742" cy="2717847"/>
          </a:xfrm>
        </p:grpSpPr>
        <p:sp>
          <p:nvSpPr>
            <p:cNvPr id="28" name="Flèche vers le bas 27"/>
            <p:cNvSpPr/>
            <p:nvPr/>
          </p:nvSpPr>
          <p:spPr>
            <a:xfrm rot="2306867" flipH="1" flipV="1">
              <a:off x="5650419" y="2153676"/>
              <a:ext cx="398353" cy="1291489"/>
            </a:xfrm>
            <a:prstGeom prst="downArrow">
              <a:avLst/>
            </a:prstGeom>
            <a:gradFill flip="none" rotWithShape="1">
              <a:gsLst>
                <a:gs pos="0">
                  <a:schemeClr val="tx1">
                    <a:tint val="66000"/>
                    <a:satMod val="160000"/>
                  </a:schemeClr>
                </a:gs>
                <a:gs pos="50000">
                  <a:schemeClr val="tx1">
                    <a:tint val="44500"/>
                    <a:satMod val="160000"/>
                  </a:schemeClr>
                </a:gs>
                <a:gs pos="100000">
                  <a:schemeClr val="tx1">
                    <a:tint val="23500"/>
                    <a:satMod val="16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Flèche vers le bas 13"/>
            <p:cNvSpPr/>
            <p:nvPr/>
          </p:nvSpPr>
          <p:spPr>
            <a:xfrm>
              <a:off x="4301386" y="3431327"/>
              <a:ext cx="398353" cy="1291489"/>
            </a:xfrm>
            <a:prstGeom prst="downArrow">
              <a:avLst/>
            </a:prstGeom>
            <a:gradFill flip="none" rotWithShape="1">
              <a:gsLst>
                <a:gs pos="0">
                  <a:schemeClr val="tx1">
                    <a:tint val="66000"/>
                    <a:satMod val="160000"/>
                  </a:schemeClr>
                </a:gs>
                <a:gs pos="50000">
                  <a:schemeClr val="tx1">
                    <a:tint val="44500"/>
                    <a:satMod val="160000"/>
                  </a:schemeClr>
                </a:gs>
                <a:gs pos="100000">
                  <a:schemeClr val="tx1">
                    <a:tint val="23500"/>
                    <a:satMod val="16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Flèche vers le bas 21"/>
            <p:cNvSpPr/>
            <p:nvPr/>
          </p:nvSpPr>
          <p:spPr>
            <a:xfrm rot="2306867">
              <a:off x="2842107" y="3377812"/>
              <a:ext cx="398353" cy="1291489"/>
            </a:xfrm>
            <a:prstGeom prst="downArrow">
              <a:avLst/>
            </a:prstGeom>
            <a:gradFill flip="none" rotWithShape="1">
              <a:gsLst>
                <a:gs pos="0">
                  <a:schemeClr val="tx1">
                    <a:tint val="66000"/>
                    <a:satMod val="160000"/>
                  </a:schemeClr>
                </a:gs>
                <a:gs pos="50000">
                  <a:schemeClr val="tx1">
                    <a:tint val="44500"/>
                    <a:satMod val="160000"/>
                  </a:schemeClr>
                </a:gs>
                <a:gs pos="100000">
                  <a:schemeClr val="tx1">
                    <a:tint val="23500"/>
                    <a:satMod val="16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Flèche vers le bas 22"/>
            <p:cNvSpPr/>
            <p:nvPr/>
          </p:nvSpPr>
          <p:spPr>
            <a:xfrm rot="19293133" flipH="1">
              <a:off x="5759524" y="3377812"/>
              <a:ext cx="398353" cy="1291489"/>
            </a:xfrm>
            <a:prstGeom prst="downArrow">
              <a:avLst/>
            </a:prstGeom>
            <a:gradFill flip="none" rotWithShape="1">
              <a:gsLst>
                <a:gs pos="0">
                  <a:schemeClr val="tx1">
                    <a:tint val="66000"/>
                    <a:satMod val="160000"/>
                  </a:schemeClr>
                </a:gs>
                <a:gs pos="50000">
                  <a:schemeClr val="tx1">
                    <a:tint val="44500"/>
                    <a:satMod val="160000"/>
                  </a:schemeClr>
                </a:gs>
                <a:gs pos="100000">
                  <a:schemeClr val="tx1">
                    <a:tint val="23500"/>
                    <a:satMod val="16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Flèche vers le bas 23"/>
            <p:cNvSpPr/>
            <p:nvPr/>
          </p:nvSpPr>
          <p:spPr>
            <a:xfrm rot="19293133" flipV="1">
              <a:off x="2994507" y="2153676"/>
              <a:ext cx="398353" cy="1291489"/>
            </a:xfrm>
            <a:prstGeom prst="downArrow">
              <a:avLst/>
            </a:prstGeom>
            <a:gradFill flip="none" rotWithShape="1">
              <a:gsLst>
                <a:gs pos="0">
                  <a:schemeClr val="tx1">
                    <a:tint val="66000"/>
                    <a:satMod val="160000"/>
                  </a:schemeClr>
                </a:gs>
                <a:gs pos="50000">
                  <a:schemeClr val="tx1">
                    <a:tint val="44500"/>
                    <a:satMod val="160000"/>
                  </a:schemeClr>
                </a:gs>
                <a:gs pos="100000">
                  <a:schemeClr val="tx1">
                    <a:tint val="23500"/>
                    <a:satMod val="16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Flèche vers le bas 25"/>
            <p:cNvSpPr/>
            <p:nvPr/>
          </p:nvSpPr>
          <p:spPr>
            <a:xfrm rot="5400000" flipV="1">
              <a:off x="6534622" y="2785582"/>
              <a:ext cx="398353" cy="1291489"/>
            </a:xfrm>
            <a:prstGeom prst="downArrow">
              <a:avLst/>
            </a:prstGeom>
            <a:gradFill flip="none" rotWithShape="1">
              <a:gsLst>
                <a:gs pos="0">
                  <a:schemeClr val="tx1">
                    <a:tint val="66000"/>
                    <a:satMod val="160000"/>
                  </a:schemeClr>
                </a:gs>
                <a:gs pos="50000">
                  <a:schemeClr val="tx1">
                    <a:tint val="44500"/>
                    <a:satMod val="160000"/>
                  </a:schemeClr>
                </a:gs>
                <a:gs pos="100000">
                  <a:schemeClr val="tx1">
                    <a:tint val="23500"/>
                    <a:satMod val="16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Flèche vers le bas 26"/>
            <p:cNvSpPr/>
            <p:nvPr/>
          </p:nvSpPr>
          <p:spPr>
            <a:xfrm rot="16200000" flipH="1" flipV="1">
              <a:off x="2125369" y="2780440"/>
              <a:ext cx="398353" cy="1291489"/>
            </a:xfrm>
            <a:prstGeom prst="downArrow">
              <a:avLst/>
            </a:prstGeom>
            <a:gradFill flip="none" rotWithShape="1">
              <a:gsLst>
                <a:gs pos="0">
                  <a:schemeClr val="tx1">
                    <a:tint val="66000"/>
                    <a:satMod val="160000"/>
                  </a:schemeClr>
                </a:gs>
                <a:gs pos="50000">
                  <a:schemeClr val="tx1">
                    <a:tint val="44500"/>
                    <a:satMod val="160000"/>
                  </a:schemeClr>
                </a:gs>
                <a:gs pos="100000">
                  <a:schemeClr val="tx1">
                    <a:tint val="23500"/>
                    <a:satMod val="16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Flèche vers le bas 28"/>
            <p:cNvSpPr/>
            <p:nvPr/>
          </p:nvSpPr>
          <p:spPr>
            <a:xfrm rot="3356459" flipH="1" flipV="1">
              <a:off x="5802819" y="2306076"/>
              <a:ext cx="398353" cy="1291489"/>
            </a:xfrm>
            <a:prstGeom prst="downArrow">
              <a:avLst/>
            </a:prstGeom>
            <a:gradFill flip="none" rotWithShape="1">
              <a:gsLst>
                <a:gs pos="0">
                  <a:schemeClr val="tx1">
                    <a:tint val="66000"/>
                    <a:satMod val="160000"/>
                  </a:schemeClr>
                </a:gs>
                <a:gs pos="50000">
                  <a:schemeClr val="tx1">
                    <a:tint val="44500"/>
                    <a:satMod val="160000"/>
                  </a:schemeClr>
                </a:gs>
                <a:gs pos="100000">
                  <a:schemeClr val="tx1">
                    <a:tint val="23500"/>
                    <a:satMod val="16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Flèche vers le bas 29"/>
            <p:cNvSpPr/>
            <p:nvPr/>
          </p:nvSpPr>
          <p:spPr>
            <a:xfrm rot="1726763" flipH="1" flipV="1">
              <a:off x="5471539" y="2004969"/>
              <a:ext cx="398353" cy="1291489"/>
            </a:xfrm>
            <a:prstGeom prst="downArrow">
              <a:avLst/>
            </a:prstGeom>
            <a:gradFill flip="none" rotWithShape="1">
              <a:gsLst>
                <a:gs pos="0">
                  <a:schemeClr val="tx1">
                    <a:tint val="66000"/>
                    <a:satMod val="160000"/>
                  </a:schemeClr>
                </a:gs>
                <a:gs pos="50000">
                  <a:schemeClr val="tx1">
                    <a:tint val="44500"/>
                    <a:satMod val="160000"/>
                  </a:schemeClr>
                </a:gs>
                <a:gs pos="100000">
                  <a:schemeClr val="tx1">
                    <a:tint val="23500"/>
                    <a:satMod val="16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7" name="Groupe 6"/>
          <p:cNvGrpSpPr/>
          <p:nvPr/>
        </p:nvGrpSpPr>
        <p:grpSpPr>
          <a:xfrm>
            <a:off x="2636168" y="2996952"/>
            <a:ext cx="3770943" cy="792088"/>
            <a:chOff x="2636168" y="2708920"/>
            <a:chExt cx="3770943" cy="792088"/>
          </a:xfrm>
        </p:grpSpPr>
        <p:sp>
          <p:nvSpPr>
            <p:cNvPr id="4" name="Rectangle à coins arrondis 3"/>
            <p:cNvSpPr/>
            <p:nvPr/>
          </p:nvSpPr>
          <p:spPr>
            <a:xfrm>
              <a:off x="2636168" y="2708920"/>
              <a:ext cx="3770943" cy="79208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p:cNvPicPr>
              <a:picLocks noChangeAspect="1"/>
            </p:cNvPicPr>
            <p:nvPr/>
          </p:nvPicPr>
          <p:blipFill rotWithShape="1">
            <a:blip r:embed="rId4" cstate="print">
              <a:extLst>
                <a:ext uri="{28A0092B-C50C-407E-A947-70E740481C1C}">
                  <a14:useLocalDpi xmlns:a14="http://schemas.microsoft.com/office/drawing/2010/main" val="0"/>
                </a:ext>
              </a:extLst>
            </a:blip>
            <a:srcRect l="10819" b="49605"/>
            <a:stretch/>
          </p:blipFill>
          <p:spPr>
            <a:xfrm>
              <a:off x="2693499" y="2776950"/>
              <a:ext cx="3656280" cy="656029"/>
            </a:xfrm>
            <a:prstGeom prst="rect">
              <a:avLst/>
            </a:prstGeom>
          </p:spPr>
        </p:pic>
      </p:grpSp>
      <p:sp>
        <p:nvSpPr>
          <p:cNvPr id="34" name="Rectangle 33"/>
          <p:cNvSpPr/>
          <p:nvPr/>
        </p:nvSpPr>
        <p:spPr>
          <a:xfrm>
            <a:off x="3029755" y="824626"/>
            <a:ext cx="2962029" cy="769441"/>
          </a:xfrm>
          <a:prstGeom prst="rect">
            <a:avLst/>
          </a:prstGeom>
        </p:spPr>
        <p:txBody>
          <a:bodyPr wrap="none">
            <a:spAutoFit/>
          </a:bodyPr>
          <a:lstStyle/>
          <a:p>
            <a:pPr algn="ctr"/>
            <a:r>
              <a:rPr lang="fr-FR" sz="4400" b="1" spc="-60" dirty="0">
                <a:solidFill>
                  <a:schemeClr val="bg1"/>
                </a:solidFill>
                <a:latin typeface="Calibri" panose="020F0502020204030204" pitchFamily="34" charset="0"/>
                <a:cs typeface="Calibri" panose="020F0502020204030204" pitchFamily="34" charset="0"/>
              </a:rPr>
              <a:t>CVT Aviesan</a:t>
            </a:r>
            <a:endParaRPr lang="fr-FR" sz="4400" dirty="0">
              <a:solidFill>
                <a:schemeClr val="bg1"/>
              </a:solidFill>
              <a:latin typeface="Calibri" panose="020F0502020204030204" pitchFamily="34" charset="0"/>
              <a:cs typeface="Calibri" panose="020F0502020204030204" pitchFamily="34" charset="0"/>
            </a:endParaRPr>
          </a:p>
        </p:txBody>
      </p:sp>
      <p:sp>
        <p:nvSpPr>
          <p:cNvPr id="35" name="Espace réservé du contenu 2"/>
          <p:cNvSpPr txBox="1">
            <a:spLocks/>
          </p:cNvSpPr>
          <p:nvPr/>
        </p:nvSpPr>
        <p:spPr>
          <a:xfrm>
            <a:off x="137749" y="4221088"/>
            <a:ext cx="8712199" cy="1224136"/>
          </a:xfrm>
          <a:prstGeom prst="rect">
            <a:avLst/>
          </a:prstGeom>
          <a:solidFill>
            <a:schemeClr val="bg1">
              <a:lumMod val="95000"/>
            </a:schemeClr>
          </a:solidFill>
        </p:spPr>
        <p:txBody>
          <a:bodyPr vert="horz" lIns="91440" tIns="45720" rIns="91440" bIns="45720" rtlCol="0">
            <a:normAutofit/>
          </a:bodyPr>
          <a:lstStyle>
            <a:lvl1pPr marL="0" indent="0" algn="l" defTabSz="914400" rtl="0" eaLnBrk="1" latinLnBrk="0" hangingPunct="1">
              <a:spcBef>
                <a:spcPct val="20000"/>
              </a:spcBef>
              <a:spcAft>
                <a:spcPts val="600"/>
              </a:spcAft>
              <a:buFont typeface="Arial" pitchFamily="34" charset="0"/>
              <a:buNone/>
              <a:defRPr sz="2400" b="1" kern="1200">
                <a:solidFill>
                  <a:schemeClr val="tx1"/>
                </a:solidFill>
                <a:latin typeface="Calibri" panose="020F0502020204030204" pitchFamily="34" charset="0"/>
                <a:ea typeface="+mn-ea"/>
                <a:cs typeface="Calibri" panose="020F0502020204030204" pitchFamily="34" charset="0"/>
              </a:defRPr>
            </a:lvl1pPr>
            <a:lvl2pPr marL="457200" indent="-182880" algn="l" defTabSz="914400" rtl="0" eaLnBrk="1" latinLnBrk="0" hangingPunct="1">
              <a:spcBef>
                <a:spcPct val="20000"/>
              </a:spcBef>
              <a:buClr>
                <a:schemeClr val="tx2"/>
              </a:buClr>
              <a:buFont typeface="Arial" pitchFamily="34" charset="0"/>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Clr>
                <a:schemeClr val="tx2"/>
              </a:buClr>
              <a:buFont typeface="Arial" pitchFamily="34" charset="0"/>
              <a:buChar char="•"/>
              <a:defRPr sz="22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Clr>
                <a:schemeClr val="tx2"/>
              </a:buClr>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Clr>
                <a:schemeClr val="tx2"/>
              </a:buClr>
              <a:buFont typeface="Arial" pitchFamily="34" charset="0"/>
              <a:buChar char="•"/>
              <a:defRPr sz="2000" kern="120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gn="just"/>
            <a:r>
              <a:rPr lang="fr-FR" b="0" dirty="0" smtClean="0"/>
              <a:t>Le Consortium de Valorisation Thématique (</a:t>
            </a:r>
            <a:r>
              <a:rPr lang="fr-FR" dirty="0" smtClean="0"/>
              <a:t>CVT </a:t>
            </a:r>
            <a:r>
              <a:rPr lang="fr-FR" dirty="0" err="1" smtClean="0"/>
              <a:t>Aviesan</a:t>
            </a:r>
            <a:r>
              <a:rPr lang="fr-FR" b="0" dirty="0" smtClean="0"/>
              <a:t>) est une </a:t>
            </a:r>
            <a:r>
              <a:rPr lang="fr-FR" dirty="0" smtClean="0">
                <a:solidFill>
                  <a:srgbClr val="000099"/>
                </a:solidFill>
              </a:rPr>
              <a:t>structure de coordination des actions de valorisation </a:t>
            </a:r>
            <a:r>
              <a:rPr lang="fr-FR" b="0" dirty="0" smtClean="0"/>
              <a:t>des membres d’</a:t>
            </a:r>
            <a:r>
              <a:rPr lang="fr-FR" b="0" dirty="0" err="1" smtClean="0"/>
              <a:t>Aviesan</a:t>
            </a:r>
            <a:r>
              <a:rPr lang="fr-FR" b="0" dirty="0" smtClean="0"/>
              <a:t>.</a:t>
            </a:r>
            <a:endParaRPr lang="fr-FR" b="0" dirty="0"/>
          </a:p>
        </p:txBody>
      </p:sp>
    </p:spTree>
    <p:extLst>
      <p:ext uri="{BB962C8B-B14F-4D97-AF65-F5344CB8AC3E}">
        <p14:creationId xmlns:p14="http://schemas.microsoft.com/office/powerpoint/2010/main" val="2468238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6">
                                            <p:txEl>
                                              <p:pRg st="0" end="0"/>
                                            </p:txEl>
                                          </p:spTgt>
                                        </p:tgtEl>
                                      </p:cBhvr>
                                    </p:animEffect>
                                    <p:set>
                                      <p:cBhvr>
                                        <p:cTn id="10" dur="1" fill="hold">
                                          <p:stCondLst>
                                            <p:cond delay="499"/>
                                          </p:stCondLst>
                                        </p:cTn>
                                        <p:tgtEl>
                                          <p:spTgt spid="6">
                                            <p:txEl>
                                              <p:pRg st="0" end="0"/>
                                            </p:txEl>
                                          </p:spTgt>
                                        </p:tgtEl>
                                        <p:attrNameLst>
                                          <p:attrName>style.visibility</p:attrName>
                                        </p:attrNameLst>
                                      </p:cBhvr>
                                      <p:to>
                                        <p:strVal val="hidden"/>
                                      </p:to>
                                    </p:set>
                                  </p:childTnLst>
                                </p:cTn>
                              </p:par>
                              <p:par>
                                <p:cTn id="11" presetID="21" presetClass="entr" presetSubtype="8"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heel(8)">
                                      <p:cBhvr>
                                        <p:cTn id="13" dur="500"/>
                                        <p:tgtEl>
                                          <p:spTgt spid="33"/>
                                        </p:tgtEl>
                                      </p:cBhvr>
                                    </p:animEffect>
                                  </p:childTnLst>
                                </p:cTn>
                              </p:par>
                              <p:par>
                                <p:cTn id="14" presetID="1"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6" grpId="0" build="p"/>
      <p:bldP spid="3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lèche vers le bas 18"/>
          <p:cNvSpPr/>
          <p:nvPr/>
        </p:nvSpPr>
        <p:spPr>
          <a:xfrm>
            <a:off x="3840591" y="1738083"/>
            <a:ext cx="1337988" cy="2896979"/>
          </a:xfrm>
          <a:prstGeom prst="downArrow">
            <a:avLst>
              <a:gd name="adj1" fmla="val 50000"/>
              <a:gd name="adj2" fmla="val 45920"/>
            </a:avLst>
          </a:prstGeom>
          <a:gradFill flip="none" rotWithShape="1">
            <a:gsLst>
              <a:gs pos="0">
                <a:srgbClr val="09BFFF">
                  <a:shade val="30000"/>
                  <a:satMod val="115000"/>
                </a:srgbClr>
              </a:gs>
              <a:gs pos="50000">
                <a:srgbClr val="09BFFF">
                  <a:shade val="67500"/>
                  <a:satMod val="115000"/>
                </a:srgbClr>
              </a:gs>
              <a:gs pos="100000">
                <a:srgbClr val="09BFFF">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3200"/>
          </a:p>
        </p:txBody>
      </p:sp>
      <p:sp>
        <p:nvSpPr>
          <p:cNvPr id="2050" name="Organigramme : Délai 2049"/>
          <p:cNvSpPr/>
          <p:nvPr/>
        </p:nvSpPr>
        <p:spPr>
          <a:xfrm rot="16200000">
            <a:off x="3896985" y="-1468077"/>
            <a:ext cx="1225201" cy="5256583"/>
          </a:xfrm>
          <a:prstGeom prst="flowChartDelay">
            <a:avLst/>
          </a:prstGeom>
          <a:gradFill flip="none" rotWithShape="1">
            <a:gsLst>
              <a:gs pos="0">
                <a:srgbClr val="09BFFF">
                  <a:shade val="30000"/>
                  <a:satMod val="115000"/>
                </a:srgbClr>
              </a:gs>
              <a:gs pos="50000">
                <a:srgbClr val="09BFFF">
                  <a:shade val="67500"/>
                  <a:satMod val="115000"/>
                </a:srgbClr>
              </a:gs>
              <a:gs pos="100000">
                <a:srgbClr val="09BF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p:cNvSpPr/>
          <p:nvPr/>
        </p:nvSpPr>
        <p:spPr>
          <a:xfrm>
            <a:off x="6417796" y="1718870"/>
            <a:ext cx="2474684" cy="1569660"/>
          </a:xfrm>
          <a:prstGeom prst="rect">
            <a:avLst/>
          </a:prstGeom>
          <a:noFill/>
          <a:ln w="76200">
            <a:noFill/>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fr-FR" sz="2400" dirty="0">
                <a:solidFill>
                  <a:schemeClr val="tx1"/>
                </a:solidFill>
                <a:latin typeface="Calibri" panose="020F0502020204030204" pitchFamily="34" charset="0"/>
                <a:cs typeface="Calibri" panose="020F0502020204030204" pitchFamily="34" charset="0"/>
              </a:rPr>
              <a:t>Au vu des</a:t>
            </a:r>
            <a:br>
              <a:rPr lang="fr-FR" sz="2400" dirty="0">
                <a:solidFill>
                  <a:schemeClr val="tx1"/>
                </a:solidFill>
                <a:latin typeface="Calibri" panose="020F0502020204030204" pitchFamily="34" charset="0"/>
                <a:cs typeface="Calibri" panose="020F0502020204030204" pitchFamily="34" charset="0"/>
              </a:rPr>
            </a:br>
            <a:r>
              <a:rPr lang="fr-FR" sz="2400" b="1" dirty="0" smtClean="0">
                <a:solidFill>
                  <a:srgbClr val="000099"/>
                </a:solidFill>
                <a:latin typeface="Calibri" panose="020F0502020204030204" pitchFamily="34" charset="0"/>
                <a:cs typeface="Calibri" panose="020F0502020204030204" pitchFamily="34" charset="0"/>
              </a:rPr>
              <a:t>besoins</a:t>
            </a:r>
            <a:r>
              <a:rPr lang="fr-FR" sz="2400" b="1" dirty="0" smtClean="0">
                <a:solidFill>
                  <a:srgbClr val="0000FF"/>
                </a:solidFill>
                <a:latin typeface="Calibri" panose="020F0502020204030204" pitchFamily="34" charset="0"/>
                <a:cs typeface="Calibri" panose="020F0502020204030204" pitchFamily="34" charset="0"/>
              </a:rPr>
              <a:t> </a:t>
            </a:r>
          </a:p>
          <a:p>
            <a:pPr algn="ctr"/>
            <a:r>
              <a:rPr lang="fr-FR" sz="2400" dirty="0" smtClean="0">
                <a:solidFill>
                  <a:schemeClr val="tx1"/>
                </a:solidFill>
                <a:latin typeface="Calibri" panose="020F0502020204030204" pitchFamily="34" charset="0"/>
                <a:cs typeface="Calibri" panose="020F0502020204030204" pitchFamily="34" charset="0"/>
              </a:rPr>
              <a:t>du</a:t>
            </a:r>
            <a:r>
              <a:rPr lang="fr-FR" sz="2400" dirty="0" smtClean="0">
                <a:solidFill>
                  <a:srgbClr val="FF0000"/>
                </a:solidFill>
                <a:latin typeface="Calibri" panose="020F0502020204030204" pitchFamily="34" charset="0"/>
                <a:cs typeface="Calibri" panose="020F0502020204030204" pitchFamily="34" charset="0"/>
              </a:rPr>
              <a:t> </a:t>
            </a:r>
          </a:p>
          <a:p>
            <a:pPr algn="ctr"/>
            <a:r>
              <a:rPr lang="fr-FR" sz="2400" b="1" dirty="0" smtClean="0">
                <a:solidFill>
                  <a:srgbClr val="000099"/>
                </a:solidFill>
                <a:latin typeface="Calibri" panose="020F0502020204030204" pitchFamily="34" charset="0"/>
                <a:cs typeface="Calibri" panose="020F0502020204030204" pitchFamily="34" charset="0"/>
              </a:rPr>
              <a:t>tissu industriel</a:t>
            </a:r>
            <a:endParaRPr lang="fr-FR" sz="2400" b="1" dirty="0">
              <a:solidFill>
                <a:srgbClr val="000099"/>
              </a:solidFill>
              <a:latin typeface="Calibri" panose="020F0502020204030204" pitchFamily="34" charset="0"/>
              <a:cs typeface="Calibri" panose="020F0502020204030204" pitchFamily="34" charset="0"/>
            </a:endParaRPr>
          </a:p>
        </p:txBody>
      </p:sp>
      <p:sp>
        <p:nvSpPr>
          <p:cNvPr id="26" name="Rectangle 25"/>
          <p:cNvSpPr/>
          <p:nvPr/>
        </p:nvSpPr>
        <p:spPr>
          <a:xfrm>
            <a:off x="-252536" y="1534204"/>
            <a:ext cx="2681395" cy="1938992"/>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fr-FR" sz="2400" dirty="0">
                <a:solidFill>
                  <a:schemeClr val="tx1"/>
                </a:solidFill>
                <a:latin typeface="Calibri" panose="020F0502020204030204" pitchFamily="34" charset="0"/>
                <a:cs typeface="Calibri" panose="020F0502020204030204" pitchFamily="34" charset="0"/>
              </a:rPr>
              <a:t>Au vu des </a:t>
            </a:r>
            <a:endParaRPr lang="fr-FR" sz="2400" dirty="0" smtClean="0">
              <a:solidFill>
                <a:schemeClr val="tx1"/>
              </a:solidFill>
              <a:latin typeface="Calibri" panose="020F0502020204030204" pitchFamily="34" charset="0"/>
              <a:cs typeface="Calibri" panose="020F0502020204030204" pitchFamily="34" charset="0"/>
            </a:endParaRPr>
          </a:p>
          <a:p>
            <a:pPr algn="ctr"/>
            <a:r>
              <a:rPr lang="fr-FR" sz="2400" b="1" dirty="0" smtClean="0">
                <a:solidFill>
                  <a:srgbClr val="000099"/>
                </a:solidFill>
                <a:latin typeface="Calibri" panose="020F0502020204030204" pitchFamily="34" charset="0"/>
                <a:cs typeface="Calibri" panose="020F0502020204030204" pitchFamily="34" charset="0"/>
              </a:rPr>
              <a:t>compétences</a:t>
            </a:r>
            <a:r>
              <a:rPr lang="fr-FR" sz="2400" b="1" dirty="0">
                <a:solidFill>
                  <a:schemeClr val="tx1"/>
                </a:solidFill>
                <a:latin typeface="Calibri" panose="020F0502020204030204" pitchFamily="34" charset="0"/>
                <a:cs typeface="Calibri" panose="020F0502020204030204" pitchFamily="34" charset="0"/>
              </a:rPr>
              <a:t/>
            </a:r>
            <a:br>
              <a:rPr lang="fr-FR" sz="2400" b="1" dirty="0">
                <a:solidFill>
                  <a:schemeClr val="tx1"/>
                </a:solidFill>
                <a:latin typeface="Calibri" panose="020F0502020204030204" pitchFamily="34" charset="0"/>
                <a:cs typeface="Calibri" panose="020F0502020204030204" pitchFamily="34" charset="0"/>
              </a:rPr>
            </a:br>
            <a:r>
              <a:rPr lang="fr-FR" sz="2400" dirty="0">
                <a:solidFill>
                  <a:schemeClr val="tx1"/>
                </a:solidFill>
                <a:latin typeface="Calibri" panose="020F0502020204030204" pitchFamily="34" charset="0"/>
                <a:cs typeface="Calibri" panose="020F0502020204030204" pitchFamily="34" charset="0"/>
              </a:rPr>
              <a:t>et du </a:t>
            </a:r>
            <a:endParaRPr lang="fr-FR" sz="2400" dirty="0" smtClean="0">
              <a:solidFill>
                <a:schemeClr val="tx1"/>
              </a:solidFill>
              <a:latin typeface="Calibri" panose="020F0502020204030204" pitchFamily="34" charset="0"/>
              <a:cs typeface="Calibri" panose="020F0502020204030204" pitchFamily="34" charset="0"/>
            </a:endParaRPr>
          </a:p>
          <a:p>
            <a:pPr algn="ctr"/>
            <a:r>
              <a:rPr lang="fr-FR" sz="2400" b="1" dirty="0" smtClean="0">
                <a:solidFill>
                  <a:srgbClr val="000099"/>
                </a:solidFill>
                <a:latin typeface="Calibri" panose="020F0502020204030204" pitchFamily="34" charset="0"/>
                <a:cs typeface="Calibri" panose="020F0502020204030204" pitchFamily="34" charset="0"/>
              </a:rPr>
              <a:t>patrimoine </a:t>
            </a:r>
            <a:r>
              <a:rPr lang="fr-FR" sz="2400" b="1" dirty="0">
                <a:solidFill>
                  <a:srgbClr val="000099"/>
                </a:solidFill>
                <a:latin typeface="Calibri" panose="020F0502020204030204" pitchFamily="34" charset="0"/>
                <a:cs typeface="Calibri" panose="020F0502020204030204" pitchFamily="34" charset="0"/>
              </a:rPr>
              <a:t>PI</a:t>
            </a:r>
          </a:p>
          <a:p>
            <a:pPr algn="ctr"/>
            <a:r>
              <a:rPr lang="fr-FR" sz="2400" dirty="0">
                <a:solidFill>
                  <a:schemeClr val="tx1"/>
                </a:solidFill>
                <a:latin typeface="Calibri" panose="020F0502020204030204" pitchFamily="34" charset="0"/>
                <a:cs typeface="Calibri" panose="020F0502020204030204" pitchFamily="34" charset="0"/>
              </a:rPr>
              <a:t>des membres</a:t>
            </a:r>
          </a:p>
        </p:txBody>
      </p:sp>
      <p:sp>
        <p:nvSpPr>
          <p:cNvPr id="2" name="Rectangle 1"/>
          <p:cNvSpPr/>
          <p:nvPr/>
        </p:nvSpPr>
        <p:spPr>
          <a:xfrm>
            <a:off x="2683766" y="2657761"/>
            <a:ext cx="3686834" cy="1180699"/>
          </a:xfrm>
          <a:prstGeom prst="rect">
            <a:avLst/>
          </a:prstGeom>
          <a:solidFill>
            <a:schemeClr val="bg1"/>
          </a:solidFill>
        </p:spPr>
        <p:txBody>
          <a:bodyPr wrap="none" lIns="36000" tIns="36000" rIns="36000" bIns="36000">
            <a:spAutoFit/>
          </a:bodyPr>
          <a:lstStyle/>
          <a:p>
            <a:pPr algn="ctr"/>
            <a:r>
              <a:rPr lang="fr-FR" sz="2400" dirty="0">
                <a:latin typeface="Calibri" panose="020F0502020204030204" pitchFamily="34" charset="0"/>
                <a:cs typeface="Calibri" panose="020F0502020204030204" pitchFamily="34" charset="0"/>
              </a:rPr>
              <a:t>Au vu des</a:t>
            </a:r>
            <a:br>
              <a:rPr lang="fr-FR" sz="2400" dirty="0">
                <a:latin typeface="Calibri" panose="020F0502020204030204" pitchFamily="34" charset="0"/>
                <a:cs typeface="Calibri" panose="020F0502020204030204" pitchFamily="34" charset="0"/>
              </a:rPr>
            </a:br>
            <a:r>
              <a:rPr lang="fr-FR" sz="2400" b="1" dirty="0" smtClean="0">
                <a:solidFill>
                  <a:srgbClr val="000099"/>
                </a:solidFill>
                <a:latin typeface="Calibri" panose="020F0502020204030204" pitchFamily="34" charset="0"/>
                <a:cs typeface="Calibri" panose="020F0502020204030204" pitchFamily="34" charset="0"/>
              </a:rPr>
              <a:t>initiatives et outils</a:t>
            </a:r>
            <a:endParaRPr lang="fr-FR" sz="2400" b="1" dirty="0">
              <a:solidFill>
                <a:srgbClr val="000099"/>
              </a:solidFill>
              <a:latin typeface="Calibri" panose="020F0502020204030204" pitchFamily="34" charset="0"/>
              <a:cs typeface="Calibri" panose="020F0502020204030204" pitchFamily="34" charset="0"/>
            </a:endParaRPr>
          </a:p>
          <a:p>
            <a:pPr algn="ctr"/>
            <a:r>
              <a:rPr lang="fr-FR" sz="2400" dirty="0" smtClean="0">
                <a:latin typeface="Calibri" panose="020F0502020204030204" pitchFamily="34" charset="0"/>
                <a:cs typeface="Calibri" panose="020F0502020204030204" pitchFamily="34" charset="0"/>
              </a:rPr>
              <a:t>de l’écosystème d’innovation</a:t>
            </a:r>
            <a:endParaRPr lang="fr-FR" sz="2400" dirty="0">
              <a:latin typeface="Calibri" panose="020F0502020204030204" pitchFamily="34" charset="0"/>
              <a:cs typeface="Calibri" panose="020F0502020204030204" pitchFamily="34" charset="0"/>
            </a:endParaRPr>
          </a:p>
        </p:txBody>
      </p:sp>
      <p:sp>
        <p:nvSpPr>
          <p:cNvPr id="3" name="Titre 2"/>
          <p:cNvSpPr>
            <a:spLocks noGrp="1"/>
          </p:cNvSpPr>
          <p:nvPr>
            <p:ph type="title"/>
          </p:nvPr>
        </p:nvSpPr>
        <p:spPr/>
        <p:txBody>
          <a:bodyPr/>
          <a:lstStyle/>
          <a:p>
            <a:r>
              <a:rPr lang="fr-FR" dirty="0" smtClean="0"/>
              <a:t>Qui sommes-nous </a:t>
            </a:r>
            <a:r>
              <a:rPr lang="fr-FR" dirty="0"/>
              <a:t>: le CVT</a:t>
            </a:r>
          </a:p>
        </p:txBody>
      </p:sp>
      <p:grpSp>
        <p:nvGrpSpPr>
          <p:cNvPr id="6" name="Groupe 5"/>
          <p:cNvGrpSpPr/>
          <p:nvPr/>
        </p:nvGrpSpPr>
        <p:grpSpPr>
          <a:xfrm>
            <a:off x="2052680" y="4724487"/>
            <a:ext cx="5183616" cy="1267024"/>
            <a:chOff x="2052680" y="4826272"/>
            <a:chExt cx="5183616" cy="1267024"/>
          </a:xfrm>
        </p:grpSpPr>
        <p:sp>
          <p:nvSpPr>
            <p:cNvPr id="14" name="AutoShape 6"/>
            <p:cNvSpPr>
              <a:spLocks noChangeArrowheads="1"/>
            </p:cNvSpPr>
            <p:nvPr/>
          </p:nvSpPr>
          <p:spPr bwMode="auto">
            <a:xfrm>
              <a:off x="2322486" y="4826272"/>
              <a:ext cx="4913810" cy="963123"/>
            </a:xfrm>
            <a:prstGeom prst="flowChartDocumen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9525">
              <a:solidFill>
                <a:schemeClr val="tx1"/>
              </a:solidFill>
              <a:miter lim="800000"/>
              <a:headEnd/>
              <a:tailEnd/>
            </a:ln>
          </p:spPr>
          <p:txBody>
            <a:bodyPr anchor="ctr"/>
            <a:lstStyle/>
            <a:p>
              <a:pPr algn="ctr"/>
              <a:r>
                <a:rPr lang="fr-FR" spc="-60" dirty="0">
                  <a:solidFill>
                    <a:srgbClr val="D1282E"/>
                  </a:solidFill>
                  <a:latin typeface="Calibri" panose="020F0502020204030204" pitchFamily="34" charset="0"/>
                  <a:cs typeface="Calibri" panose="020F0502020204030204" pitchFamily="34" charset="0"/>
                </a:rPr>
                <a:t/>
              </a:r>
              <a:br>
                <a:rPr lang="fr-FR" spc="-60" dirty="0">
                  <a:solidFill>
                    <a:srgbClr val="D1282E"/>
                  </a:solidFill>
                  <a:latin typeface="Calibri" panose="020F0502020204030204" pitchFamily="34" charset="0"/>
                  <a:cs typeface="Calibri" panose="020F0502020204030204" pitchFamily="34" charset="0"/>
                </a:rPr>
              </a:br>
              <a:r>
                <a:rPr lang="fr-FR" sz="2800" b="1" spc="-60" dirty="0" smtClean="0">
                  <a:latin typeface="Calibri" panose="020F0502020204030204" pitchFamily="34" charset="0"/>
                  <a:cs typeface="Calibri" panose="020F0502020204030204" pitchFamily="34" charset="0"/>
                </a:rPr>
                <a:t>Domaine </a:t>
              </a:r>
              <a:r>
                <a:rPr lang="fr-FR" sz="2800" b="1" spc="-60" dirty="0">
                  <a:latin typeface="Calibri" panose="020F0502020204030204" pitchFamily="34" charset="0"/>
                  <a:cs typeface="Calibri" panose="020F0502020204030204" pitchFamily="34" charset="0"/>
                </a:rPr>
                <a:t>de Valorisation </a:t>
              </a:r>
              <a:r>
                <a:rPr lang="fr-FR" sz="2800" b="1" spc="-60" dirty="0" smtClean="0">
                  <a:latin typeface="Calibri" panose="020F0502020204030204" pitchFamily="34" charset="0"/>
                  <a:cs typeface="Calibri" panose="020F0502020204030204" pitchFamily="34" charset="0"/>
                </a:rPr>
                <a:t>Stratégiques (DVS)</a:t>
              </a:r>
              <a:endParaRPr lang="fr-FR" sz="2800" b="1" dirty="0">
                <a:latin typeface="Calibri" panose="020F0502020204030204" pitchFamily="34" charset="0"/>
                <a:cs typeface="Calibri" panose="020F0502020204030204" pitchFamily="34" charset="0"/>
              </a:endParaRPr>
            </a:p>
            <a:p>
              <a:pPr algn="ctr"/>
              <a:endParaRPr lang="fr-FR" sz="600" dirty="0">
                <a:latin typeface="Calibri" panose="020F0502020204030204" pitchFamily="34" charset="0"/>
                <a:cs typeface="Calibri" panose="020F0502020204030204" pitchFamily="34" charset="0"/>
              </a:endParaRPr>
            </a:p>
          </p:txBody>
        </p:sp>
        <p:sp>
          <p:nvSpPr>
            <p:cNvPr id="13" name="AutoShape 6"/>
            <p:cNvSpPr>
              <a:spLocks noChangeArrowheads="1"/>
            </p:cNvSpPr>
            <p:nvPr/>
          </p:nvSpPr>
          <p:spPr bwMode="auto">
            <a:xfrm>
              <a:off x="2187583" y="4879503"/>
              <a:ext cx="4913810" cy="1059435"/>
            </a:xfrm>
            <a:prstGeom prst="flowChartDocumen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9525">
              <a:solidFill>
                <a:schemeClr val="tx1"/>
              </a:solidFill>
              <a:miter lim="800000"/>
              <a:headEnd/>
              <a:tailEnd/>
            </a:ln>
          </p:spPr>
          <p:txBody>
            <a:bodyPr anchor="ctr"/>
            <a:lstStyle/>
            <a:p>
              <a:pPr algn="ctr"/>
              <a:r>
                <a:rPr lang="fr-FR" spc="-60" dirty="0">
                  <a:solidFill>
                    <a:srgbClr val="D1282E"/>
                  </a:solidFill>
                  <a:latin typeface="Calibri" panose="020F0502020204030204" pitchFamily="34" charset="0"/>
                  <a:cs typeface="Calibri" panose="020F0502020204030204" pitchFamily="34" charset="0"/>
                </a:rPr>
                <a:t/>
              </a:r>
              <a:br>
                <a:rPr lang="fr-FR" spc="-60" dirty="0">
                  <a:solidFill>
                    <a:srgbClr val="D1282E"/>
                  </a:solidFill>
                  <a:latin typeface="Calibri" panose="020F0502020204030204" pitchFamily="34" charset="0"/>
                  <a:cs typeface="Calibri" panose="020F0502020204030204" pitchFamily="34" charset="0"/>
                </a:rPr>
              </a:br>
              <a:r>
                <a:rPr lang="fr-FR" sz="2800" b="1" spc="-60" dirty="0" smtClean="0">
                  <a:latin typeface="Calibri" panose="020F0502020204030204" pitchFamily="34" charset="0"/>
                  <a:cs typeface="Calibri" panose="020F0502020204030204" pitchFamily="34" charset="0"/>
                </a:rPr>
                <a:t>Domaine </a:t>
              </a:r>
              <a:r>
                <a:rPr lang="fr-FR" sz="2800" b="1" spc="-60" dirty="0">
                  <a:latin typeface="Calibri" panose="020F0502020204030204" pitchFamily="34" charset="0"/>
                  <a:cs typeface="Calibri" panose="020F0502020204030204" pitchFamily="34" charset="0"/>
                </a:rPr>
                <a:t>de Valorisation </a:t>
              </a:r>
              <a:r>
                <a:rPr lang="fr-FR" sz="2800" b="1" spc="-60" dirty="0" smtClean="0">
                  <a:latin typeface="Calibri" panose="020F0502020204030204" pitchFamily="34" charset="0"/>
                  <a:cs typeface="Calibri" panose="020F0502020204030204" pitchFamily="34" charset="0"/>
                </a:rPr>
                <a:t>Stratégiques (DVS)</a:t>
              </a:r>
              <a:endParaRPr lang="fr-FR" sz="2800" b="1" dirty="0">
                <a:latin typeface="Calibri" panose="020F0502020204030204" pitchFamily="34" charset="0"/>
                <a:cs typeface="Calibri" panose="020F0502020204030204" pitchFamily="34" charset="0"/>
              </a:endParaRPr>
            </a:p>
            <a:p>
              <a:pPr algn="ctr"/>
              <a:endParaRPr lang="fr-FR" sz="600" dirty="0">
                <a:latin typeface="Calibri" panose="020F0502020204030204" pitchFamily="34" charset="0"/>
                <a:cs typeface="Calibri" panose="020F0502020204030204" pitchFamily="34" charset="0"/>
              </a:endParaRPr>
            </a:p>
          </p:txBody>
        </p:sp>
        <p:sp>
          <p:nvSpPr>
            <p:cNvPr id="30" name="AutoShape 6"/>
            <p:cNvSpPr>
              <a:spLocks noChangeArrowheads="1"/>
            </p:cNvSpPr>
            <p:nvPr/>
          </p:nvSpPr>
          <p:spPr bwMode="auto">
            <a:xfrm>
              <a:off x="2052680" y="4927918"/>
              <a:ext cx="4913810" cy="1165378"/>
            </a:xfrm>
            <a:prstGeom prst="flowChartDocumen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9525">
              <a:solidFill>
                <a:schemeClr val="tx1"/>
              </a:solidFill>
              <a:miter lim="800000"/>
              <a:headEnd/>
              <a:tailEnd/>
            </a:ln>
          </p:spPr>
          <p:txBody>
            <a:bodyPr anchor="ctr"/>
            <a:lstStyle/>
            <a:p>
              <a:pPr algn="ctr"/>
              <a:r>
                <a:rPr lang="fr-FR" spc="-60" dirty="0">
                  <a:solidFill>
                    <a:srgbClr val="D1282E"/>
                  </a:solidFill>
                  <a:latin typeface="Calibri" panose="020F0502020204030204" pitchFamily="34" charset="0"/>
                  <a:cs typeface="Calibri" panose="020F0502020204030204" pitchFamily="34" charset="0"/>
                </a:rPr>
                <a:t/>
              </a:r>
              <a:br>
                <a:rPr lang="fr-FR" spc="-60" dirty="0">
                  <a:solidFill>
                    <a:srgbClr val="D1282E"/>
                  </a:solidFill>
                  <a:latin typeface="Calibri" panose="020F0502020204030204" pitchFamily="34" charset="0"/>
                  <a:cs typeface="Calibri" panose="020F0502020204030204" pitchFamily="34" charset="0"/>
                </a:rPr>
              </a:br>
              <a:r>
                <a:rPr lang="fr-FR" sz="2800" b="1" spc="-60" dirty="0" smtClean="0">
                  <a:latin typeface="Calibri" panose="020F0502020204030204" pitchFamily="34" charset="0"/>
                  <a:cs typeface="Calibri" panose="020F0502020204030204" pitchFamily="34" charset="0"/>
                </a:rPr>
                <a:t>Domaine </a:t>
              </a:r>
              <a:r>
                <a:rPr lang="fr-FR" sz="2800" b="1" spc="-60" dirty="0">
                  <a:latin typeface="Calibri" panose="020F0502020204030204" pitchFamily="34" charset="0"/>
                  <a:cs typeface="Calibri" panose="020F0502020204030204" pitchFamily="34" charset="0"/>
                </a:rPr>
                <a:t>de Valorisation </a:t>
              </a:r>
              <a:r>
                <a:rPr lang="fr-FR" sz="2800" b="1" spc="-60" dirty="0" smtClean="0">
                  <a:latin typeface="Calibri" panose="020F0502020204030204" pitchFamily="34" charset="0"/>
                  <a:cs typeface="Calibri" panose="020F0502020204030204" pitchFamily="34" charset="0"/>
                </a:rPr>
                <a:t>Stratégique (DVS)</a:t>
              </a:r>
              <a:endParaRPr lang="fr-FR" sz="2800" b="1" dirty="0">
                <a:latin typeface="Calibri" panose="020F0502020204030204" pitchFamily="34" charset="0"/>
                <a:cs typeface="Calibri" panose="020F0502020204030204" pitchFamily="34" charset="0"/>
              </a:endParaRPr>
            </a:p>
            <a:p>
              <a:pPr algn="ctr"/>
              <a:endParaRPr lang="fr-FR" sz="600" dirty="0">
                <a:latin typeface="Calibri" panose="020F0502020204030204" pitchFamily="34" charset="0"/>
                <a:cs typeface="Calibri" panose="020F0502020204030204" pitchFamily="34" charset="0"/>
              </a:endParaRPr>
            </a:p>
          </p:txBody>
        </p:sp>
      </p:grpSp>
      <p:pic>
        <p:nvPicPr>
          <p:cNvPr id="16" name="Picture 2" descr="http://www.agence-nationale-recherche.fr/investissementsdavenir/images/Label-IA.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6662" y="44624"/>
            <a:ext cx="1172970" cy="1180442"/>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e 3"/>
          <p:cNvGrpSpPr/>
          <p:nvPr/>
        </p:nvGrpSpPr>
        <p:grpSpPr>
          <a:xfrm>
            <a:off x="2211703" y="1980538"/>
            <a:ext cx="4560646" cy="691509"/>
            <a:chOff x="2243602" y="2075134"/>
            <a:chExt cx="4560646" cy="691509"/>
          </a:xfrm>
        </p:grpSpPr>
        <p:sp>
          <p:nvSpPr>
            <p:cNvPr id="2054" name="Virage 2053"/>
            <p:cNvSpPr/>
            <p:nvPr/>
          </p:nvSpPr>
          <p:spPr>
            <a:xfrm rot="5400000">
              <a:off x="2683751" y="1634985"/>
              <a:ext cx="691508" cy="1571806"/>
            </a:xfrm>
            <a:prstGeom prst="bentArrow">
              <a:avLst/>
            </a:prstGeom>
            <a:solidFill>
              <a:srgbClr val="09B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3200">
                <a:solidFill>
                  <a:schemeClr val="tx1"/>
                </a:solidFill>
              </a:endParaRPr>
            </a:p>
          </p:txBody>
        </p:sp>
        <p:sp>
          <p:nvSpPr>
            <p:cNvPr id="15" name="Virage 14"/>
            <p:cNvSpPr/>
            <p:nvPr/>
          </p:nvSpPr>
          <p:spPr>
            <a:xfrm rot="16200000" flipH="1">
              <a:off x="5672591" y="1634986"/>
              <a:ext cx="691508" cy="1571806"/>
            </a:xfrm>
            <a:prstGeom prst="bentArrow">
              <a:avLst/>
            </a:prstGeom>
            <a:solidFill>
              <a:srgbClr val="09B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3200">
                <a:solidFill>
                  <a:schemeClr val="tx1"/>
                </a:solidFill>
              </a:endParaRPr>
            </a:p>
          </p:txBody>
        </p:sp>
      </p:grpSp>
      <p:sp>
        <p:nvSpPr>
          <p:cNvPr id="17" name="Rectangle 16"/>
          <p:cNvSpPr/>
          <p:nvPr/>
        </p:nvSpPr>
        <p:spPr>
          <a:xfrm>
            <a:off x="3029755" y="824626"/>
            <a:ext cx="2962029" cy="769441"/>
          </a:xfrm>
          <a:prstGeom prst="rect">
            <a:avLst/>
          </a:prstGeom>
        </p:spPr>
        <p:txBody>
          <a:bodyPr wrap="none">
            <a:spAutoFit/>
          </a:bodyPr>
          <a:lstStyle/>
          <a:p>
            <a:pPr algn="ctr"/>
            <a:r>
              <a:rPr lang="fr-FR" sz="4400" b="1" spc="-60" dirty="0">
                <a:solidFill>
                  <a:schemeClr val="bg1"/>
                </a:solidFill>
                <a:latin typeface="Calibri" panose="020F0502020204030204" pitchFamily="34" charset="0"/>
                <a:cs typeface="Calibri" panose="020F0502020204030204" pitchFamily="34" charset="0"/>
              </a:rPr>
              <a:t>CVT Aviesan</a:t>
            </a:r>
            <a:endParaRPr lang="fr-FR" sz="44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248794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Qui sommes-nous </a:t>
            </a:r>
            <a:r>
              <a:rPr lang="fr-FR" dirty="0"/>
              <a:t>: les DVS</a:t>
            </a:r>
          </a:p>
        </p:txBody>
      </p:sp>
      <p:sp>
        <p:nvSpPr>
          <p:cNvPr id="3" name="Espace réservé du contenu 2"/>
          <p:cNvSpPr>
            <a:spLocks noGrp="1"/>
          </p:cNvSpPr>
          <p:nvPr>
            <p:ph idx="1"/>
          </p:nvPr>
        </p:nvSpPr>
        <p:spPr>
          <a:xfrm>
            <a:off x="0" y="620713"/>
            <a:ext cx="8892480" cy="5616599"/>
          </a:xfrm>
        </p:spPr>
        <p:txBody>
          <a:bodyPr>
            <a:normAutofit fontScale="85000" lnSpcReduction="20000"/>
          </a:bodyPr>
          <a:lstStyle/>
          <a:p>
            <a:r>
              <a:rPr lang="fr-FR" b="0" i="1" dirty="0"/>
              <a:t>Pour chaque DVS validé, mise en place </a:t>
            </a:r>
            <a:r>
              <a:rPr lang="fr-FR" b="0" i="1" dirty="0" smtClean="0"/>
              <a:t>d’un </a:t>
            </a:r>
            <a:r>
              <a:rPr lang="fr-FR" b="0" i="1" dirty="0"/>
              <a:t>comité de </a:t>
            </a:r>
            <a:r>
              <a:rPr lang="fr-FR" b="0" i="1" dirty="0" smtClean="0"/>
              <a:t>domaine :</a:t>
            </a:r>
          </a:p>
          <a:p>
            <a:endParaRPr lang="fr-FR" b="0" dirty="0" smtClean="0"/>
          </a:p>
          <a:p>
            <a:endParaRPr lang="fr-FR" b="0" dirty="0"/>
          </a:p>
          <a:p>
            <a:endParaRPr lang="fr-FR" b="0" dirty="0" smtClean="0"/>
          </a:p>
          <a:p>
            <a:endParaRPr lang="fr-FR" b="0" dirty="0"/>
          </a:p>
          <a:p>
            <a:endParaRPr lang="fr-FR" b="0" dirty="0" smtClean="0"/>
          </a:p>
          <a:p>
            <a:endParaRPr lang="fr-FR" b="0" dirty="0" smtClean="0"/>
          </a:p>
          <a:p>
            <a:endParaRPr lang="fr-FR" b="0" dirty="0" smtClean="0"/>
          </a:p>
          <a:p>
            <a:pPr marL="342900" indent="-342900">
              <a:spcBef>
                <a:spcPts val="0"/>
              </a:spcBef>
              <a:buFont typeface="Arial" panose="020B0604020202020204" pitchFamily="34" charset="0"/>
              <a:buChar char="•"/>
            </a:pPr>
            <a:endParaRPr lang="fr-FR" b="0" dirty="0" smtClean="0"/>
          </a:p>
          <a:p>
            <a:pPr marL="342900" indent="-342900">
              <a:spcBef>
                <a:spcPts val="0"/>
              </a:spcBef>
              <a:buFont typeface="Arial" panose="020B0604020202020204" pitchFamily="34" charset="0"/>
              <a:buChar char="•"/>
            </a:pPr>
            <a:endParaRPr lang="fr-FR" b="0" dirty="0" smtClean="0"/>
          </a:p>
          <a:p>
            <a:pPr marL="342900" indent="-342900" algn="just">
              <a:spcBef>
                <a:spcPts val="0"/>
              </a:spcBef>
              <a:buFont typeface="Arial" panose="020B0604020202020204" pitchFamily="34" charset="0"/>
              <a:buChar char="•"/>
            </a:pPr>
            <a:r>
              <a:rPr lang="fr-FR" b="0" dirty="0" smtClean="0"/>
              <a:t>Des </a:t>
            </a:r>
            <a:r>
              <a:rPr lang="fr-FR" dirty="0">
                <a:solidFill>
                  <a:srgbClr val="000099"/>
                </a:solidFill>
              </a:rPr>
              <a:t>entités </a:t>
            </a:r>
            <a:r>
              <a:rPr lang="fr-FR" dirty="0" smtClean="0">
                <a:solidFill>
                  <a:srgbClr val="000099"/>
                </a:solidFill>
              </a:rPr>
              <a:t>autonomes, </a:t>
            </a:r>
            <a:endParaRPr lang="fr-FR" dirty="0">
              <a:solidFill>
                <a:srgbClr val="000099"/>
              </a:solidFill>
            </a:endParaRPr>
          </a:p>
          <a:p>
            <a:pPr marL="342900" indent="-342900" algn="just">
              <a:spcBef>
                <a:spcPts val="0"/>
              </a:spcBef>
              <a:buFont typeface="Arial" panose="020B0604020202020204" pitchFamily="34" charset="0"/>
              <a:buChar char="•"/>
            </a:pPr>
            <a:r>
              <a:rPr lang="fr-FR" b="0" dirty="0"/>
              <a:t>Sous la responsabilité d’un </a:t>
            </a:r>
            <a:r>
              <a:rPr lang="fr-FR" dirty="0">
                <a:solidFill>
                  <a:srgbClr val="000099"/>
                </a:solidFill>
              </a:rPr>
              <a:t>responsable coordinateur d’un </a:t>
            </a:r>
            <a:r>
              <a:rPr lang="fr-FR" dirty="0" smtClean="0">
                <a:solidFill>
                  <a:srgbClr val="000099"/>
                </a:solidFill>
              </a:rPr>
              <a:t>établissement, </a:t>
            </a:r>
            <a:endParaRPr lang="fr-FR" dirty="0">
              <a:solidFill>
                <a:srgbClr val="000099"/>
              </a:solidFill>
            </a:endParaRPr>
          </a:p>
          <a:p>
            <a:pPr marL="342900" indent="-342900" algn="just">
              <a:spcBef>
                <a:spcPts val="0"/>
              </a:spcBef>
              <a:buFont typeface="Arial" panose="020B0604020202020204" pitchFamily="34" charset="0"/>
              <a:buChar char="•"/>
            </a:pPr>
            <a:r>
              <a:rPr lang="fr-FR" b="0" dirty="0"/>
              <a:t>Associant </a:t>
            </a:r>
            <a:r>
              <a:rPr lang="fr-FR" dirty="0">
                <a:solidFill>
                  <a:srgbClr val="000099"/>
                </a:solidFill>
              </a:rPr>
              <a:t>industriels</a:t>
            </a:r>
            <a:r>
              <a:rPr lang="fr-FR" b="0" dirty="0"/>
              <a:t>, </a:t>
            </a:r>
            <a:r>
              <a:rPr lang="fr-FR" dirty="0">
                <a:solidFill>
                  <a:srgbClr val="000099"/>
                </a:solidFill>
              </a:rPr>
              <a:t>membres d’</a:t>
            </a:r>
            <a:r>
              <a:rPr lang="fr-FR" dirty="0" err="1">
                <a:solidFill>
                  <a:srgbClr val="000099"/>
                </a:solidFill>
              </a:rPr>
              <a:t>Aviesan</a:t>
            </a:r>
            <a:r>
              <a:rPr lang="fr-FR" b="0" dirty="0"/>
              <a:t>, </a:t>
            </a:r>
            <a:r>
              <a:rPr lang="fr-FR" dirty="0">
                <a:solidFill>
                  <a:srgbClr val="000099"/>
                </a:solidFill>
              </a:rPr>
              <a:t>pôles de compétitivités</a:t>
            </a:r>
            <a:r>
              <a:rPr lang="fr-FR" b="0" dirty="0"/>
              <a:t>, </a:t>
            </a:r>
            <a:r>
              <a:rPr lang="fr-FR" dirty="0" smtClean="0">
                <a:solidFill>
                  <a:srgbClr val="000099"/>
                </a:solidFill>
              </a:rPr>
              <a:t>SATT</a:t>
            </a:r>
            <a:r>
              <a:rPr lang="fr-FR" b="0" dirty="0" smtClean="0"/>
              <a:t>… volontaires,</a:t>
            </a:r>
            <a:endParaRPr lang="fr-FR" b="0" dirty="0"/>
          </a:p>
          <a:p>
            <a:pPr marL="342900" indent="-342900" algn="just">
              <a:spcBef>
                <a:spcPts val="0"/>
              </a:spcBef>
              <a:buFont typeface="Arial" panose="020B0604020202020204" pitchFamily="34" charset="0"/>
              <a:buChar char="•"/>
            </a:pPr>
            <a:r>
              <a:rPr lang="fr-FR" b="0" dirty="0"/>
              <a:t>Animé, dans la durée, par </a:t>
            </a:r>
            <a:r>
              <a:rPr lang="fr-FR" dirty="0" smtClean="0">
                <a:solidFill>
                  <a:srgbClr val="000099"/>
                </a:solidFill>
              </a:rPr>
              <a:t>un chef de projet </a:t>
            </a:r>
            <a:r>
              <a:rPr lang="fr-FR" b="0" dirty="0"/>
              <a:t>recruté sur fonds CVT + budget </a:t>
            </a:r>
            <a:r>
              <a:rPr lang="fr-FR" b="0" dirty="0" smtClean="0"/>
              <a:t>associé.</a:t>
            </a:r>
            <a:endParaRPr lang="fr-FR" b="0" dirty="0"/>
          </a:p>
        </p:txBody>
      </p:sp>
      <p:sp>
        <p:nvSpPr>
          <p:cNvPr id="5" name="AutoShape 20"/>
          <p:cNvSpPr>
            <a:spLocks noChangeArrowheads="1"/>
          </p:cNvSpPr>
          <p:nvPr/>
        </p:nvSpPr>
        <p:spPr bwMode="auto">
          <a:xfrm>
            <a:off x="3395994" y="1771800"/>
            <a:ext cx="2520950" cy="1081088"/>
          </a:xfrm>
          <a:prstGeom prst="flowChartDocumen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9525">
            <a:solidFill>
              <a:schemeClr val="tx1"/>
            </a:solidFill>
            <a:miter lim="800000"/>
            <a:headEnd/>
            <a:tailEnd/>
          </a:ln>
        </p:spPr>
        <p:txBody>
          <a:bodyPr anchor="ctr"/>
          <a:lstStyle/>
          <a:p>
            <a:pPr algn="ctr"/>
            <a:endParaRPr lang="fr-FR" sz="1800" i="1">
              <a:latin typeface="Calibri" panose="020F0502020204030204" pitchFamily="34" charset="0"/>
              <a:cs typeface="Calibri" panose="020F0502020204030204" pitchFamily="34" charset="0"/>
            </a:endParaRPr>
          </a:p>
        </p:txBody>
      </p:sp>
      <p:sp>
        <p:nvSpPr>
          <p:cNvPr id="6" name="AutoShape 21"/>
          <p:cNvSpPr>
            <a:spLocks noChangeArrowheads="1"/>
          </p:cNvSpPr>
          <p:nvPr/>
        </p:nvSpPr>
        <p:spPr bwMode="auto">
          <a:xfrm>
            <a:off x="3305506" y="1895625"/>
            <a:ext cx="2520950" cy="1081088"/>
          </a:xfrm>
          <a:prstGeom prst="flowChartDocumen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9525">
            <a:solidFill>
              <a:schemeClr val="tx1"/>
            </a:solidFill>
            <a:miter lim="800000"/>
            <a:headEnd/>
            <a:tailEnd/>
          </a:ln>
        </p:spPr>
        <p:txBody>
          <a:bodyPr anchor="ctr"/>
          <a:lstStyle/>
          <a:p>
            <a:pPr algn="ctr"/>
            <a:endParaRPr lang="fr-FR" sz="1800" i="1">
              <a:latin typeface="Calibri" panose="020F0502020204030204" pitchFamily="34" charset="0"/>
              <a:cs typeface="Calibri" panose="020F0502020204030204" pitchFamily="34" charset="0"/>
            </a:endParaRPr>
          </a:p>
        </p:txBody>
      </p:sp>
      <p:sp>
        <p:nvSpPr>
          <p:cNvPr id="7" name="AutoShape 6"/>
          <p:cNvSpPr>
            <a:spLocks noChangeArrowheads="1"/>
          </p:cNvSpPr>
          <p:nvPr/>
        </p:nvSpPr>
        <p:spPr bwMode="auto">
          <a:xfrm>
            <a:off x="3234069" y="1995638"/>
            <a:ext cx="2520950" cy="1081088"/>
          </a:xfrm>
          <a:prstGeom prst="flowChartDocumen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9525">
            <a:solidFill>
              <a:schemeClr val="tx1"/>
            </a:solidFill>
            <a:miter lim="800000"/>
            <a:headEnd/>
            <a:tailEnd/>
          </a:ln>
        </p:spPr>
        <p:txBody>
          <a:bodyPr anchor="ctr"/>
          <a:lstStyle/>
          <a:p>
            <a:pPr algn="ctr"/>
            <a:r>
              <a:rPr lang="fr-FR" b="1" dirty="0">
                <a:latin typeface="Calibri" panose="020F0502020204030204" pitchFamily="34" charset="0"/>
                <a:cs typeface="Calibri" panose="020F0502020204030204" pitchFamily="34" charset="0"/>
              </a:rPr>
              <a:t>Comité de domaine</a:t>
            </a:r>
            <a:endParaRPr lang="fr-FR" sz="1800" i="1" dirty="0">
              <a:latin typeface="Calibri" panose="020F0502020204030204" pitchFamily="34" charset="0"/>
              <a:cs typeface="Calibri" panose="020F0502020204030204" pitchFamily="34" charset="0"/>
            </a:endParaRPr>
          </a:p>
        </p:txBody>
      </p:sp>
      <p:sp>
        <p:nvSpPr>
          <p:cNvPr id="8" name="AutoShape 7"/>
          <p:cNvSpPr>
            <a:spLocks noChangeArrowheads="1"/>
          </p:cNvSpPr>
          <p:nvPr/>
        </p:nvSpPr>
        <p:spPr bwMode="auto">
          <a:xfrm>
            <a:off x="641681" y="1924200"/>
            <a:ext cx="1584325" cy="504825"/>
          </a:xfrm>
          <a:prstGeom prst="roundRect">
            <a:avLst>
              <a:gd name="adj" fmla="val 16667"/>
            </a:avLst>
          </a:prstGeom>
          <a:solidFill>
            <a:srgbClr val="DDDDDD"/>
          </a:solidFill>
          <a:ln w="9525">
            <a:solidFill>
              <a:schemeClr val="tx1"/>
            </a:solidFill>
            <a:round/>
            <a:headEnd/>
            <a:tailEnd/>
          </a:ln>
        </p:spPr>
        <p:txBody>
          <a:bodyPr anchor="ctr"/>
          <a:lstStyle/>
          <a:p>
            <a:pPr algn="ctr"/>
            <a:r>
              <a:rPr lang="fr-FR" b="1" dirty="0" err="1">
                <a:latin typeface="Calibri" panose="020F0502020204030204" pitchFamily="34" charset="0"/>
                <a:cs typeface="Calibri" panose="020F0502020204030204" pitchFamily="34" charset="0"/>
              </a:rPr>
              <a:t>SATTs</a:t>
            </a:r>
            <a:endParaRPr lang="fr-FR" b="1" dirty="0">
              <a:latin typeface="Calibri" panose="020F0502020204030204" pitchFamily="34" charset="0"/>
              <a:cs typeface="Calibri" panose="020F0502020204030204" pitchFamily="34" charset="0"/>
            </a:endParaRPr>
          </a:p>
        </p:txBody>
      </p:sp>
      <p:sp>
        <p:nvSpPr>
          <p:cNvPr id="9" name="AutoShape 8"/>
          <p:cNvSpPr>
            <a:spLocks noChangeArrowheads="1"/>
          </p:cNvSpPr>
          <p:nvPr/>
        </p:nvSpPr>
        <p:spPr bwMode="auto">
          <a:xfrm>
            <a:off x="786144" y="2716363"/>
            <a:ext cx="1584325" cy="504825"/>
          </a:xfrm>
          <a:prstGeom prst="roundRect">
            <a:avLst>
              <a:gd name="adj" fmla="val 16667"/>
            </a:avLst>
          </a:prstGeom>
          <a:solidFill>
            <a:srgbClr val="DDDDDD"/>
          </a:solidFill>
          <a:ln w="9525">
            <a:solidFill>
              <a:schemeClr val="tx1"/>
            </a:solidFill>
            <a:round/>
            <a:headEnd/>
            <a:tailEnd/>
          </a:ln>
        </p:spPr>
        <p:txBody>
          <a:bodyPr anchor="ctr"/>
          <a:lstStyle/>
          <a:p>
            <a:pPr algn="ctr"/>
            <a:r>
              <a:rPr lang="fr-FR" b="1" dirty="0">
                <a:latin typeface="Calibri" panose="020F0502020204030204" pitchFamily="34" charset="0"/>
                <a:cs typeface="Calibri" panose="020F0502020204030204" pitchFamily="34" charset="0"/>
              </a:rPr>
              <a:t>Industriels</a:t>
            </a:r>
          </a:p>
        </p:txBody>
      </p:sp>
      <p:sp>
        <p:nvSpPr>
          <p:cNvPr id="10" name="AutoShape 9"/>
          <p:cNvSpPr>
            <a:spLocks noChangeArrowheads="1"/>
          </p:cNvSpPr>
          <p:nvPr/>
        </p:nvSpPr>
        <p:spPr bwMode="auto">
          <a:xfrm>
            <a:off x="6761494" y="2419500"/>
            <a:ext cx="1584325" cy="504825"/>
          </a:xfrm>
          <a:prstGeom prst="roundRect">
            <a:avLst>
              <a:gd name="adj" fmla="val 16667"/>
            </a:avLst>
          </a:prstGeom>
          <a:solidFill>
            <a:srgbClr val="DDDDDD"/>
          </a:solidFill>
          <a:ln w="9525">
            <a:solidFill>
              <a:schemeClr val="tx1"/>
            </a:solidFill>
            <a:round/>
            <a:headEnd/>
            <a:tailEnd/>
          </a:ln>
        </p:spPr>
        <p:txBody>
          <a:bodyPr anchor="ctr"/>
          <a:lstStyle/>
          <a:p>
            <a:pPr algn="ctr"/>
            <a:r>
              <a:rPr lang="fr-FR" b="1" dirty="0">
                <a:latin typeface="Calibri" panose="020F0502020204030204" pitchFamily="34" charset="0"/>
                <a:cs typeface="Calibri" panose="020F0502020204030204" pitchFamily="34" charset="0"/>
              </a:rPr>
              <a:t>Instituts Carnot</a:t>
            </a:r>
          </a:p>
        </p:txBody>
      </p:sp>
      <p:sp>
        <p:nvSpPr>
          <p:cNvPr id="11" name="AutoShape 10"/>
          <p:cNvSpPr>
            <a:spLocks noChangeArrowheads="1"/>
          </p:cNvSpPr>
          <p:nvPr/>
        </p:nvSpPr>
        <p:spPr bwMode="auto">
          <a:xfrm>
            <a:off x="6258256" y="2995763"/>
            <a:ext cx="1584325" cy="504825"/>
          </a:xfrm>
          <a:prstGeom prst="roundRect">
            <a:avLst>
              <a:gd name="adj" fmla="val 16667"/>
            </a:avLst>
          </a:prstGeom>
          <a:solidFill>
            <a:srgbClr val="DDDDDD"/>
          </a:solidFill>
          <a:ln w="9525">
            <a:solidFill>
              <a:schemeClr val="tx1"/>
            </a:solidFill>
            <a:round/>
            <a:headEnd/>
            <a:tailEnd/>
          </a:ln>
        </p:spPr>
        <p:txBody>
          <a:bodyPr anchor="ctr"/>
          <a:lstStyle/>
          <a:p>
            <a:pPr algn="ctr"/>
            <a:r>
              <a:rPr lang="fr-FR" b="1" dirty="0">
                <a:latin typeface="Calibri" panose="020F0502020204030204" pitchFamily="34" charset="0"/>
                <a:cs typeface="Calibri" panose="020F0502020204030204" pitchFamily="34" charset="0"/>
              </a:rPr>
              <a:t>Pôles de compétitivité</a:t>
            </a:r>
          </a:p>
        </p:txBody>
      </p:sp>
      <p:sp>
        <p:nvSpPr>
          <p:cNvPr id="12" name="AutoShape 11"/>
          <p:cNvSpPr>
            <a:spLocks noChangeArrowheads="1"/>
          </p:cNvSpPr>
          <p:nvPr/>
        </p:nvSpPr>
        <p:spPr bwMode="auto">
          <a:xfrm>
            <a:off x="6690056" y="1779738"/>
            <a:ext cx="1584325" cy="504825"/>
          </a:xfrm>
          <a:prstGeom prst="roundRect">
            <a:avLst>
              <a:gd name="adj" fmla="val 16667"/>
            </a:avLst>
          </a:prstGeom>
          <a:solidFill>
            <a:srgbClr val="DDDDDD"/>
          </a:solidFill>
          <a:ln w="9525">
            <a:solidFill>
              <a:schemeClr val="tx1"/>
            </a:solidFill>
            <a:round/>
            <a:headEnd/>
            <a:tailEnd/>
          </a:ln>
        </p:spPr>
        <p:txBody>
          <a:bodyPr anchor="ctr"/>
          <a:lstStyle/>
          <a:p>
            <a:pPr algn="ctr"/>
            <a:r>
              <a:rPr lang="fr-FR" b="1">
                <a:latin typeface="Calibri" panose="020F0502020204030204" pitchFamily="34" charset="0"/>
                <a:cs typeface="Calibri" panose="020F0502020204030204" pitchFamily="34" charset="0"/>
              </a:rPr>
              <a:t>IRT</a:t>
            </a:r>
          </a:p>
        </p:txBody>
      </p:sp>
      <p:sp>
        <p:nvSpPr>
          <p:cNvPr id="13" name="Line 12"/>
          <p:cNvSpPr>
            <a:spLocks noChangeShapeType="1"/>
          </p:cNvSpPr>
          <p:nvPr/>
        </p:nvSpPr>
        <p:spPr bwMode="auto">
          <a:xfrm flipV="1">
            <a:off x="2370469" y="2284563"/>
            <a:ext cx="576263" cy="0"/>
          </a:xfrm>
          <a:prstGeom prst="line">
            <a:avLst/>
          </a:prstGeom>
          <a:noFill/>
          <a:ln w="38100">
            <a:solidFill>
              <a:schemeClr val="tx1"/>
            </a:solidFill>
            <a:round/>
            <a:headEnd/>
            <a:tailEnd type="triangle" w="med" len="med"/>
          </a:ln>
        </p:spPr>
        <p:txBody>
          <a:bodyPr/>
          <a:lstStyle/>
          <a:p>
            <a:endParaRPr lang="fr-FR">
              <a:latin typeface="Calibri" panose="020F0502020204030204" pitchFamily="34" charset="0"/>
              <a:cs typeface="Calibri" panose="020F0502020204030204" pitchFamily="34" charset="0"/>
            </a:endParaRPr>
          </a:p>
        </p:txBody>
      </p:sp>
      <p:sp>
        <p:nvSpPr>
          <p:cNvPr id="14" name="Line 13"/>
          <p:cNvSpPr>
            <a:spLocks noChangeShapeType="1"/>
          </p:cNvSpPr>
          <p:nvPr/>
        </p:nvSpPr>
        <p:spPr bwMode="auto">
          <a:xfrm flipV="1">
            <a:off x="2514931" y="2644925"/>
            <a:ext cx="431800" cy="215900"/>
          </a:xfrm>
          <a:prstGeom prst="line">
            <a:avLst/>
          </a:prstGeom>
          <a:noFill/>
          <a:ln w="38100">
            <a:solidFill>
              <a:schemeClr val="tx1"/>
            </a:solidFill>
            <a:round/>
            <a:headEnd/>
            <a:tailEnd type="triangle" w="med" len="med"/>
          </a:ln>
        </p:spPr>
        <p:txBody>
          <a:bodyPr/>
          <a:lstStyle/>
          <a:p>
            <a:endParaRPr lang="fr-FR">
              <a:latin typeface="Calibri" panose="020F0502020204030204" pitchFamily="34" charset="0"/>
              <a:cs typeface="Calibri" panose="020F0502020204030204" pitchFamily="34" charset="0"/>
            </a:endParaRPr>
          </a:p>
        </p:txBody>
      </p:sp>
      <p:sp>
        <p:nvSpPr>
          <p:cNvPr id="15" name="Line 14"/>
          <p:cNvSpPr>
            <a:spLocks noChangeShapeType="1"/>
          </p:cNvSpPr>
          <p:nvPr/>
        </p:nvSpPr>
        <p:spPr bwMode="auto">
          <a:xfrm flipH="1" flipV="1">
            <a:off x="5539119" y="2932263"/>
            <a:ext cx="646113" cy="279400"/>
          </a:xfrm>
          <a:prstGeom prst="line">
            <a:avLst/>
          </a:prstGeom>
          <a:noFill/>
          <a:ln w="38100">
            <a:solidFill>
              <a:schemeClr val="tx1"/>
            </a:solidFill>
            <a:round/>
            <a:headEnd/>
            <a:tailEnd type="triangle" w="med" len="med"/>
          </a:ln>
        </p:spPr>
        <p:txBody>
          <a:bodyPr/>
          <a:lstStyle/>
          <a:p>
            <a:endParaRPr lang="fr-FR">
              <a:latin typeface="Calibri" panose="020F0502020204030204" pitchFamily="34" charset="0"/>
              <a:cs typeface="Calibri" panose="020F0502020204030204" pitchFamily="34" charset="0"/>
            </a:endParaRPr>
          </a:p>
        </p:txBody>
      </p:sp>
      <p:sp>
        <p:nvSpPr>
          <p:cNvPr id="16" name="Line 15"/>
          <p:cNvSpPr>
            <a:spLocks noChangeShapeType="1"/>
          </p:cNvSpPr>
          <p:nvPr/>
        </p:nvSpPr>
        <p:spPr bwMode="auto">
          <a:xfrm flipH="1" flipV="1">
            <a:off x="6115381" y="2067075"/>
            <a:ext cx="431800" cy="0"/>
          </a:xfrm>
          <a:prstGeom prst="line">
            <a:avLst/>
          </a:prstGeom>
          <a:noFill/>
          <a:ln w="38100">
            <a:solidFill>
              <a:schemeClr val="tx1"/>
            </a:solidFill>
            <a:round/>
            <a:headEnd/>
            <a:tailEnd type="triangle" w="med" len="med"/>
          </a:ln>
        </p:spPr>
        <p:txBody>
          <a:bodyPr/>
          <a:lstStyle/>
          <a:p>
            <a:endParaRPr lang="fr-FR">
              <a:latin typeface="Calibri" panose="020F0502020204030204" pitchFamily="34" charset="0"/>
              <a:cs typeface="Calibri" panose="020F0502020204030204" pitchFamily="34" charset="0"/>
            </a:endParaRPr>
          </a:p>
        </p:txBody>
      </p:sp>
      <p:sp>
        <p:nvSpPr>
          <p:cNvPr id="17" name="Line 16"/>
          <p:cNvSpPr>
            <a:spLocks noChangeShapeType="1"/>
          </p:cNvSpPr>
          <p:nvPr/>
        </p:nvSpPr>
        <p:spPr bwMode="auto">
          <a:xfrm flipH="1" flipV="1">
            <a:off x="6115381" y="2571900"/>
            <a:ext cx="574675" cy="63500"/>
          </a:xfrm>
          <a:prstGeom prst="line">
            <a:avLst/>
          </a:prstGeom>
          <a:noFill/>
          <a:ln w="38100">
            <a:solidFill>
              <a:schemeClr val="tx1"/>
            </a:solidFill>
            <a:round/>
            <a:headEnd/>
            <a:tailEnd type="triangle" w="med" len="med"/>
          </a:ln>
        </p:spPr>
        <p:txBody>
          <a:bodyPr/>
          <a:lstStyle/>
          <a:p>
            <a:endParaRPr lang="fr-FR">
              <a:latin typeface="Calibri" panose="020F0502020204030204" pitchFamily="34" charset="0"/>
              <a:cs typeface="Calibri" panose="020F0502020204030204" pitchFamily="34" charset="0"/>
            </a:endParaRPr>
          </a:p>
        </p:txBody>
      </p:sp>
      <p:sp>
        <p:nvSpPr>
          <p:cNvPr id="18" name="AutoShape 8"/>
          <p:cNvSpPr>
            <a:spLocks noChangeArrowheads="1"/>
          </p:cNvSpPr>
          <p:nvPr/>
        </p:nvSpPr>
        <p:spPr bwMode="auto">
          <a:xfrm>
            <a:off x="1793164" y="3356223"/>
            <a:ext cx="1584325" cy="504825"/>
          </a:xfrm>
          <a:prstGeom prst="roundRect">
            <a:avLst>
              <a:gd name="adj" fmla="val 16667"/>
            </a:avLst>
          </a:prstGeom>
          <a:solidFill>
            <a:srgbClr val="DDDDDD"/>
          </a:solidFill>
          <a:ln w="9525">
            <a:solidFill>
              <a:schemeClr val="tx1"/>
            </a:solidFill>
            <a:round/>
            <a:headEnd/>
            <a:tailEnd/>
          </a:ln>
        </p:spPr>
        <p:txBody>
          <a:bodyPr anchor="ctr"/>
          <a:lstStyle/>
          <a:p>
            <a:pPr algn="ctr"/>
            <a:r>
              <a:rPr lang="fr-FR" b="1" dirty="0" smtClean="0">
                <a:latin typeface="Calibri" panose="020F0502020204030204" pitchFamily="34" charset="0"/>
                <a:cs typeface="Calibri" panose="020F0502020204030204" pitchFamily="34" charset="0"/>
              </a:rPr>
              <a:t>Membres d’Aviesan</a:t>
            </a:r>
            <a:endParaRPr lang="fr-FR" b="1" dirty="0">
              <a:latin typeface="Calibri" panose="020F0502020204030204" pitchFamily="34" charset="0"/>
              <a:cs typeface="Calibri" panose="020F0502020204030204" pitchFamily="34" charset="0"/>
            </a:endParaRPr>
          </a:p>
        </p:txBody>
      </p:sp>
      <p:sp>
        <p:nvSpPr>
          <p:cNvPr id="19" name="Line 13"/>
          <p:cNvSpPr>
            <a:spLocks noChangeShapeType="1"/>
          </p:cNvSpPr>
          <p:nvPr/>
        </p:nvSpPr>
        <p:spPr bwMode="auto">
          <a:xfrm flipV="1">
            <a:off x="3017300" y="2996183"/>
            <a:ext cx="142875" cy="244475"/>
          </a:xfrm>
          <a:prstGeom prst="line">
            <a:avLst/>
          </a:prstGeom>
          <a:noFill/>
          <a:ln w="38100">
            <a:solidFill>
              <a:schemeClr val="tx1"/>
            </a:solidFill>
            <a:round/>
            <a:headEnd/>
            <a:tailEnd type="triangle" w="med" len="med"/>
          </a:ln>
        </p:spPr>
        <p:txBody>
          <a:bodyPr/>
          <a:lstStyle/>
          <a:p>
            <a:endParaRPr lang="fr-FR">
              <a:latin typeface="Calibri" panose="020F0502020204030204" pitchFamily="34" charset="0"/>
              <a:cs typeface="Calibri" panose="020F0502020204030204" pitchFamily="34" charset="0"/>
            </a:endParaRPr>
          </a:p>
        </p:txBody>
      </p:sp>
      <p:sp>
        <p:nvSpPr>
          <p:cNvPr id="20" name="AutoShape 10"/>
          <p:cNvSpPr>
            <a:spLocks noChangeArrowheads="1"/>
          </p:cNvSpPr>
          <p:nvPr/>
        </p:nvSpPr>
        <p:spPr bwMode="auto">
          <a:xfrm>
            <a:off x="3449348" y="3500239"/>
            <a:ext cx="1584325" cy="504825"/>
          </a:xfrm>
          <a:prstGeom prst="roundRect">
            <a:avLst>
              <a:gd name="adj" fmla="val 16667"/>
            </a:avLst>
          </a:prstGeom>
          <a:solidFill>
            <a:srgbClr val="DDDDDD"/>
          </a:solidFill>
          <a:ln w="9525">
            <a:solidFill>
              <a:schemeClr val="tx1"/>
            </a:solidFill>
            <a:round/>
            <a:headEnd/>
            <a:tailEnd/>
          </a:ln>
        </p:spPr>
        <p:txBody>
          <a:bodyPr anchor="ctr"/>
          <a:lstStyle/>
          <a:p>
            <a:pPr algn="ctr"/>
            <a:r>
              <a:rPr lang="fr-FR" b="1" dirty="0" smtClean="0">
                <a:latin typeface="Calibri" panose="020F0502020204030204" pitchFamily="34" charset="0"/>
                <a:cs typeface="Calibri" panose="020F0502020204030204" pitchFamily="34" charset="0"/>
              </a:rPr>
              <a:t>Cliniciens</a:t>
            </a:r>
            <a:endParaRPr lang="fr-FR" b="1" dirty="0">
              <a:latin typeface="Calibri" panose="020F0502020204030204" pitchFamily="34" charset="0"/>
              <a:cs typeface="Calibri" panose="020F0502020204030204" pitchFamily="34" charset="0"/>
            </a:endParaRPr>
          </a:p>
        </p:txBody>
      </p:sp>
      <p:sp>
        <p:nvSpPr>
          <p:cNvPr id="21" name="Line 13"/>
          <p:cNvSpPr>
            <a:spLocks noChangeShapeType="1"/>
          </p:cNvSpPr>
          <p:nvPr/>
        </p:nvSpPr>
        <p:spPr bwMode="auto">
          <a:xfrm flipV="1">
            <a:off x="4169428" y="3111748"/>
            <a:ext cx="0" cy="316483"/>
          </a:xfrm>
          <a:prstGeom prst="line">
            <a:avLst/>
          </a:prstGeom>
          <a:noFill/>
          <a:ln w="38100">
            <a:solidFill>
              <a:schemeClr val="tx1"/>
            </a:solidFill>
            <a:round/>
            <a:headEnd/>
            <a:tailEnd type="triangle" w="med" len="med"/>
          </a:ln>
        </p:spPr>
        <p:txBody>
          <a:bodyPr/>
          <a:lstStyle/>
          <a:p>
            <a:endParaRPr lang="fr-FR">
              <a:latin typeface="Calibri" panose="020F0502020204030204" pitchFamily="34" charset="0"/>
              <a:cs typeface="Calibri" panose="020F0502020204030204" pitchFamily="34" charset="0"/>
            </a:endParaRPr>
          </a:p>
        </p:txBody>
      </p:sp>
      <p:sp>
        <p:nvSpPr>
          <p:cNvPr id="22" name="AutoShape 10"/>
          <p:cNvSpPr>
            <a:spLocks noChangeArrowheads="1"/>
          </p:cNvSpPr>
          <p:nvPr/>
        </p:nvSpPr>
        <p:spPr bwMode="auto">
          <a:xfrm>
            <a:off x="5249548" y="3572247"/>
            <a:ext cx="1584325" cy="504825"/>
          </a:xfrm>
          <a:prstGeom prst="roundRect">
            <a:avLst>
              <a:gd name="adj" fmla="val 16667"/>
            </a:avLst>
          </a:prstGeom>
          <a:solidFill>
            <a:srgbClr val="DDDDDD"/>
          </a:solidFill>
          <a:ln w="9525">
            <a:solidFill>
              <a:schemeClr val="tx1"/>
            </a:solidFill>
            <a:round/>
            <a:headEnd/>
            <a:tailEnd/>
          </a:ln>
        </p:spPr>
        <p:txBody>
          <a:bodyPr anchor="ctr"/>
          <a:lstStyle/>
          <a:p>
            <a:pPr algn="ctr"/>
            <a:r>
              <a:rPr lang="fr-FR" b="1" dirty="0" smtClean="0">
                <a:latin typeface="Calibri" panose="020F0502020204030204" pitchFamily="34" charset="0"/>
                <a:cs typeface="Calibri" panose="020F0502020204030204" pitchFamily="34" charset="0"/>
              </a:rPr>
              <a:t>APHP</a:t>
            </a:r>
            <a:endParaRPr lang="fr-FR" b="1" dirty="0">
              <a:latin typeface="Calibri" panose="020F0502020204030204" pitchFamily="34" charset="0"/>
              <a:cs typeface="Calibri" panose="020F0502020204030204" pitchFamily="34" charset="0"/>
            </a:endParaRPr>
          </a:p>
        </p:txBody>
      </p:sp>
      <p:sp>
        <p:nvSpPr>
          <p:cNvPr id="23" name="Line 14"/>
          <p:cNvSpPr>
            <a:spLocks noChangeShapeType="1"/>
          </p:cNvSpPr>
          <p:nvPr/>
        </p:nvSpPr>
        <p:spPr bwMode="auto">
          <a:xfrm flipH="1" flipV="1">
            <a:off x="4961516" y="3068191"/>
            <a:ext cx="576064" cy="432048"/>
          </a:xfrm>
          <a:prstGeom prst="line">
            <a:avLst/>
          </a:prstGeom>
          <a:noFill/>
          <a:ln w="38100">
            <a:solidFill>
              <a:schemeClr val="tx1"/>
            </a:solidFill>
            <a:round/>
            <a:headEnd/>
            <a:tailEnd type="triangle" w="med" len="med"/>
          </a:ln>
        </p:spPr>
        <p:txBody>
          <a:bodyPr/>
          <a:lstStyle/>
          <a:p>
            <a:endParaRPr lang="fr-FR">
              <a:latin typeface="Calibri" panose="020F0502020204030204" pitchFamily="34" charset="0"/>
              <a:cs typeface="Calibri" panose="020F0502020204030204" pitchFamily="34" charset="0"/>
            </a:endParaRPr>
          </a:p>
        </p:txBody>
      </p:sp>
      <p:sp>
        <p:nvSpPr>
          <p:cNvPr id="24" name="Rectangle à coins arrondis 23"/>
          <p:cNvSpPr/>
          <p:nvPr/>
        </p:nvSpPr>
        <p:spPr>
          <a:xfrm>
            <a:off x="5929827" y="979374"/>
            <a:ext cx="2634821" cy="648072"/>
          </a:xfrm>
          <a:prstGeom prst="round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l="100000" b="100000"/>
            </a:path>
            <a:tileRect t="-100000" r="-100000"/>
          </a:gradFill>
          <a:ln w="9525">
            <a:solidFill>
              <a:srgbClr val="5858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tx1"/>
                </a:solidFill>
                <a:latin typeface="Calibri" panose="020F0502020204030204" pitchFamily="34" charset="0"/>
                <a:cs typeface="Calibri" panose="020F0502020204030204" pitchFamily="34" charset="0"/>
              </a:rPr>
              <a:t>1 ou 2 établissement(s) porteur(s)</a:t>
            </a:r>
            <a:endParaRPr lang="fr-FR"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71551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p:cNvGrpSpPr/>
          <p:nvPr/>
        </p:nvGrpSpPr>
        <p:grpSpPr>
          <a:xfrm>
            <a:off x="251520" y="3668774"/>
            <a:ext cx="8171405" cy="1337988"/>
            <a:chOff x="289027" y="3296859"/>
            <a:chExt cx="8171405" cy="1337988"/>
          </a:xfrm>
        </p:grpSpPr>
        <p:grpSp>
          <p:nvGrpSpPr>
            <p:cNvPr id="4" name="Groupe 3"/>
            <p:cNvGrpSpPr/>
            <p:nvPr/>
          </p:nvGrpSpPr>
          <p:grpSpPr>
            <a:xfrm>
              <a:off x="2000979" y="3425793"/>
              <a:ext cx="6459453" cy="1080120"/>
              <a:chOff x="4173958" y="2970358"/>
              <a:chExt cx="6459453" cy="1080120"/>
            </a:xfrm>
          </p:grpSpPr>
          <p:sp>
            <p:nvSpPr>
              <p:cNvPr id="2" name="Rectangle à coins arrondis 1"/>
              <p:cNvSpPr/>
              <p:nvPr/>
            </p:nvSpPr>
            <p:spPr>
              <a:xfrm>
                <a:off x="4173958" y="2970358"/>
                <a:ext cx="6459453" cy="1080120"/>
              </a:xfrm>
              <a:prstGeom prst="roundRect">
                <a:avLst/>
              </a:prstGeom>
              <a:gradFill flip="none" rotWithShape="1">
                <a:gsLst>
                  <a:gs pos="0">
                    <a:srgbClr val="09BFFF">
                      <a:shade val="30000"/>
                      <a:satMod val="115000"/>
                    </a:srgbClr>
                  </a:gs>
                  <a:gs pos="50000">
                    <a:srgbClr val="09BFFF">
                      <a:shade val="67500"/>
                      <a:satMod val="115000"/>
                    </a:srgbClr>
                  </a:gs>
                  <a:gs pos="100000">
                    <a:srgbClr val="09BFFF">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Rectangle à coins arrondis 58"/>
              <p:cNvSpPr/>
              <p:nvPr/>
            </p:nvSpPr>
            <p:spPr>
              <a:xfrm>
                <a:off x="4308060" y="3102013"/>
                <a:ext cx="6181335" cy="81681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7" name="Flèche vers le bas 56"/>
            <p:cNvSpPr/>
            <p:nvPr/>
          </p:nvSpPr>
          <p:spPr>
            <a:xfrm rot="16200000">
              <a:off x="426016" y="3159870"/>
              <a:ext cx="1337988" cy="1611966"/>
            </a:xfrm>
            <a:prstGeom prst="downArrow">
              <a:avLst>
                <a:gd name="adj1" fmla="val 50000"/>
                <a:gd name="adj2" fmla="val 45920"/>
              </a:avLst>
            </a:prstGeom>
            <a:gradFill flip="none" rotWithShape="1">
              <a:gsLst>
                <a:gs pos="0">
                  <a:srgbClr val="09BFFF">
                    <a:shade val="30000"/>
                    <a:satMod val="115000"/>
                  </a:srgbClr>
                </a:gs>
                <a:gs pos="50000">
                  <a:srgbClr val="09BFFF">
                    <a:shade val="67500"/>
                    <a:satMod val="115000"/>
                  </a:srgbClr>
                </a:gs>
                <a:gs pos="100000">
                  <a:srgbClr val="09BFFF">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3200"/>
            </a:p>
          </p:txBody>
        </p:sp>
      </p:grpSp>
      <p:sp>
        <p:nvSpPr>
          <p:cNvPr id="3" name="Titre 2"/>
          <p:cNvSpPr>
            <a:spLocks noGrp="1"/>
          </p:cNvSpPr>
          <p:nvPr>
            <p:ph type="title"/>
          </p:nvPr>
        </p:nvSpPr>
        <p:spPr/>
        <p:txBody>
          <a:bodyPr/>
          <a:lstStyle/>
          <a:p>
            <a:r>
              <a:rPr lang="fr-FR" dirty="0" smtClean="0"/>
              <a:t>Qui sommes-nous </a:t>
            </a:r>
            <a:r>
              <a:rPr lang="fr-FR" dirty="0"/>
              <a:t>: </a:t>
            </a:r>
            <a:r>
              <a:rPr lang="fr-FR" dirty="0" smtClean="0"/>
              <a:t>les DVS</a:t>
            </a:r>
            <a:endParaRPr lang="fr-FR" dirty="0"/>
          </a:p>
        </p:txBody>
      </p:sp>
      <p:grpSp>
        <p:nvGrpSpPr>
          <p:cNvPr id="15" name="Groupe 14"/>
          <p:cNvGrpSpPr/>
          <p:nvPr/>
        </p:nvGrpSpPr>
        <p:grpSpPr>
          <a:xfrm>
            <a:off x="56762" y="871387"/>
            <a:ext cx="5523533" cy="706370"/>
            <a:chOff x="56762" y="871387"/>
            <a:chExt cx="5523533" cy="706370"/>
          </a:xfrm>
        </p:grpSpPr>
        <p:grpSp>
          <p:nvGrpSpPr>
            <p:cNvPr id="17" name="Groupe 16"/>
            <p:cNvGrpSpPr/>
            <p:nvPr/>
          </p:nvGrpSpPr>
          <p:grpSpPr>
            <a:xfrm>
              <a:off x="56762" y="985499"/>
              <a:ext cx="5523533" cy="592258"/>
              <a:chOff x="-879525" y="4764648"/>
              <a:chExt cx="5523533" cy="592258"/>
            </a:xfrm>
          </p:grpSpPr>
          <p:grpSp>
            <p:nvGrpSpPr>
              <p:cNvPr id="20" name="Groupe 19"/>
              <p:cNvGrpSpPr/>
              <p:nvPr/>
            </p:nvGrpSpPr>
            <p:grpSpPr>
              <a:xfrm>
                <a:off x="-879525" y="4764648"/>
                <a:ext cx="1010159" cy="592258"/>
                <a:chOff x="366882" y="1208649"/>
                <a:chExt cx="1010159" cy="592258"/>
              </a:xfrm>
            </p:grpSpPr>
            <p:pic>
              <p:nvPicPr>
                <p:cNvPr id="22" name="Picture 2" descr="http://u1019.lille.inserm.fr/files/2011/02/Logo-InsermTransfer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6882" y="1208649"/>
                  <a:ext cx="1010159" cy="17843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0" descr="http://www.annenbergfoundation.org/sites/default/files/institut_curi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3562" y="1442533"/>
                  <a:ext cx="726179" cy="358374"/>
                </a:xfrm>
                <a:prstGeom prst="rect">
                  <a:avLst/>
                </a:prstGeom>
                <a:noFill/>
                <a:extLst>
                  <a:ext uri="{909E8E84-426E-40DD-AFC4-6F175D3DCCD1}">
                    <a14:hiddenFill xmlns:a14="http://schemas.microsoft.com/office/drawing/2010/main">
                      <a:solidFill>
                        <a:srgbClr val="FFFFFF"/>
                      </a:solidFill>
                    </a14:hiddenFill>
                  </a:ext>
                </a:extLst>
              </p:spPr>
            </p:pic>
          </p:grpSp>
          <p:sp>
            <p:nvSpPr>
              <p:cNvPr id="21" name="Rectangle à coins arrondis 20"/>
              <p:cNvSpPr/>
              <p:nvPr/>
            </p:nvSpPr>
            <p:spPr>
              <a:xfrm>
                <a:off x="184695" y="4839440"/>
                <a:ext cx="4459313" cy="442674"/>
              </a:xfrm>
              <a:prstGeom prst="round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p:spPr>
            <p:style>
              <a:lnRef idx="0">
                <a:schemeClr val="accent3"/>
              </a:lnRef>
              <a:fillRef idx="3">
                <a:schemeClr val="accent3"/>
              </a:fillRef>
              <a:effectRef idx="3">
                <a:schemeClr val="accent3"/>
              </a:effectRef>
              <a:fontRef idx="minor">
                <a:schemeClr val="lt1"/>
              </a:fontRef>
            </p:style>
            <p:txBody>
              <a:bodyPr wrap="none" lIns="36000" rIns="36000" rtlCol="0" anchor="ctr">
                <a:spAutoFit/>
              </a:bodyPr>
              <a:lstStyle/>
              <a:p>
                <a:pPr algn="ctr"/>
                <a:r>
                  <a:rPr lang="fr-FR" sz="2000" dirty="0">
                    <a:solidFill>
                      <a:schemeClr val="tx1"/>
                    </a:solidFill>
                    <a:latin typeface="Calibri" panose="020F0502020204030204" pitchFamily="34" charset="0"/>
                    <a:cs typeface="Calibri" panose="020F0502020204030204" pitchFamily="34" charset="0"/>
                  </a:rPr>
                  <a:t>Innovation thérapeutique en </a:t>
                </a:r>
                <a:r>
                  <a:rPr lang="fr-FR" sz="2000" dirty="0" smtClean="0">
                    <a:solidFill>
                      <a:schemeClr val="tx1"/>
                    </a:solidFill>
                    <a:latin typeface="Calibri" panose="020F0502020204030204" pitchFamily="34" charset="0"/>
                    <a:cs typeface="Calibri" panose="020F0502020204030204" pitchFamily="34" charset="0"/>
                  </a:rPr>
                  <a:t>cancérologie</a:t>
                </a:r>
                <a:endParaRPr lang="fr-FR" sz="2000" dirty="0">
                  <a:solidFill>
                    <a:schemeClr val="tx1"/>
                  </a:solidFill>
                  <a:latin typeface="Calibri" panose="020F0502020204030204" pitchFamily="34" charset="0"/>
                  <a:cs typeface="Calibri" panose="020F0502020204030204" pitchFamily="34" charset="0"/>
                </a:endParaRPr>
              </a:p>
            </p:txBody>
          </p:sp>
        </p:grpSp>
        <p:sp>
          <p:nvSpPr>
            <p:cNvPr id="18" name="Rectangle à coins arrondis 17"/>
            <p:cNvSpPr/>
            <p:nvPr/>
          </p:nvSpPr>
          <p:spPr>
            <a:xfrm>
              <a:off x="3733382" y="871387"/>
              <a:ext cx="1465424" cy="258128"/>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1400" b="1" dirty="0" smtClean="0">
                  <a:latin typeface="Calibri" panose="020F0502020204030204" pitchFamily="34" charset="0"/>
                  <a:cs typeface="Calibri" panose="020F0502020204030204" pitchFamily="34" charset="0"/>
                </a:rPr>
                <a:t>Melina Pocard</a:t>
              </a:r>
              <a:endParaRPr lang="fr-FR" sz="1400" b="1" dirty="0">
                <a:latin typeface="Calibri" panose="020F0502020204030204" pitchFamily="34" charset="0"/>
                <a:cs typeface="Calibri" panose="020F0502020204030204" pitchFamily="34" charset="0"/>
              </a:endParaRPr>
            </a:p>
          </p:txBody>
        </p:sp>
      </p:grpSp>
      <p:grpSp>
        <p:nvGrpSpPr>
          <p:cNvPr id="24" name="Groupe 23"/>
          <p:cNvGrpSpPr/>
          <p:nvPr/>
        </p:nvGrpSpPr>
        <p:grpSpPr>
          <a:xfrm>
            <a:off x="577238" y="1942981"/>
            <a:ext cx="5438920" cy="646031"/>
            <a:chOff x="577238" y="1807491"/>
            <a:chExt cx="5438920" cy="646031"/>
          </a:xfrm>
        </p:grpSpPr>
        <p:grpSp>
          <p:nvGrpSpPr>
            <p:cNvPr id="27" name="Groupe 26"/>
            <p:cNvGrpSpPr/>
            <p:nvPr/>
          </p:nvGrpSpPr>
          <p:grpSpPr>
            <a:xfrm>
              <a:off x="577238" y="2010848"/>
              <a:ext cx="4512864" cy="442674"/>
              <a:chOff x="107504" y="5436802"/>
              <a:chExt cx="4512864" cy="442674"/>
            </a:xfrm>
          </p:grpSpPr>
          <p:sp>
            <p:nvSpPr>
              <p:cNvPr id="31" name="Rectangle à coins arrondis 30"/>
              <p:cNvSpPr/>
              <p:nvPr/>
            </p:nvSpPr>
            <p:spPr>
              <a:xfrm>
                <a:off x="1449954" y="5436802"/>
                <a:ext cx="3170414" cy="442674"/>
              </a:xfrm>
              <a:prstGeom prst="round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p:spPr>
            <p:style>
              <a:lnRef idx="0">
                <a:schemeClr val="accent3"/>
              </a:lnRef>
              <a:fillRef idx="3">
                <a:schemeClr val="accent3"/>
              </a:fillRef>
              <a:effectRef idx="3">
                <a:schemeClr val="accent3"/>
              </a:effectRef>
              <a:fontRef idx="minor">
                <a:schemeClr val="lt1"/>
              </a:fontRef>
            </p:style>
            <p:txBody>
              <a:bodyPr wrap="none" lIns="180000" rIns="180000" rtlCol="0" anchor="ctr">
                <a:spAutoFit/>
              </a:bodyPr>
              <a:lstStyle/>
              <a:p>
                <a:pPr algn="ctr"/>
                <a:r>
                  <a:rPr lang="fr-FR" sz="2000" dirty="0">
                    <a:solidFill>
                      <a:schemeClr val="tx1"/>
                    </a:solidFill>
                    <a:latin typeface="Calibri" panose="020F0502020204030204" pitchFamily="34" charset="0"/>
                    <a:cs typeface="Calibri" panose="020F0502020204030204" pitchFamily="34" charset="0"/>
                  </a:rPr>
                  <a:t>Innovation en </a:t>
                </a:r>
                <a:r>
                  <a:rPr lang="fr-FR" sz="2000" dirty="0" err="1" smtClean="0">
                    <a:solidFill>
                      <a:schemeClr val="tx1"/>
                    </a:solidFill>
                    <a:latin typeface="Calibri" panose="020F0502020204030204" pitchFamily="34" charset="0"/>
                    <a:cs typeface="Calibri" panose="020F0502020204030204" pitchFamily="34" charset="0"/>
                  </a:rPr>
                  <a:t>vaccinologie</a:t>
                </a:r>
                <a:endParaRPr lang="fr-FR" sz="2000" dirty="0">
                  <a:solidFill>
                    <a:schemeClr val="tx1"/>
                  </a:solidFill>
                  <a:latin typeface="Calibri" panose="020F0502020204030204" pitchFamily="34" charset="0"/>
                  <a:cs typeface="Calibri" panose="020F0502020204030204" pitchFamily="34" charset="0"/>
                </a:endParaRPr>
              </a:p>
            </p:txBody>
          </p:sp>
          <p:grpSp>
            <p:nvGrpSpPr>
              <p:cNvPr id="32" name="Groupe 31"/>
              <p:cNvGrpSpPr/>
              <p:nvPr/>
            </p:nvGrpSpPr>
            <p:grpSpPr>
              <a:xfrm>
                <a:off x="107504" y="5473724"/>
                <a:ext cx="1259268" cy="368831"/>
                <a:chOff x="398551" y="2060814"/>
                <a:chExt cx="1259268" cy="368831"/>
              </a:xfrm>
            </p:grpSpPr>
            <p:pic>
              <p:nvPicPr>
                <p:cNvPr id="33" name="Picture 2" descr="http://upload.wikimedia.org/wikipedia/fr/thumb/1/1d/Institut_Pasteur_(logo).svg/1280px-Institut_Pasteur_(logo).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03630" y="2140932"/>
                  <a:ext cx="754189" cy="288713"/>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http://u1019.lille.inserm.fr/files/2011/02/Logo-InsermTransfer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8551" y="2060814"/>
                  <a:ext cx="1010159" cy="178430"/>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28" name="Rectangle à coins arrondis 27"/>
            <p:cNvSpPr/>
            <p:nvPr/>
          </p:nvSpPr>
          <p:spPr>
            <a:xfrm>
              <a:off x="4550734" y="1807491"/>
              <a:ext cx="1465424" cy="258128"/>
            </a:xfrm>
            <a:prstGeom prst="roundRect">
              <a:avLst/>
            </a:prstGeom>
          </p:spPr>
          <p:style>
            <a:lnRef idx="0">
              <a:schemeClr val="accent1"/>
            </a:lnRef>
            <a:fillRef idx="3">
              <a:schemeClr val="accent1"/>
            </a:fillRef>
            <a:effectRef idx="3">
              <a:schemeClr val="accent1"/>
            </a:effectRef>
            <a:fontRef idx="minor">
              <a:schemeClr val="lt1"/>
            </a:fontRef>
          </p:style>
          <p:txBody>
            <a:bodyPr lIns="0" rIns="0" rtlCol="0" anchor="ctr"/>
            <a:lstStyle/>
            <a:p>
              <a:pPr algn="ctr"/>
              <a:r>
                <a:rPr lang="fr-FR" sz="1400" b="1" dirty="0" smtClean="0">
                  <a:latin typeface="Calibri" panose="020F0502020204030204" pitchFamily="34" charset="0"/>
                  <a:cs typeface="Calibri" panose="020F0502020204030204" pitchFamily="34" charset="0"/>
                </a:rPr>
                <a:t>Alice </a:t>
              </a:r>
              <a:r>
                <a:rPr lang="fr-FR" sz="1400" b="1" dirty="0" err="1" smtClean="0">
                  <a:latin typeface="Calibri" panose="020F0502020204030204" pitchFamily="34" charset="0"/>
                  <a:cs typeface="Calibri" panose="020F0502020204030204" pitchFamily="34" charset="0"/>
                </a:rPr>
                <a:t>Rochard</a:t>
              </a:r>
              <a:endParaRPr lang="fr-FR" sz="1400" b="1" dirty="0">
                <a:latin typeface="Calibri" panose="020F0502020204030204" pitchFamily="34" charset="0"/>
                <a:cs typeface="Calibri" panose="020F0502020204030204" pitchFamily="34" charset="0"/>
              </a:endParaRPr>
            </a:p>
          </p:txBody>
        </p:sp>
      </p:grpSp>
      <p:grpSp>
        <p:nvGrpSpPr>
          <p:cNvPr id="35" name="Groupe 34"/>
          <p:cNvGrpSpPr/>
          <p:nvPr/>
        </p:nvGrpSpPr>
        <p:grpSpPr>
          <a:xfrm>
            <a:off x="1265419" y="2954236"/>
            <a:ext cx="5405446" cy="670090"/>
            <a:chOff x="1265419" y="2659197"/>
            <a:chExt cx="5405446" cy="670090"/>
          </a:xfrm>
        </p:grpSpPr>
        <p:grpSp>
          <p:nvGrpSpPr>
            <p:cNvPr id="36" name="Groupe 35"/>
            <p:cNvGrpSpPr/>
            <p:nvPr/>
          </p:nvGrpSpPr>
          <p:grpSpPr>
            <a:xfrm>
              <a:off x="1265419" y="2886613"/>
              <a:ext cx="5183800" cy="442674"/>
              <a:chOff x="1331640" y="2528997"/>
              <a:chExt cx="5183800" cy="442674"/>
            </a:xfrm>
          </p:grpSpPr>
          <p:sp>
            <p:nvSpPr>
              <p:cNvPr id="38" name="Rectangle à coins arrondis 37"/>
              <p:cNvSpPr/>
              <p:nvPr/>
            </p:nvSpPr>
            <p:spPr>
              <a:xfrm>
                <a:off x="2725296" y="2528997"/>
                <a:ext cx="3790144" cy="442674"/>
              </a:xfrm>
              <a:prstGeom prst="round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p:spPr>
            <p:style>
              <a:lnRef idx="0">
                <a:schemeClr val="accent3"/>
              </a:lnRef>
              <a:fillRef idx="3">
                <a:schemeClr val="accent3"/>
              </a:fillRef>
              <a:effectRef idx="3">
                <a:schemeClr val="accent3"/>
              </a:effectRef>
              <a:fontRef idx="minor">
                <a:schemeClr val="lt1"/>
              </a:fontRef>
            </p:style>
            <p:txBody>
              <a:bodyPr wrap="none" lIns="36000" rIns="36000" rtlCol="0" anchor="ctr">
                <a:spAutoFit/>
              </a:bodyPr>
              <a:lstStyle/>
              <a:p>
                <a:pPr algn="ctr"/>
                <a:r>
                  <a:rPr lang="fr-FR" sz="2000" dirty="0">
                    <a:solidFill>
                      <a:schemeClr val="tx1"/>
                    </a:solidFill>
                    <a:latin typeface="Calibri" panose="020F0502020204030204" pitchFamily="34" charset="0"/>
                    <a:cs typeface="Calibri" panose="020F0502020204030204" pitchFamily="34" charset="0"/>
                  </a:rPr>
                  <a:t>Biomarqueurs et tests </a:t>
                </a:r>
                <a:r>
                  <a:rPr lang="fr-FR" sz="2000" dirty="0" smtClean="0">
                    <a:solidFill>
                      <a:schemeClr val="tx1"/>
                    </a:solidFill>
                    <a:latin typeface="Calibri" panose="020F0502020204030204" pitchFamily="34" charset="0"/>
                    <a:cs typeface="Calibri" panose="020F0502020204030204" pitchFamily="34" charset="0"/>
                  </a:rPr>
                  <a:t>compagnons</a:t>
                </a:r>
                <a:endParaRPr lang="fr-FR" sz="2000" dirty="0">
                  <a:solidFill>
                    <a:schemeClr val="tx1"/>
                  </a:solidFill>
                  <a:latin typeface="Calibri" panose="020F0502020204030204" pitchFamily="34" charset="0"/>
                  <a:cs typeface="Calibri" panose="020F0502020204030204" pitchFamily="34" charset="0"/>
                </a:endParaRPr>
              </a:p>
            </p:txBody>
          </p:sp>
          <p:grpSp>
            <p:nvGrpSpPr>
              <p:cNvPr id="39" name="Groupe 38"/>
              <p:cNvGrpSpPr/>
              <p:nvPr/>
            </p:nvGrpSpPr>
            <p:grpSpPr>
              <a:xfrm>
                <a:off x="1331640" y="2561370"/>
                <a:ext cx="1283513" cy="377928"/>
                <a:chOff x="1331640" y="2571904"/>
                <a:chExt cx="1283513" cy="377928"/>
              </a:xfrm>
            </p:grpSpPr>
            <p:pic>
              <p:nvPicPr>
                <p:cNvPr id="40" name="Picture 2" descr="http://u1019.lille.inserm.fr/files/2011/02/Logo-InsermTransfer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1640" y="2571904"/>
                  <a:ext cx="1010159" cy="17843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http://upload.wikimedia.org/wikipedia/fr/thumb/1/1d/Institut_Pasteur_(logo).svg/1280px-Institut_Pasteur_(logo).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60964" y="2661119"/>
                  <a:ext cx="754189" cy="288713"/>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37" name="Rectangle à coins arrondis 36"/>
            <p:cNvSpPr/>
            <p:nvPr/>
          </p:nvSpPr>
          <p:spPr>
            <a:xfrm>
              <a:off x="5277451" y="2659197"/>
              <a:ext cx="1393414" cy="270518"/>
            </a:xfrm>
            <a:prstGeom prst="roundRect">
              <a:avLst/>
            </a:prstGeom>
          </p:spPr>
          <p:style>
            <a:lnRef idx="0">
              <a:schemeClr val="accent1"/>
            </a:lnRef>
            <a:fillRef idx="3">
              <a:schemeClr val="accent1"/>
            </a:fillRef>
            <a:effectRef idx="3">
              <a:schemeClr val="accent1"/>
            </a:effectRef>
            <a:fontRef idx="minor">
              <a:schemeClr val="lt1"/>
            </a:fontRef>
          </p:style>
          <p:txBody>
            <a:bodyPr lIns="0" rIns="0" rtlCol="0" anchor="ctr"/>
            <a:lstStyle/>
            <a:p>
              <a:pPr algn="ctr"/>
              <a:r>
                <a:rPr lang="fr-FR" sz="1400" b="1" dirty="0" smtClean="0">
                  <a:latin typeface="Calibri" panose="020F0502020204030204" pitchFamily="34" charset="0"/>
                  <a:cs typeface="Calibri" panose="020F0502020204030204" pitchFamily="34" charset="0"/>
                </a:rPr>
                <a:t>Pauline Solignac</a:t>
              </a:r>
              <a:endParaRPr lang="fr-FR" sz="1400" b="1" dirty="0">
                <a:latin typeface="Calibri" panose="020F0502020204030204" pitchFamily="34" charset="0"/>
                <a:cs typeface="Calibri" panose="020F0502020204030204" pitchFamily="34" charset="0"/>
              </a:endParaRPr>
            </a:p>
          </p:txBody>
        </p:sp>
      </p:grpSp>
      <p:grpSp>
        <p:nvGrpSpPr>
          <p:cNvPr id="42" name="Groupe 41"/>
          <p:cNvGrpSpPr/>
          <p:nvPr/>
        </p:nvGrpSpPr>
        <p:grpSpPr>
          <a:xfrm>
            <a:off x="3063580" y="5085184"/>
            <a:ext cx="5879642" cy="719061"/>
            <a:chOff x="3063580" y="4603413"/>
            <a:chExt cx="5879642" cy="719061"/>
          </a:xfrm>
        </p:grpSpPr>
        <p:grpSp>
          <p:nvGrpSpPr>
            <p:cNvPr id="43" name="Groupe 42"/>
            <p:cNvGrpSpPr/>
            <p:nvPr/>
          </p:nvGrpSpPr>
          <p:grpSpPr>
            <a:xfrm>
              <a:off x="3063580" y="4758800"/>
              <a:ext cx="5879642" cy="563674"/>
              <a:chOff x="2652407" y="1938404"/>
              <a:chExt cx="5879642" cy="563674"/>
            </a:xfrm>
          </p:grpSpPr>
          <p:sp>
            <p:nvSpPr>
              <p:cNvPr id="45" name="Rectangle à coins arrondis 44"/>
              <p:cNvSpPr/>
              <p:nvPr/>
            </p:nvSpPr>
            <p:spPr>
              <a:xfrm>
                <a:off x="3923928" y="2026660"/>
                <a:ext cx="4608121" cy="442674"/>
              </a:xfrm>
              <a:prstGeom prst="round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p:spPr>
            <p:style>
              <a:lnRef idx="0">
                <a:schemeClr val="accent3"/>
              </a:lnRef>
              <a:fillRef idx="3">
                <a:schemeClr val="accent3"/>
              </a:fillRef>
              <a:effectRef idx="3">
                <a:schemeClr val="accent3"/>
              </a:effectRef>
              <a:fontRef idx="minor">
                <a:schemeClr val="lt1"/>
              </a:fontRef>
            </p:style>
            <p:txBody>
              <a:bodyPr wrap="none" lIns="0" rIns="0" rtlCol="0" anchor="ctr">
                <a:spAutoFit/>
              </a:bodyPr>
              <a:lstStyle/>
              <a:p>
                <a:pPr algn="ctr"/>
                <a:r>
                  <a:rPr lang="fr-FR" sz="2000" dirty="0">
                    <a:solidFill>
                      <a:schemeClr val="tx1"/>
                    </a:solidFill>
                    <a:latin typeface="Calibri" panose="020F0502020204030204" pitchFamily="34" charset="0"/>
                    <a:cs typeface="Calibri" panose="020F0502020204030204" pitchFamily="34" charset="0"/>
                  </a:rPr>
                  <a:t>Biomarqueurs en neurologie et psychiatrie</a:t>
                </a:r>
              </a:p>
            </p:txBody>
          </p:sp>
          <p:grpSp>
            <p:nvGrpSpPr>
              <p:cNvPr id="46" name="Groupe 45"/>
              <p:cNvGrpSpPr/>
              <p:nvPr/>
            </p:nvGrpSpPr>
            <p:grpSpPr>
              <a:xfrm>
                <a:off x="2652407" y="1938404"/>
                <a:ext cx="1186583" cy="563674"/>
                <a:chOff x="2652407" y="1929222"/>
                <a:chExt cx="1186583" cy="563674"/>
              </a:xfrm>
            </p:grpSpPr>
            <p:pic>
              <p:nvPicPr>
                <p:cNvPr id="47" name="Picture 6" descr="http://icm-institute.org/contenu/themes/icmtheme/images/logo.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7854" y="1929222"/>
                  <a:ext cx="441136" cy="563674"/>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descr="http://ledi.u-bourgogne.fr/images/stories/Logo-INSERM.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652407" y="2132856"/>
                  <a:ext cx="695457" cy="271537"/>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44" name="Rectangle à coins arrondis 43"/>
            <p:cNvSpPr/>
            <p:nvPr/>
          </p:nvSpPr>
          <p:spPr>
            <a:xfrm>
              <a:off x="6923002" y="4603413"/>
              <a:ext cx="1393414" cy="270518"/>
            </a:xfrm>
            <a:prstGeom prst="roundRect">
              <a:avLst/>
            </a:prstGeom>
          </p:spPr>
          <p:style>
            <a:lnRef idx="0">
              <a:schemeClr val="accent1"/>
            </a:lnRef>
            <a:fillRef idx="3">
              <a:schemeClr val="accent1"/>
            </a:fillRef>
            <a:effectRef idx="3">
              <a:schemeClr val="accent1"/>
            </a:effectRef>
            <a:fontRef idx="minor">
              <a:schemeClr val="lt1"/>
            </a:fontRef>
          </p:style>
          <p:txBody>
            <a:bodyPr lIns="0" rIns="0" rtlCol="0" anchor="ctr"/>
            <a:lstStyle/>
            <a:p>
              <a:pPr algn="ctr"/>
              <a:r>
                <a:rPr lang="fr-FR" sz="1400" b="1" dirty="0" smtClean="0">
                  <a:latin typeface="Calibri" panose="020F0502020204030204" pitchFamily="34" charset="0"/>
                  <a:cs typeface="Calibri" panose="020F0502020204030204" pitchFamily="34" charset="0"/>
                </a:rPr>
                <a:t>Flavie Pouillot</a:t>
              </a:r>
              <a:endParaRPr lang="fr-FR" sz="1400" b="1" dirty="0">
                <a:latin typeface="Calibri" panose="020F0502020204030204" pitchFamily="34" charset="0"/>
                <a:cs typeface="Calibri" panose="020F0502020204030204" pitchFamily="34" charset="0"/>
              </a:endParaRPr>
            </a:p>
          </p:txBody>
        </p:sp>
      </p:grpSp>
      <p:grpSp>
        <p:nvGrpSpPr>
          <p:cNvPr id="49" name="Groupe 48"/>
          <p:cNvGrpSpPr/>
          <p:nvPr/>
        </p:nvGrpSpPr>
        <p:grpSpPr>
          <a:xfrm>
            <a:off x="2284191" y="3989550"/>
            <a:ext cx="5701661" cy="730409"/>
            <a:chOff x="2284191" y="3595301"/>
            <a:chExt cx="5701661" cy="730409"/>
          </a:xfrm>
        </p:grpSpPr>
        <p:grpSp>
          <p:nvGrpSpPr>
            <p:cNvPr id="50" name="Groupe 49"/>
            <p:cNvGrpSpPr/>
            <p:nvPr/>
          </p:nvGrpSpPr>
          <p:grpSpPr>
            <a:xfrm>
              <a:off x="2284191" y="3762378"/>
              <a:ext cx="1043285" cy="563332"/>
              <a:chOff x="5490517" y="2355349"/>
              <a:chExt cx="1043285" cy="563332"/>
            </a:xfrm>
          </p:grpSpPr>
          <p:pic>
            <p:nvPicPr>
              <p:cNvPr id="54" name="Picture 8" descr="http://upload.wikimedia.org/wikipedia/fr/0/09/CEA_logotype2012.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56922" y="2355349"/>
                <a:ext cx="376880" cy="307442"/>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12" descr="http://www.actusoins.com/wp-content/uploads/2012/09/LOGO-BLEU-APHP.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490517" y="2708920"/>
                <a:ext cx="1043285" cy="20976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1" name="Groupe 50"/>
            <p:cNvGrpSpPr/>
            <p:nvPr/>
          </p:nvGrpSpPr>
          <p:grpSpPr>
            <a:xfrm>
              <a:off x="3484270" y="3595301"/>
              <a:ext cx="4501582" cy="670080"/>
              <a:chOff x="3484270" y="3595301"/>
              <a:chExt cx="4501582" cy="670080"/>
            </a:xfrm>
          </p:grpSpPr>
          <p:sp>
            <p:nvSpPr>
              <p:cNvPr id="52" name="Rectangle à coins arrondis 51"/>
              <p:cNvSpPr/>
              <p:nvPr/>
            </p:nvSpPr>
            <p:spPr>
              <a:xfrm>
                <a:off x="3484270" y="3822707"/>
                <a:ext cx="3288079" cy="442674"/>
              </a:xfrm>
              <a:prstGeom prst="round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p:spPr>
            <p:style>
              <a:lnRef idx="0">
                <a:schemeClr val="accent3"/>
              </a:lnRef>
              <a:fillRef idx="3">
                <a:schemeClr val="accent3"/>
              </a:fillRef>
              <a:effectRef idx="3">
                <a:schemeClr val="accent3"/>
              </a:effectRef>
              <a:fontRef idx="minor">
                <a:schemeClr val="lt1"/>
              </a:fontRef>
            </p:style>
            <p:txBody>
              <a:bodyPr wrap="none" lIns="540000" rIns="540000" rtlCol="0" anchor="ctr">
                <a:spAutoFit/>
              </a:bodyPr>
              <a:lstStyle/>
              <a:p>
                <a:pPr algn="ctr"/>
                <a:r>
                  <a:rPr lang="fr-FR" sz="2000" dirty="0">
                    <a:solidFill>
                      <a:schemeClr val="tx1"/>
                    </a:solidFill>
                    <a:latin typeface="Calibri" panose="020F0502020204030204" pitchFamily="34" charset="0"/>
                    <a:cs typeface="Calibri" panose="020F0502020204030204" pitchFamily="34" charset="0"/>
                  </a:rPr>
                  <a:t>Dispositifs </a:t>
                </a:r>
                <a:r>
                  <a:rPr lang="fr-FR" sz="2000" dirty="0" smtClean="0">
                    <a:solidFill>
                      <a:schemeClr val="tx1"/>
                    </a:solidFill>
                    <a:latin typeface="Calibri" panose="020F0502020204030204" pitchFamily="34" charset="0"/>
                    <a:cs typeface="Calibri" panose="020F0502020204030204" pitchFamily="34" charset="0"/>
                  </a:rPr>
                  <a:t>médicaux</a:t>
                </a:r>
                <a:endParaRPr lang="fr-FR" sz="2000" dirty="0">
                  <a:solidFill>
                    <a:schemeClr val="tx1"/>
                  </a:solidFill>
                  <a:latin typeface="Calibri" panose="020F0502020204030204" pitchFamily="34" charset="0"/>
                  <a:cs typeface="Calibri" panose="020F0502020204030204" pitchFamily="34" charset="0"/>
                </a:endParaRPr>
              </a:p>
            </p:txBody>
          </p:sp>
          <p:sp>
            <p:nvSpPr>
              <p:cNvPr id="53" name="Rectangle à coins arrondis 52"/>
              <p:cNvSpPr/>
              <p:nvPr/>
            </p:nvSpPr>
            <p:spPr>
              <a:xfrm>
                <a:off x="6041636" y="3595301"/>
                <a:ext cx="1944216" cy="270518"/>
              </a:xfrm>
              <a:prstGeom prst="roundRect">
                <a:avLst/>
              </a:prstGeom>
            </p:spPr>
            <p:style>
              <a:lnRef idx="0">
                <a:schemeClr val="accent1"/>
              </a:lnRef>
              <a:fillRef idx="3">
                <a:schemeClr val="accent1"/>
              </a:fillRef>
              <a:effectRef idx="3">
                <a:schemeClr val="accent1"/>
              </a:effectRef>
              <a:fontRef idx="minor">
                <a:schemeClr val="lt1"/>
              </a:fontRef>
            </p:style>
            <p:txBody>
              <a:bodyPr lIns="0" rIns="0" rtlCol="0" anchor="ctr"/>
              <a:lstStyle/>
              <a:p>
                <a:pPr algn="ctr"/>
                <a:r>
                  <a:rPr lang="fr-FR" sz="1400" b="1" dirty="0" smtClean="0">
                    <a:latin typeface="Calibri" panose="020F0502020204030204" pitchFamily="34" charset="0"/>
                    <a:cs typeface="Calibri" panose="020F0502020204030204" pitchFamily="34" charset="0"/>
                  </a:rPr>
                  <a:t>Peggy Baudouin-Cornu</a:t>
                </a:r>
                <a:endParaRPr lang="fr-FR" sz="1400" b="1" dirty="0">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2995313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0-#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additive="base">
                                        <p:cTn id="17" dur="500" fill="hold"/>
                                        <p:tgtEl>
                                          <p:spTgt spid="35"/>
                                        </p:tgtEl>
                                        <p:attrNameLst>
                                          <p:attrName>ppt_x</p:attrName>
                                        </p:attrNameLst>
                                      </p:cBhvr>
                                      <p:tavLst>
                                        <p:tav tm="0">
                                          <p:val>
                                            <p:strVal val="0-#ppt_w/2"/>
                                          </p:val>
                                        </p:tav>
                                        <p:tav tm="100000">
                                          <p:val>
                                            <p:strVal val="#ppt_x"/>
                                          </p:val>
                                        </p:tav>
                                      </p:tavLst>
                                    </p:anim>
                                    <p:anim calcmode="lin" valueType="num">
                                      <p:cBhvr additive="base">
                                        <p:cTn id="18" dur="500" fill="hold"/>
                                        <p:tgtEl>
                                          <p:spTgt spid="3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49"/>
                                        </p:tgtEl>
                                        <p:attrNameLst>
                                          <p:attrName>style.visibility</p:attrName>
                                        </p:attrNameLst>
                                      </p:cBhvr>
                                      <p:to>
                                        <p:strVal val="visible"/>
                                      </p:to>
                                    </p:set>
                                    <p:anim calcmode="lin" valueType="num">
                                      <p:cBhvr additive="base">
                                        <p:cTn id="22" dur="500" fill="hold"/>
                                        <p:tgtEl>
                                          <p:spTgt spid="49"/>
                                        </p:tgtEl>
                                        <p:attrNameLst>
                                          <p:attrName>ppt_x</p:attrName>
                                        </p:attrNameLst>
                                      </p:cBhvr>
                                      <p:tavLst>
                                        <p:tav tm="0">
                                          <p:val>
                                            <p:strVal val="0-#ppt_w/2"/>
                                          </p:val>
                                        </p:tav>
                                        <p:tav tm="100000">
                                          <p:val>
                                            <p:strVal val="#ppt_x"/>
                                          </p:val>
                                        </p:tav>
                                      </p:tavLst>
                                    </p:anim>
                                    <p:anim calcmode="lin" valueType="num">
                                      <p:cBhvr additive="base">
                                        <p:cTn id="23" dur="500" fill="hold"/>
                                        <p:tgtEl>
                                          <p:spTgt spid="4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additive="base">
                                        <p:cTn id="27" dur="500" fill="hold"/>
                                        <p:tgtEl>
                                          <p:spTgt spid="42"/>
                                        </p:tgtEl>
                                        <p:attrNameLst>
                                          <p:attrName>ppt_x</p:attrName>
                                        </p:attrNameLst>
                                      </p:cBhvr>
                                      <p:tavLst>
                                        <p:tav tm="0">
                                          <p:val>
                                            <p:strVal val="0-#ppt_w/2"/>
                                          </p:val>
                                        </p:tav>
                                        <p:tav tm="100000">
                                          <p:val>
                                            <p:strVal val="#ppt_x"/>
                                          </p:val>
                                        </p:tav>
                                      </p:tavLst>
                                    </p:anim>
                                    <p:anim calcmode="lin" valueType="num">
                                      <p:cBhvr additive="base">
                                        <p:cTn id="28" dur="500" fill="hold"/>
                                        <p:tgtEl>
                                          <p:spTgt spid="42"/>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1196752"/>
            <a:ext cx="9001124" cy="4896072"/>
          </a:xfrm>
        </p:spPr>
        <p:txBody>
          <a:bodyPr>
            <a:normAutofit/>
          </a:bodyPr>
          <a:lstStyle/>
          <a:p>
            <a:r>
              <a:rPr lang="fr-FR" dirty="0" smtClean="0"/>
              <a:t>	1- Qui sommes-nous ?</a:t>
            </a:r>
            <a:endParaRPr lang="fr-FR" dirty="0"/>
          </a:p>
          <a:p>
            <a:pPr marL="800100" lvl="1" indent="-342900"/>
            <a:endParaRPr lang="fr-FR" dirty="0" smtClean="0"/>
          </a:p>
          <a:p>
            <a:r>
              <a:rPr lang="fr-FR" dirty="0" smtClean="0"/>
              <a:t>	2- La filière du Dispositif Médical.</a:t>
            </a:r>
          </a:p>
          <a:p>
            <a:endParaRPr lang="fr-FR" dirty="0"/>
          </a:p>
          <a:p>
            <a:r>
              <a:rPr lang="fr-FR" dirty="0" smtClean="0"/>
              <a:t>	3- Le DVS Dispositifs Médicaux.</a:t>
            </a:r>
          </a:p>
          <a:p>
            <a:pPr marL="800100" lvl="1" indent="-342900"/>
            <a:endParaRPr lang="fr-FR" dirty="0" smtClean="0"/>
          </a:p>
          <a:p>
            <a:r>
              <a:rPr lang="fr-FR" dirty="0" smtClean="0"/>
              <a:t>	4- Les 3 premiers chantiers du DVS DM.</a:t>
            </a:r>
          </a:p>
          <a:p>
            <a:pPr algn="ctr"/>
            <a:endParaRPr lang="fr-FR" sz="2000" dirty="0"/>
          </a:p>
          <a:p>
            <a:pPr algn="ctr"/>
            <a:r>
              <a:rPr lang="fr-FR" sz="2800" dirty="0" smtClean="0">
                <a:solidFill>
                  <a:srgbClr val="000099"/>
                </a:solidFill>
              </a:rPr>
              <a:t>Comment participer ?</a:t>
            </a:r>
          </a:p>
        </p:txBody>
      </p:sp>
      <p:sp>
        <p:nvSpPr>
          <p:cNvPr id="4" name="Flèche droite 3"/>
          <p:cNvSpPr/>
          <p:nvPr/>
        </p:nvSpPr>
        <p:spPr>
          <a:xfrm>
            <a:off x="46129" y="2172965"/>
            <a:ext cx="872248" cy="432048"/>
          </a:xfrm>
          <a:prstGeom prst="rightArrow">
            <a:avLst/>
          </a:prstGeom>
          <a:gradFill flip="none" rotWithShape="1">
            <a:gsLst>
              <a:gs pos="0">
                <a:srgbClr val="09BFFF">
                  <a:shade val="30000"/>
                  <a:satMod val="115000"/>
                </a:srgbClr>
              </a:gs>
              <a:gs pos="50000">
                <a:srgbClr val="09BFFF">
                  <a:shade val="67500"/>
                  <a:satMod val="115000"/>
                </a:srgbClr>
              </a:gs>
              <a:gs pos="100000">
                <a:srgbClr val="09BFFF">
                  <a:shade val="100000"/>
                  <a:satMod val="115000"/>
                </a:srgbClr>
              </a:gs>
            </a:gsLst>
            <a:lin ang="135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Titre 1"/>
          <p:cNvSpPr>
            <a:spLocks noGrp="1"/>
          </p:cNvSpPr>
          <p:nvPr>
            <p:ph type="title"/>
          </p:nvPr>
        </p:nvSpPr>
        <p:spPr>
          <a:xfrm>
            <a:off x="2761303" y="116632"/>
            <a:ext cx="3478516" cy="637849"/>
          </a:xfrm>
          <a:ln w="19050">
            <a:solidFill>
              <a:srgbClr val="C00000"/>
            </a:solidFill>
          </a:ln>
        </p:spPr>
        <p:txBody>
          <a:bodyPr wrap="none" tIns="72000" bIns="72000"/>
          <a:lstStyle/>
          <a:p>
            <a:r>
              <a:rPr lang="fr-FR" dirty="0" smtClean="0"/>
              <a:t>« Kick-off » DVS DM</a:t>
            </a:r>
            <a:endParaRPr lang="fr-FR" dirty="0"/>
          </a:p>
        </p:txBody>
      </p:sp>
    </p:spTree>
    <p:extLst>
      <p:ext uri="{BB962C8B-B14F-4D97-AF65-F5344CB8AC3E}">
        <p14:creationId xmlns:p14="http://schemas.microsoft.com/office/powerpoint/2010/main" val="7485365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Dispositifs Médicaux</a:t>
            </a:r>
            <a:endParaRPr lang="fr-FR" dirty="0"/>
          </a:p>
        </p:txBody>
      </p:sp>
      <p:sp>
        <p:nvSpPr>
          <p:cNvPr id="3" name="Espace réservé du contenu 2"/>
          <p:cNvSpPr>
            <a:spLocks noGrp="1"/>
          </p:cNvSpPr>
          <p:nvPr>
            <p:ph idx="1"/>
          </p:nvPr>
        </p:nvSpPr>
        <p:spPr>
          <a:xfrm>
            <a:off x="0" y="631346"/>
            <a:ext cx="9001124" cy="5822617"/>
          </a:xfrm>
          <a:solidFill>
            <a:schemeClr val="bg1"/>
          </a:solidFill>
        </p:spPr>
        <p:txBody>
          <a:bodyPr lIns="144000" tIns="108000" rIns="144000" bIns="144000">
            <a:normAutofit fontScale="47500" lnSpcReduction="20000"/>
          </a:bodyPr>
          <a:lstStyle/>
          <a:p>
            <a:pPr>
              <a:lnSpc>
                <a:spcPct val="120000"/>
              </a:lnSpc>
              <a:spcBef>
                <a:spcPts val="0"/>
              </a:spcBef>
              <a:spcAft>
                <a:spcPts val="0"/>
              </a:spcAft>
            </a:pPr>
            <a:r>
              <a:rPr lang="fr-FR" sz="4200" b="0" dirty="0" smtClean="0"/>
              <a:t>Est </a:t>
            </a:r>
            <a:r>
              <a:rPr lang="fr-FR" sz="4200" b="0" dirty="0"/>
              <a:t>considéré comme dispositif médical : tout instrument, appareil, équipement, logiciel, matière ou autre article, utilisé seul ou en association, y compris le logiciel destiné par le fabricant à être utilisé spécifiquement à des fins diagnostique et/ou thérapeutique, et nécessaire au bon fonctionnement de celui-ci. </a:t>
            </a:r>
            <a:endParaRPr lang="fr-FR" sz="4200" b="0" dirty="0" smtClean="0"/>
          </a:p>
          <a:p>
            <a:pPr>
              <a:lnSpc>
                <a:spcPct val="120000"/>
              </a:lnSpc>
              <a:spcBef>
                <a:spcPts val="0"/>
              </a:spcBef>
              <a:spcAft>
                <a:spcPts val="0"/>
              </a:spcAft>
            </a:pPr>
            <a:endParaRPr lang="fr-FR" sz="4200" b="0" dirty="0" smtClean="0"/>
          </a:p>
          <a:p>
            <a:pPr>
              <a:lnSpc>
                <a:spcPct val="120000"/>
              </a:lnSpc>
              <a:spcBef>
                <a:spcPts val="0"/>
              </a:spcBef>
              <a:spcAft>
                <a:spcPts val="0"/>
              </a:spcAft>
            </a:pPr>
            <a:r>
              <a:rPr lang="fr-FR" sz="4200" b="0" dirty="0" smtClean="0"/>
              <a:t>Le </a:t>
            </a:r>
            <a:r>
              <a:rPr lang="fr-FR" sz="4200" b="0" dirty="0"/>
              <a:t>dispositif médical est destiné par le fabricant à être utilisé chez l'homme à des fins de :</a:t>
            </a:r>
          </a:p>
          <a:p>
            <a:pPr marL="457200" indent="-457200">
              <a:lnSpc>
                <a:spcPct val="120000"/>
              </a:lnSpc>
              <a:spcBef>
                <a:spcPts val="0"/>
              </a:spcBef>
              <a:spcAft>
                <a:spcPts val="0"/>
              </a:spcAft>
              <a:buFont typeface="Arial" panose="020B0604020202020204" pitchFamily="34" charset="0"/>
              <a:buChar char="•"/>
            </a:pPr>
            <a:r>
              <a:rPr lang="fr-FR" sz="4200" b="0" dirty="0" smtClean="0"/>
              <a:t>diagnostic</a:t>
            </a:r>
            <a:r>
              <a:rPr lang="fr-FR" sz="4200" b="0" dirty="0"/>
              <a:t>, prévention, contrôle, traitement ou d'atténuation d'une maladie,</a:t>
            </a:r>
          </a:p>
          <a:p>
            <a:pPr marL="457200" indent="-457200">
              <a:lnSpc>
                <a:spcPct val="120000"/>
              </a:lnSpc>
              <a:spcBef>
                <a:spcPts val="0"/>
              </a:spcBef>
              <a:spcAft>
                <a:spcPts val="0"/>
              </a:spcAft>
              <a:buFont typeface="Arial" panose="020B0604020202020204" pitchFamily="34" charset="0"/>
              <a:buChar char="•"/>
            </a:pPr>
            <a:r>
              <a:rPr lang="fr-FR" sz="4200" b="0" dirty="0"/>
              <a:t>diagnostic, contrôle, traitement, d'atténuation ou de compensation d'une blessure ou d'un handicap,</a:t>
            </a:r>
          </a:p>
          <a:p>
            <a:pPr marL="457200" indent="-457200">
              <a:lnSpc>
                <a:spcPct val="120000"/>
              </a:lnSpc>
              <a:spcBef>
                <a:spcPts val="0"/>
              </a:spcBef>
              <a:spcAft>
                <a:spcPts val="0"/>
              </a:spcAft>
              <a:buFont typeface="Arial" panose="020B0604020202020204" pitchFamily="34" charset="0"/>
              <a:buChar char="•"/>
            </a:pPr>
            <a:r>
              <a:rPr lang="fr-FR" sz="4200" b="0" dirty="0"/>
              <a:t>d'étude ou de remplacement ou modification de l'anatomie ou d'un processus physiologique,</a:t>
            </a:r>
          </a:p>
          <a:p>
            <a:pPr marL="457200" indent="-457200">
              <a:lnSpc>
                <a:spcPct val="120000"/>
              </a:lnSpc>
              <a:spcBef>
                <a:spcPts val="0"/>
              </a:spcBef>
              <a:spcAft>
                <a:spcPts val="0"/>
              </a:spcAft>
              <a:buFont typeface="Arial" panose="020B0604020202020204" pitchFamily="34" charset="0"/>
              <a:buChar char="•"/>
            </a:pPr>
            <a:r>
              <a:rPr lang="fr-FR" sz="4200" b="0" dirty="0"/>
              <a:t>maîtrise de la conception,</a:t>
            </a:r>
          </a:p>
          <a:p>
            <a:pPr>
              <a:lnSpc>
                <a:spcPct val="120000"/>
              </a:lnSpc>
              <a:spcBef>
                <a:spcPts val="0"/>
              </a:spcBef>
              <a:spcAft>
                <a:spcPts val="0"/>
              </a:spcAft>
            </a:pPr>
            <a:r>
              <a:rPr lang="fr-FR" sz="4200" b="0" dirty="0"/>
              <a:t>et dont l'action principale voulue dans ou sur le corps humain n'est pas obtenue par des moyens pharmacologiques ou immunologiques ni par métabolisme, mais dont la fonction peut être assistée par de tels moyens; (directive européenne 93/42/CEE</a:t>
            </a:r>
            <a:r>
              <a:rPr lang="fr-FR" sz="4200" b="0" dirty="0" smtClean="0"/>
              <a:t>)</a:t>
            </a:r>
          </a:p>
          <a:p>
            <a:pPr>
              <a:lnSpc>
                <a:spcPct val="120000"/>
              </a:lnSpc>
              <a:spcBef>
                <a:spcPts val="0"/>
              </a:spcBef>
              <a:spcAft>
                <a:spcPts val="0"/>
              </a:spcAft>
            </a:pPr>
            <a:endParaRPr lang="fr-FR" b="0" dirty="0"/>
          </a:p>
          <a:p>
            <a:pPr algn="r">
              <a:lnSpc>
                <a:spcPct val="120000"/>
              </a:lnSpc>
              <a:spcBef>
                <a:spcPts val="0"/>
              </a:spcBef>
              <a:spcAft>
                <a:spcPts val="0"/>
              </a:spcAft>
            </a:pPr>
            <a:r>
              <a:rPr lang="fr-FR" sz="1600" b="0" dirty="0"/>
              <a:t>http://</a:t>
            </a:r>
            <a:r>
              <a:rPr lang="fr-FR" sz="1600" b="0" dirty="0" smtClean="0"/>
              <a:t>ansm.sante.fr/Glossaire/</a:t>
            </a:r>
            <a:endParaRPr lang="fr-FR" sz="1600" b="0" dirty="0"/>
          </a:p>
        </p:txBody>
      </p:sp>
      <p:sp>
        <p:nvSpPr>
          <p:cNvPr id="19" name="Espace réservé du contenu 2"/>
          <p:cNvSpPr txBox="1">
            <a:spLocks/>
          </p:cNvSpPr>
          <p:nvPr/>
        </p:nvSpPr>
        <p:spPr>
          <a:xfrm>
            <a:off x="0" y="631346"/>
            <a:ext cx="9001124" cy="5822617"/>
          </a:xfrm>
          <a:prstGeom prst="rect">
            <a:avLst/>
          </a:prstGeom>
          <a:solidFill>
            <a:schemeClr val="bg1"/>
          </a:solidFill>
        </p:spPr>
        <p:txBody>
          <a:bodyPr vert="horz" lIns="144000" tIns="108000" rIns="144000" bIns="144000" rtlCol="0">
            <a:normAutofit fontScale="47500" lnSpcReduction="20000"/>
          </a:bodyPr>
          <a:lstStyle>
            <a:lvl1pPr marL="0" indent="0" algn="l" defTabSz="914400" rtl="0" eaLnBrk="1" latinLnBrk="0" hangingPunct="1">
              <a:spcBef>
                <a:spcPct val="20000"/>
              </a:spcBef>
              <a:spcAft>
                <a:spcPts val="600"/>
              </a:spcAft>
              <a:buFont typeface="Arial" pitchFamily="34" charset="0"/>
              <a:buNone/>
              <a:defRPr sz="2400" b="1" kern="1200">
                <a:solidFill>
                  <a:schemeClr val="tx1"/>
                </a:solidFill>
                <a:latin typeface="Calibri" panose="020F0502020204030204" pitchFamily="34" charset="0"/>
                <a:ea typeface="+mn-ea"/>
                <a:cs typeface="Calibri" panose="020F0502020204030204" pitchFamily="34" charset="0"/>
              </a:defRPr>
            </a:lvl1pPr>
            <a:lvl2pPr marL="457200" indent="-182880" algn="l" defTabSz="914400" rtl="0" eaLnBrk="1" latinLnBrk="0" hangingPunct="1">
              <a:spcBef>
                <a:spcPct val="20000"/>
              </a:spcBef>
              <a:buClr>
                <a:schemeClr val="tx2"/>
              </a:buClr>
              <a:buFont typeface="Arial" pitchFamily="34" charset="0"/>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Clr>
                <a:schemeClr val="tx2"/>
              </a:buClr>
              <a:buFont typeface="Arial" pitchFamily="34" charset="0"/>
              <a:buChar char="•"/>
              <a:defRPr sz="22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Clr>
                <a:schemeClr val="tx2"/>
              </a:buClr>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Clr>
                <a:schemeClr val="tx2"/>
              </a:buClr>
              <a:buFont typeface="Arial" pitchFamily="34" charset="0"/>
              <a:buChar char="•"/>
              <a:defRPr sz="2000" kern="120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120000"/>
              </a:lnSpc>
              <a:spcBef>
                <a:spcPts val="0"/>
              </a:spcBef>
              <a:spcAft>
                <a:spcPts val="0"/>
              </a:spcAft>
            </a:pPr>
            <a:r>
              <a:rPr lang="fr-FR" sz="4200" b="0" dirty="0" smtClean="0"/>
              <a:t>Est considéré comme dispositif médical : tout </a:t>
            </a:r>
            <a:r>
              <a:rPr lang="fr-FR" sz="4200" dirty="0" smtClean="0">
                <a:solidFill>
                  <a:srgbClr val="000099"/>
                </a:solidFill>
              </a:rPr>
              <a:t>instrument</a:t>
            </a:r>
            <a:r>
              <a:rPr lang="fr-FR" sz="4200" b="0" dirty="0" smtClean="0"/>
              <a:t>, </a:t>
            </a:r>
            <a:r>
              <a:rPr lang="fr-FR" sz="4200" dirty="0" smtClean="0">
                <a:solidFill>
                  <a:srgbClr val="000099"/>
                </a:solidFill>
              </a:rPr>
              <a:t>appareil</a:t>
            </a:r>
            <a:r>
              <a:rPr lang="fr-FR" sz="4200" b="0" dirty="0" smtClean="0"/>
              <a:t>, </a:t>
            </a:r>
            <a:r>
              <a:rPr lang="fr-FR" sz="4200" dirty="0" smtClean="0">
                <a:solidFill>
                  <a:srgbClr val="000099"/>
                </a:solidFill>
              </a:rPr>
              <a:t>équipement</a:t>
            </a:r>
            <a:r>
              <a:rPr lang="fr-FR" sz="4200" b="0" dirty="0" smtClean="0"/>
              <a:t>, </a:t>
            </a:r>
            <a:r>
              <a:rPr lang="fr-FR" sz="4200" dirty="0" smtClean="0">
                <a:solidFill>
                  <a:srgbClr val="000099"/>
                </a:solidFill>
              </a:rPr>
              <a:t>logiciel</a:t>
            </a:r>
            <a:r>
              <a:rPr lang="fr-FR" sz="4200" b="0" dirty="0" smtClean="0"/>
              <a:t>, </a:t>
            </a:r>
            <a:r>
              <a:rPr lang="fr-FR" sz="4200" dirty="0" smtClean="0">
                <a:solidFill>
                  <a:srgbClr val="000099"/>
                </a:solidFill>
              </a:rPr>
              <a:t>matière</a:t>
            </a:r>
            <a:r>
              <a:rPr lang="fr-FR" sz="4200" b="0" dirty="0" smtClean="0"/>
              <a:t> ou autre article, utilisé seul ou en association, y compris le logiciel destiné par le fabricant à être utilisé spécifiquement à des fins diagnostique et/ou thérapeutique, et nécessaire au bon fonctionnement de celui-ci. </a:t>
            </a:r>
          </a:p>
          <a:p>
            <a:pPr>
              <a:lnSpc>
                <a:spcPct val="120000"/>
              </a:lnSpc>
              <a:spcBef>
                <a:spcPts val="0"/>
              </a:spcBef>
              <a:spcAft>
                <a:spcPts val="0"/>
              </a:spcAft>
            </a:pPr>
            <a:endParaRPr lang="fr-FR" sz="4200" b="0" dirty="0" smtClean="0"/>
          </a:p>
          <a:p>
            <a:pPr>
              <a:lnSpc>
                <a:spcPct val="120000"/>
              </a:lnSpc>
              <a:spcBef>
                <a:spcPts val="0"/>
              </a:spcBef>
              <a:spcAft>
                <a:spcPts val="0"/>
              </a:spcAft>
            </a:pPr>
            <a:r>
              <a:rPr lang="fr-FR" sz="4200" b="0" dirty="0" smtClean="0"/>
              <a:t>Le dispositif médical est destiné par le fabricant à être utilisé chez l'homme à des fins de :</a:t>
            </a:r>
          </a:p>
          <a:p>
            <a:pPr marL="457200" indent="-457200">
              <a:lnSpc>
                <a:spcPct val="120000"/>
              </a:lnSpc>
              <a:spcBef>
                <a:spcPts val="0"/>
              </a:spcBef>
              <a:spcAft>
                <a:spcPts val="0"/>
              </a:spcAft>
              <a:buFont typeface="Arial" pitchFamily="34" charset="0"/>
              <a:buChar char="•"/>
            </a:pPr>
            <a:r>
              <a:rPr lang="fr-FR" sz="4200" b="0" dirty="0" smtClean="0"/>
              <a:t>diagnostic, prévention, contrôle, traitement ou d'atténuation d'une maladie,</a:t>
            </a:r>
          </a:p>
          <a:p>
            <a:pPr marL="457200" indent="-457200">
              <a:lnSpc>
                <a:spcPct val="120000"/>
              </a:lnSpc>
              <a:spcBef>
                <a:spcPts val="0"/>
              </a:spcBef>
              <a:spcAft>
                <a:spcPts val="0"/>
              </a:spcAft>
              <a:buFont typeface="Arial" pitchFamily="34" charset="0"/>
              <a:buChar char="•"/>
            </a:pPr>
            <a:r>
              <a:rPr lang="fr-FR" sz="4200" b="0" dirty="0" smtClean="0"/>
              <a:t>diagnostic, contrôle, traitement, d'atténuation ou de compensation d'une blessure ou d'un handicap,</a:t>
            </a:r>
          </a:p>
          <a:p>
            <a:pPr marL="457200" indent="-457200">
              <a:lnSpc>
                <a:spcPct val="120000"/>
              </a:lnSpc>
              <a:spcBef>
                <a:spcPts val="0"/>
              </a:spcBef>
              <a:spcAft>
                <a:spcPts val="0"/>
              </a:spcAft>
              <a:buFont typeface="Arial" pitchFamily="34" charset="0"/>
              <a:buChar char="•"/>
            </a:pPr>
            <a:r>
              <a:rPr lang="fr-FR" sz="4200" b="0" dirty="0" smtClean="0"/>
              <a:t>d'étude ou de remplacement ou modification de l'anatomie ou d'un processus physiologique,</a:t>
            </a:r>
          </a:p>
          <a:p>
            <a:pPr marL="457200" indent="-457200">
              <a:lnSpc>
                <a:spcPct val="120000"/>
              </a:lnSpc>
              <a:spcBef>
                <a:spcPts val="0"/>
              </a:spcBef>
              <a:spcAft>
                <a:spcPts val="0"/>
              </a:spcAft>
              <a:buFont typeface="Arial" pitchFamily="34" charset="0"/>
              <a:buChar char="•"/>
            </a:pPr>
            <a:r>
              <a:rPr lang="fr-FR" sz="4200" b="0" dirty="0" smtClean="0"/>
              <a:t>maîtrise de la conception,</a:t>
            </a:r>
          </a:p>
          <a:p>
            <a:pPr>
              <a:lnSpc>
                <a:spcPct val="120000"/>
              </a:lnSpc>
              <a:spcBef>
                <a:spcPts val="0"/>
              </a:spcBef>
              <a:spcAft>
                <a:spcPts val="0"/>
              </a:spcAft>
            </a:pPr>
            <a:r>
              <a:rPr lang="fr-FR" sz="4200" b="0" dirty="0" smtClean="0"/>
              <a:t>et dont l'action principale voulue dans ou sur le corps humain n'est pas obtenue par des moyens pharmacologiques ou immunologiques ni par métabolisme, mais dont la fonction peut être assistée par de tels moyens; (directive européenne 93/42/CEE)</a:t>
            </a:r>
          </a:p>
          <a:p>
            <a:pPr>
              <a:lnSpc>
                <a:spcPct val="120000"/>
              </a:lnSpc>
              <a:spcBef>
                <a:spcPts val="0"/>
              </a:spcBef>
              <a:spcAft>
                <a:spcPts val="0"/>
              </a:spcAft>
            </a:pPr>
            <a:endParaRPr lang="fr-FR" b="0" dirty="0" smtClean="0"/>
          </a:p>
          <a:p>
            <a:pPr algn="r">
              <a:lnSpc>
                <a:spcPct val="120000"/>
              </a:lnSpc>
              <a:spcBef>
                <a:spcPts val="0"/>
              </a:spcBef>
              <a:spcAft>
                <a:spcPts val="0"/>
              </a:spcAft>
            </a:pPr>
            <a:r>
              <a:rPr lang="fr-FR" sz="1600" b="0" dirty="0" smtClean="0"/>
              <a:t>http://ansm.sante.fr/Glossaire/</a:t>
            </a:r>
            <a:endParaRPr lang="fr-FR" sz="1600" b="0" dirty="0"/>
          </a:p>
        </p:txBody>
      </p:sp>
      <p:sp>
        <p:nvSpPr>
          <p:cNvPr id="20" name="Espace réservé du contenu 2"/>
          <p:cNvSpPr txBox="1">
            <a:spLocks/>
          </p:cNvSpPr>
          <p:nvPr/>
        </p:nvSpPr>
        <p:spPr>
          <a:xfrm>
            <a:off x="0" y="631346"/>
            <a:ext cx="9001124" cy="5822617"/>
          </a:xfrm>
          <a:prstGeom prst="rect">
            <a:avLst/>
          </a:prstGeom>
          <a:solidFill>
            <a:schemeClr val="bg1"/>
          </a:solidFill>
        </p:spPr>
        <p:txBody>
          <a:bodyPr vert="horz" lIns="144000" tIns="108000" rIns="144000" bIns="144000" rtlCol="0">
            <a:normAutofit fontScale="47500" lnSpcReduction="20000"/>
          </a:bodyPr>
          <a:lstStyle>
            <a:lvl1pPr marL="0" indent="0" algn="l" defTabSz="914400" rtl="0" eaLnBrk="1" latinLnBrk="0" hangingPunct="1">
              <a:spcBef>
                <a:spcPct val="20000"/>
              </a:spcBef>
              <a:spcAft>
                <a:spcPts val="600"/>
              </a:spcAft>
              <a:buFont typeface="Arial" pitchFamily="34" charset="0"/>
              <a:buNone/>
              <a:defRPr sz="2400" b="1" kern="1200">
                <a:solidFill>
                  <a:schemeClr val="tx1"/>
                </a:solidFill>
                <a:latin typeface="Calibri" panose="020F0502020204030204" pitchFamily="34" charset="0"/>
                <a:ea typeface="+mn-ea"/>
                <a:cs typeface="Calibri" panose="020F0502020204030204" pitchFamily="34" charset="0"/>
              </a:defRPr>
            </a:lvl1pPr>
            <a:lvl2pPr marL="457200" indent="-182880" algn="l" defTabSz="914400" rtl="0" eaLnBrk="1" latinLnBrk="0" hangingPunct="1">
              <a:spcBef>
                <a:spcPct val="20000"/>
              </a:spcBef>
              <a:buClr>
                <a:schemeClr val="tx2"/>
              </a:buClr>
              <a:buFont typeface="Arial" pitchFamily="34" charset="0"/>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Clr>
                <a:schemeClr val="tx2"/>
              </a:buClr>
              <a:buFont typeface="Arial" pitchFamily="34" charset="0"/>
              <a:buChar char="•"/>
              <a:defRPr sz="22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Clr>
                <a:schemeClr val="tx2"/>
              </a:buClr>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Clr>
                <a:schemeClr val="tx2"/>
              </a:buClr>
              <a:buFont typeface="Arial" pitchFamily="34" charset="0"/>
              <a:buChar char="•"/>
              <a:defRPr sz="2000" kern="120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120000"/>
              </a:lnSpc>
              <a:spcBef>
                <a:spcPts val="0"/>
              </a:spcBef>
              <a:spcAft>
                <a:spcPts val="0"/>
              </a:spcAft>
            </a:pPr>
            <a:r>
              <a:rPr lang="fr-FR" sz="4200" b="0" dirty="0" smtClean="0"/>
              <a:t>Est considéré comme dispositif médical : tout </a:t>
            </a:r>
            <a:r>
              <a:rPr lang="fr-FR" sz="4200" dirty="0" smtClean="0"/>
              <a:t>instrument</a:t>
            </a:r>
            <a:r>
              <a:rPr lang="fr-FR" sz="4200" b="0" dirty="0" smtClean="0"/>
              <a:t>, </a:t>
            </a:r>
            <a:r>
              <a:rPr lang="fr-FR" sz="4200" dirty="0" smtClean="0"/>
              <a:t>appareil</a:t>
            </a:r>
            <a:r>
              <a:rPr lang="fr-FR" sz="4200" b="0" dirty="0" smtClean="0"/>
              <a:t>, </a:t>
            </a:r>
            <a:r>
              <a:rPr lang="fr-FR" sz="4200" dirty="0" smtClean="0"/>
              <a:t>équipement</a:t>
            </a:r>
            <a:r>
              <a:rPr lang="fr-FR" sz="4200" b="0" dirty="0" smtClean="0"/>
              <a:t>, </a:t>
            </a:r>
            <a:r>
              <a:rPr lang="fr-FR" sz="4200" dirty="0" smtClean="0"/>
              <a:t>logiciel</a:t>
            </a:r>
            <a:r>
              <a:rPr lang="fr-FR" sz="4200" b="0" dirty="0" smtClean="0"/>
              <a:t>, </a:t>
            </a:r>
            <a:r>
              <a:rPr lang="fr-FR" sz="4200" dirty="0" smtClean="0"/>
              <a:t>matière</a:t>
            </a:r>
            <a:r>
              <a:rPr lang="fr-FR" sz="4200" b="0" dirty="0" smtClean="0"/>
              <a:t> ou autre article, utilisé seul ou en association, y compris le logiciel destiné par le fabricant à être utilisé spécifiquement à des fins diagnostique et/ou thérapeutique, et nécessaire au bon fonctionnement de celui-ci. </a:t>
            </a:r>
          </a:p>
          <a:p>
            <a:pPr>
              <a:lnSpc>
                <a:spcPct val="120000"/>
              </a:lnSpc>
              <a:spcBef>
                <a:spcPts val="0"/>
              </a:spcBef>
              <a:spcAft>
                <a:spcPts val="0"/>
              </a:spcAft>
            </a:pPr>
            <a:endParaRPr lang="fr-FR" sz="4200" b="0" dirty="0" smtClean="0"/>
          </a:p>
          <a:p>
            <a:pPr>
              <a:lnSpc>
                <a:spcPct val="120000"/>
              </a:lnSpc>
              <a:spcBef>
                <a:spcPts val="0"/>
              </a:spcBef>
              <a:spcAft>
                <a:spcPts val="0"/>
              </a:spcAft>
            </a:pPr>
            <a:r>
              <a:rPr lang="fr-FR" sz="4200" b="0" dirty="0" smtClean="0"/>
              <a:t>Le dispositif médical est destiné par le fabricant à être utilisé chez l'homme à des fins de :</a:t>
            </a:r>
          </a:p>
          <a:p>
            <a:pPr marL="457200" indent="-457200">
              <a:lnSpc>
                <a:spcPct val="120000"/>
              </a:lnSpc>
              <a:spcBef>
                <a:spcPts val="0"/>
              </a:spcBef>
              <a:spcAft>
                <a:spcPts val="0"/>
              </a:spcAft>
              <a:buFont typeface="Arial" pitchFamily="34" charset="0"/>
              <a:buChar char="•"/>
            </a:pPr>
            <a:r>
              <a:rPr lang="fr-FR" sz="4200" dirty="0" smtClean="0">
                <a:solidFill>
                  <a:srgbClr val="000099"/>
                </a:solidFill>
              </a:rPr>
              <a:t>diagnostic</a:t>
            </a:r>
            <a:r>
              <a:rPr lang="fr-FR" sz="4200" b="0" dirty="0" smtClean="0"/>
              <a:t>, </a:t>
            </a:r>
            <a:r>
              <a:rPr lang="fr-FR" sz="4200" dirty="0" smtClean="0">
                <a:solidFill>
                  <a:srgbClr val="000099"/>
                </a:solidFill>
              </a:rPr>
              <a:t>prévention</a:t>
            </a:r>
            <a:r>
              <a:rPr lang="fr-FR" sz="4200" b="0" dirty="0" smtClean="0"/>
              <a:t>, </a:t>
            </a:r>
            <a:r>
              <a:rPr lang="fr-FR" sz="4200" dirty="0" smtClean="0">
                <a:solidFill>
                  <a:srgbClr val="000099"/>
                </a:solidFill>
              </a:rPr>
              <a:t>contrôle</a:t>
            </a:r>
            <a:r>
              <a:rPr lang="fr-FR" sz="4200" b="0" dirty="0" smtClean="0"/>
              <a:t>, </a:t>
            </a:r>
            <a:r>
              <a:rPr lang="fr-FR" sz="4200" dirty="0" smtClean="0">
                <a:solidFill>
                  <a:srgbClr val="000099"/>
                </a:solidFill>
              </a:rPr>
              <a:t>traitement</a:t>
            </a:r>
            <a:r>
              <a:rPr lang="fr-FR" sz="4200" b="0" dirty="0" smtClean="0"/>
              <a:t> ou d'</a:t>
            </a:r>
            <a:r>
              <a:rPr lang="fr-FR" sz="4200" dirty="0" smtClean="0">
                <a:solidFill>
                  <a:srgbClr val="000099"/>
                </a:solidFill>
              </a:rPr>
              <a:t>atténuation</a:t>
            </a:r>
            <a:r>
              <a:rPr lang="fr-FR" sz="4200" b="0" dirty="0" smtClean="0"/>
              <a:t> d'une maladie,</a:t>
            </a:r>
          </a:p>
          <a:p>
            <a:pPr marL="457200" indent="-457200">
              <a:lnSpc>
                <a:spcPct val="120000"/>
              </a:lnSpc>
              <a:spcBef>
                <a:spcPts val="0"/>
              </a:spcBef>
              <a:spcAft>
                <a:spcPts val="0"/>
              </a:spcAft>
              <a:buFont typeface="Arial" pitchFamily="34" charset="0"/>
              <a:buChar char="•"/>
            </a:pPr>
            <a:r>
              <a:rPr lang="fr-FR" sz="4200" b="0" dirty="0" smtClean="0"/>
              <a:t>diagnostic, contrôle, traitement, d'atténuation ou de </a:t>
            </a:r>
            <a:r>
              <a:rPr lang="fr-FR" sz="4200" dirty="0" smtClean="0">
                <a:solidFill>
                  <a:srgbClr val="000099"/>
                </a:solidFill>
              </a:rPr>
              <a:t>compensation</a:t>
            </a:r>
            <a:r>
              <a:rPr lang="fr-FR" sz="4200" b="0" dirty="0" smtClean="0"/>
              <a:t> d'une blessure ou d'un handicap,</a:t>
            </a:r>
          </a:p>
          <a:p>
            <a:pPr marL="457200" indent="-457200">
              <a:lnSpc>
                <a:spcPct val="120000"/>
              </a:lnSpc>
              <a:spcBef>
                <a:spcPts val="0"/>
              </a:spcBef>
              <a:spcAft>
                <a:spcPts val="0"/>
              </a:spcAft>
              <a:buFont typeface="Arial" pitchFamily="34" charset="0"/>
              <a:buChar char="•"/>
            </a:pPr>
            <a:r>
              <a:rPr lang="fr-FR" sz="4200" b="0" dirty="0" smtClean="0"/>
              <a:t>d'</a:t>
            </a:r>
            <a:r>
              <a:rPr lang="fr-FR" sz="4200" dirty="0" smtClean="0">
                <a:solidFill>
                  <a:srgbClr val="000099"/>
                </a:solidFill>
              </a:rPr>
              <a:t>étude</a:t>
            </a:r>
            <a:r>
              <a:rPr lang="fr-FR" sz="4200" b="0" dirty="0" smtClean="0"/>
              <a:t> ou de </a:t>
            </a:r>
            <a:r>
              <a:rPr lang="fr-FR" sz="4200" dirty="0" smtClean="0">
                <a:solidFill>
                  <a:srgbClr val="000099"/>
                </a:solidFill>
              </a:rPr>
              <a:t>remplacement</a:t>
            </a:r>
            <a:r>
              <a:rPr lang="fr-FR" sz="4200" b="0" dirty="0" smtClean="0"/>
              <a:t> ou </a:t>
            </a:r>
            <a:r>
              <a:rPr lang="fr-FR" sz="4200" dirty="0" smtClean="0">
                <a:solidFill>
                  <a:srgbClr val="000099"/>
                </a:solidFill>
              </a:rPr>
              <a:t>modification</a:t>
            </a:r>
            <a:r>
              <a:rPr lang="fr-FR" sz="4200" b="0" dirty="0" smtClean="0"/>
              <a:t> de l'anatomie ou d'un processus physiologique,</a:t>
            </a:r>
          </a:p>
          <a:p>
            <a:pPr marL="457200" indent="-457200">
              <a:lnSpc>
                <a:spcPct val="120000"/>
              </a:lnSpc>
              <a:spcBef>
                <a:spcPts val="0"/>
              </a:spcBef>
              <a:spcAft>
                <a:spcPts val="0"/>
              </a:spcAft>
              <a:buFont typeface="Arial" pitchFamily="34" charset="0"/>
              <a:buChar char="•"/>
            </a:pPr>
            <a:r>
              <a:rPr lang="fr-FR" sz="4200" b="0" dirty="0" smtClean="0"/>
              <a:t>maîtrise de la </a:t>
            </a:r>
            <a:r>
              <a:rPr lang="fr-FR" sz="4200" dirty="0" smtClean="0">
                <a:solidFill>
                  <a:srgbClr val="000099"/>
                </a:solidFill>
              </a:rPr>
              <a:t>conception</a:t>
            </a:r>
            <a:r>
              <a:rPr lang="fr-FR" sz="4200" b="0" dirty="0" smtClean="0"/>
              <a:t>,</a:t>
            </a:r>
          </a:p>
          <a:p>
            <a:pPr>
              <a:lnSpc>
                <a:spcPct val="120000"/>
              </a:lnSpc>
              <a:spcBef>
                <a:spcPts val="0"/>
              </a:spcBef>
              <a:spcAft>
                <a:spcPts val="0"/>
              </a:spcAft>
            </a:pPr>
            <a:r>
              <a:rPr lang="fr-FR" sz="4200" b="0" dirty="0" smtClean="0"/>
              <a:t>et dont l'action principale voulue dans ou sur le corps humain n'est pas obtenue par des moyens pharmacologiques ou immunologiques ni par métabolisme, mais dont la fonction peut être assistée par de tels moyens; (directive européenne 93/42/CEE)</a:t>
            </a:r>
          </a:p>
          <a:p>
            <a:pPr>
              <a:lnSpc>
                <a:spcPct val="120000"/>
              </a:lnSpc>
              <a:spcBef>
                <a:spcPts val="0"/>
              </a:spcBef>
              <a:spcAft>
                <a:spcPts val="0"/>
              </a:spcAft>
            </a:pPr>
            <a:endParaRPr lang="fr-FR" b="0" dirty="0" smtClean="0"/>
          </a:p>
          <a:p>
            <a:pPr algn="r">
              <a:lnSpc>
                <a:spcPct val="120000"/>
              </a:lnSpc>
              <a:spcBef>
                <a:spcPts val="0"/>
              </a:spcBef>
              <a:spcAft>
                <a:spcPts val="0"/>
              </a:spcAft>
            </a:pPr>
            <a:r>
              <a:rPr lang="fr-FR" sz="1600" b="0" dirty="0" smtClean="0"/>
              <a:t>http://ansm.sante.fr/Glossaire/</a:t>
            </a:r>
            <a:endParaRPr lang="fr-FR" sz="1600" b="0" dirty="0"/>
          </a:p>
        </p:txBody>
      </p:sp>
      <p:sp>
        <p:nvSpPr>
          <p:cNvPr id="21" name="Espace réservé du contenu 2"/>
          <p:cNvSpPr txBox="1">
            <a:spLocks/>
          </p:cNvSpPr>
          <p:nvPr/>
        </p:nvSpPr>
        <p:spPr>
          <a:xfrm>
            <a:off x="0" y="631346"/>
            <a:ext cx="9001124" cy="5822617"/>
          </a:xfrm>
          <a:prstGeom prst="rect">
            <a:avLst/>
          </a:prstGeom>
          <a:solidFill>
            <a:schemeClr val="bg1"/>
          </a:solidFill>
        </p:spPr>
        <p:txBody>
          <a:bodyPr vert="horz" lIns="144000" tIns="108000" rIns="144000" bIns="144000" rtlCol="0">
            <a:normAutofit fontScale="47500" lnSpcReduction="20000"/>
          </a:bodyPr>
          <a:lstStyle>
            <a:lvl1pPr marL="0" indent="0" algn="l" defTabSz="914400" rtl="0" eaLnBrk="1" latinLnBrk="0" hangingPunct="1">
              <a:spcBef>
                <a:spcPct val="20000"/>
              </a:spcBef>
              <a:spcAft>
                <a:spcPts val="600"/>
              </a:spcAft>
              <a:buFont typeface="Arial" pitchFamily="34" charset="0"/>
              <a:buNone/>
              <a:defRPr sz="2400" b="1" kern="1200">
                <a:solidFill>
                  <a:schemeClr val="tx1"/>
                </a:solidFill>
                <a:latin typeface="Calibri" panose="020F0502020204030204" pitchFamily="34" charset="0"/>
                <a:ea typeface="+mn-ea"/>
                <a:cs typeface="Calibri" panose="020F0502020204030204" pitchFamily="34" charset="0"/>
              </a:defRPr>
            </a:lvl1pPr>
            <a:lvl2pPr marL="457200" indent="-182880" algn="l" defTabSz="914400" rtl="0" eaLnBrk="1" latinLnBrk="0" hangingPunct="1">
              <a:spcBef>
                <a:spcPct val="20000"/>
              </a:spcBef>
              <a:buClr>
                <a:schemeClr val="tx2"/>
              </a:buClr>
              <a:buFont typeface="Arial" pitchFamily="34" charset="0"/>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Clr>
                <a:schemeClr val="tx2"/>
              </a:buClr>
              <a:buFont typeface="Arial" pitchFamily="34" charset="0"/>
              <a:buChar char="•"/>
              <a:defRPr sz="22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Clr>
                <a:schemeClr val="tx2"/>
              </a:buClr>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Clr>
                <a:schemeClr val="tx2"/>
              </a:buClr>
              <a:buFont typeface="Arial" pitchFamily="34" charset="0"/>
              <a:buChar char="•"/>
              <a:defRPr sz="2000" kern="120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120000"/>
              </a:lnSpc>
              <a:spcBef>
                <a:spcPts val="0"/>
              </a:spcBef>
              <a:spcAft>
                <a:spcPts val="0"/>
              </a:spcAft>
            </a:pPr>
            <a:r>
              <a:rPr lang="fr-FR" sz="4200" b="0" dirty="0" smtClean="0"/>
              <a:t>Est considéré comme dispositif médical : tout </a:t>
            </a:r>
            <a:r>
              <a:rPr lang="fr-FR" sz="4200" dirty="0" smtClean="0"/>
              <a:t>instrument</a:t>
            </a:r>
            <a:r>
              <a:rPr lang="fr-FR" sz="4200" b="0" dirty="0" smtClean="0"/>
              <a:t>, </a:t>
            </a:r>
            <a:r>
              <a:rPr lang="fr-FR" sz="4200" dirty="0" smtClean="0"/>
              <a:t>appareil</a:t>
            </a:r>
            <a:r>
              <a:rPr lang="fr-FR" sz="4200" b="0" dirty="0" smtClean="0"/>
              <a:t>, </a:t>
            </a:r>
            <a:r>
              <a:rPr lang="fr-FR" sz="4200" dirty="0" smtClean="0"/>
              <a:t>équipement</a:t>
            </a:r>
            <a:r>
              <a:rPr lang="fr-FR" sz="4200" b="0" dirty="0" smtClean="0"/>
              <a:t>, </a:t>
            </a:r>
            <a:r>
              <a:rPr lang="fr-FR" sz="4200" dirty="0" smtClean="0"/>
              <a:t>logiciel</a:t>
            </a:r>
            <a:r>
              <a:rPr lang="fr-FR" sz="4200" b="0" dirty="0" smtClean="0"/>
              <a:t>, </a:t>
            </a:r>
            <a:r>
              <a:rPr lang="fr-FR" sz="4200" dirty="0" smtClean="0"/>
              <a:t>matière</a:t>
            </a:r>
            <a:r>
              <a:rPr lang="fr-FR" sz="4200" b="0" dirty="0" smtClean="0"/>
              <a:t> ou autre article, utilisé seul ou en association, y compris le logiciel destiné par le fabricant à être utilisé spécifiquement à des fins diagnostique et/ou thérapeutique, et nécessaire au bon fonctionnement de celui-ci. </a:t>
            </a:r>
          </a:p>
          <a:p>
            <a:pPr>
              <a:lnSpc>
                <a:spcPct val="120000"/>
              </a:lnSpc>
              <a:spcBef>
                <a:spcPts val="0"/>
              </a:spcBef>
              <a:spcAft>
                <a:spcPts val="0"/>
              </a:spcAft>
            </a:pPr>
            <a:endParaRPr lang="fr-FR" sz="4200" b="0" dirty="0" smtClean="0"/>
          </a:p>
          <a:p>
            <a:pPr>
              <a:lnSpc>
                <a:spcPct val="120000"/>
              </a:lnSpc>
              <a:spcBef>
                <a:spcPts val="0"/>
              </a:spcBef>
              <a:spcAft>
                <a:spcPts val="0"/>
              </a:spcAft>
            </a:pPr>
            <a:r>
              <a:rPr lang="fr-FR" sz="4200" b="0" dirty="0" smtClean="0"/>
              <a:t>Le dispositif médical est destiné par le fabricant à être utilisé chez l'homme à des fins de :</a:t>
            </a:r>
          </a:p>
          <a:p>
            <a:pPr marL="457200" indent="-457200">
              <a:lnSpc>
                <a:spcPct val="120000"/>
              </a:lnSpc>
              <a:spcBef>
                <a:spcPts val="0"/>
              </a:spcBef>
              <a:spcAft>
                <a:spcPts val="0"/>
              </a:spcAft>
              <a:buFont typeface="Arial" pitchFamily="34" charset="0"/>
              <a:buChar char="•"/>
            </a:pPr>
            <a:r>
              <a:rPr lang="fr-FR" sz="4200" dirty="0" smtClean="0"/>
              <a:t>diagnostic</a:t>
            </a:r>
            <a:r>
              <a:rPr lang="fr-FR" sz="4200" b="0" dirty="0" smtClean="0"/>
              <a:t>, </a:t>
            </a:r>
            <a:r>
              <a:rPr lang="fr-FR" sz="4200" dirty="0" smtClean="0"/>
              <a:t>prévention</a:t>
            </a:r>
            <a:r>
              <a:rPr lang="fr-FR" sz="4200" b="0" dirty="0" smtClean="0"/>
              <a:t>, </a:t>
            </a:r>
            <a:r>
              <a:rPr lang="fr-FR" sz="4200" dirty="0" smtClean="0"/>
              <a:t>contrôle</a:t>
            </a:r>
            <a:r>
              <a:rPr lang="fr-FR" sz="4200" b="0" dirty="0" smtClean="0"/>
              <a:t>, </a:t>
            </a:r>
            <a:r>
              <a:rPr lang="fr-FR" sz="4200" dirty="0" smtClean="0"/>
              <a:t>traitement</a:t>
            </a:r>
            <a:r>
              <a:rPr lang="fr-FR" sz="4200" b="0" dirty="0" smtClean="0"/>
              <a:t> ou d'</a:t>
            </a:r>
            <a:r>
              <a:rPr lang="fr-FR" sz="4200" dirty="0" smtClean="0"/>
              <a:t>atténuation</a:t>
            </a:r>
            <a:r>
              <a:rPr lang="fr-FR" sz="4200" b="0" dirty="0" smtClean="0"/>
              <a:t> d'une maladie,</a:t>
            </a:r>
          </a:p>
          <a:p>
            <a:pPr marL="457200" indent="-457200">
              <a:lnSpc>
                <a:spcPct val="120000"/>
              </a:lnSpc>
              <a:spcBef>
                <a:spcPts val="0"/>
              </a:spcBef>
              <a:spcAft>
                <a:spcPts val="0"/>
              </a:spcAft>
              <a:buFont typeface="Arial" pitchFamily="34" charset="0"/>
              <a:buChar char="•"/>
            </a:pPr>
            <a:r>
              <a:rPr lang="fr-FR" sz="4200" b="0" dirty="0" smtClean="0"/>
              <a:t>diagnostic, contrôle, traitement, d'atténuation ou de </a:t>
            </a:r>
            <a:r>
              <a:rPr lang="fr-FR" sz="4200" dirty="0" smtClean="0"/>
              <a:t>compensation</a:t>
            </a:r>
            <a:r>
              <a:rPr lang="fr-FR" sz="4200" b="0" dirty="0" smtClean="0"/>
              <a:t> d'une blessure ou d'un handicap,</a:t>
            </a:r>
          </a:p>
          <a:p>
            <a:pPr marL="457200" indent="-457200">
              <a:lnSpc>
                <a:spcPct val="120000"/>
              </a:lnSpc>
              <a:spcBef>
                <a:spcPts val="0"/>
              </a:spcBef>
              <a:spcAft>
                <a:spcPts val="0"/>
              </a:spcAft>
              <a:buFont typeface="Arial" pitchFamily="34" charset="0"/>
              <a:buChar char="•"/>
            </a:pPr>
            <a:r>
              <a:rPr lang="fr-FR" sz="4200" b="0" dirty="0" smtClean="0"/>
              <a:t>d'</a:t>
            </a:r>
            <a:r>
              <a:rPr lang="fr-FR" sz="4200" dirty="0" smtClean="0"/>
              <a:t>étude</a:t>
            </a:r>
            <a:r>
              <a:rPr lang="fr-FR" sz="4200" b="0" dirty="0" smtClean="0"/>
              <a:t> ou de </a:t>
            </a:r>
            <a:r>
              <a:rPr lang="fr-FR" sz="4200" dirty="0" smtClean="0"/>
              <a:t>remplacement</a:t>
            </a:r>
            <a:r>
              <a:rPr lang="fr-FR" sz="4200" b="0" dirty="0" smtClean="0"/>
              <a:t> ou </a:t>
            </a:r>
            <a:r>
              <a:rPr lang="fr-FR" sz="4200" dirty="0" smtClean="0"/>
              <a:t>modification</a:t>
            </a:r>
            <a:r>
              <a:rPr lang="fr-FR" sz="4200" b="0" dirty="0" smtClean="0"/>
              <a:t> de l'anatomie ou d'un processus physiologique,</a:t>
            </a:r>
          </a:p>
          <a:p>
            <a:pPr marL="457200" indent="-457200">
              <a:lnSpc>
                <a:spcPct val="120000"/>
              </a:lnSpc>
              <a:spcBef>
                <a:spcPts val="0"/>
              </a:spcBef>
              <a:spcAft>
                <a:spcPts val="0"/>
              </a:spcAft>
              <a:buFont typeface="Arial" pitchFamily="34" charset="0"/>
              <a:buChar char="•"/>
            </a:pPr>
            <a:r>
              <a:rPr lang="fr-FR" sz="4200" b="0" dirty="0" smtClean="0"/>
              <a:t>maîtrise de la </a:t>
            </a:r>
            <a:r>
              <a:rPr lang="fr-FR" sz="4200" dirty="0" smtClean="0"/>
              <a:t>conception</a:t>
            </a:r>
            <a:r>
              <a:rPr lang="fr-FR" sz="4200" b="0" dirty="0" smtClean="0"/>
              <a:t>,</a:t>
            </a:r>
          </a:p>
          <a:p>
            <a:pPr>
              <a:lnSpc>
                <a:spcPct val="120000"/>
              </a:lnSpc>
              <a:spcBef>
                <a:spcPts val="0"/>
              </a:spcBef>
              <a:spcAft>
                <a:spcPts val="0"/>
              </a:spcAft>
            </a:pPr>
            <a:r>
              <a:rPr lang="fr-FR" sz="4200" b="0" dirty="0" smtClean="0"/>
              <a:t>et dont l'action principale voulue dans ou sur le corps humain </a:t>
            </a:r>
            <a:r>
              <a:rPr lang="fr-FR" sz="4200" dirty="0" smtClean="0">
                <a:solidFill>
                  <a:srgbClr val="000099"/>
                </a:solidFill>
              </a:rPr>
              <a:t>n'est pas obtenue par des moyens pharmacologiques ou immunologiques ni par métabolisme</a:t>
            </a:r>
            <a:r>
              <a:rPr lang="fr-FR" sz="4200" b="0" dirty="0" smtClean="0"/>
              <a:t>, mais dont la fonction peut être assistée par de tels moyens; (directive européenne 93/42/CEE)</a:t>
            </a:r>
          </a:p>
          <a:p>
            <a:pPr>
              <a:lnSpc>
                <a:spcPct val="120000"/>
              </a:lnSpc>
              <a:spcBef>
                <a:spcPts val="0"/>
              </a:spcBef>
              <a:spcAft>
                <a:spcPts val="0"/>
              </a:spcAft>
            </a:pPr>
            <a:endParaRPr lang="fr-FR" b="0" dirty="0" smtClean="0"/>
          </a:p>
          <a:p>
            <a:pPr algn="r">
              <a:lnSpc>
                <a:spcPct val="120000"/>
              </a:lnSpc>
              <a:spcBef>
                <a:spcPts val="0"/>
              </a:spcBef>
              <a:spcAft>
                <a:spcPts val="0"/>
              </a:spcAft>
            </a:pPr>
            <a:r>
              <a:rPr lang="fr-FR" sz="1600" b="0" dirty="0" smtClean="0"/>
              <a:t>http://ansm.sante.fr/Glossaire/</a:t>
            </a:r>
            <a:endParaRPr lang="fr-FR" sz="1600" b="0" dirty="0"/>
          </a:p>
        </p:txBody>
      </p:sp>
      <p:pic>
        <p:nvPicPr>
          <p:cNvPr id="4" name="Image 3">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39376" y="615776"/>
            <a:ext cx="2109088" cy="2304535"/>
          </a:xfrm>
          <a:prstGeom prst="rect">
            <a:avLst/>
          </a:prstGeom>
        </p:spPr>
      </p:pic>
      <p:pic>
        <p:nvPicPr>
          <p:cNvPr id="5" name="Image 4">
            <a:hlinkClick r:id="rId5"/>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51149" y="3023330"/>
            <a:ext cx="1597315" cy="1197986"/>
          </a:xfrm>
          <a:prstGeom prst="rect">
            <a:avLst/>
          </a:prstGeom>
        </p:spPr>
      </p:pic>
      <p:pic>
        <p:nvPicPr>
          <p:cNvPr id="6" name="Image 5">
            <a:hlinkClick r:id="rId7"/>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86111" y="2190628"/>
            <a:ext cx="1848001" cy="729683"/>
          </a:xfrm>
          <a:prstGeom prst="rect">
            <a:avLst/>
          </a:prstGeom>
        </p:spPr>
      </p:pic>
      <p:pic>
        <p:nvPicPr>
          <p:cNvPr id="7" name="Image 6">
            <a:hlinkClick r:id="rId9"/>
          </p:cNvPr>
          <p:cNvPicPr>
            <a:picLocks noChangeAspect="1"/>
          </p:cNvPicPr>
          <p:nvPr/>
        </p:nvPicPr>
        <p:blipFill rotWithShape="1">
          <a:blip r:embed="rId10" cstate="print">
            <a:extLst>
              <a:ext uri="{28A0092B-C50C-407E-A947-70E740481C1C}">
                <a14:useLocalDpi xmlns:a14="http://schemas.microsoft.com/office/drawing/2010/main" val="0"/>
              </a:ext>
            </a:extLst>
          </a:blip>
          <a:srcRect l="10384" r="10064"/>
          <a:stretch/>
        </p:blipFill>
        <p:spPr>
          <a:xfrm>
            <a:off x="1704830" y="4391191"/>
            <a:ext cx="2105247" cy="1984800"/>
          </a:xfrm>
          <a:prstGeom prst="rect">
            <a:avLst/>
          </a:prstGeom>
        </p:spPr>
      </p:pic>
      <p:pic>
        <p:nvPicPr>
          <p:cNvPr id="8" name="Image 7">
            <a:hlinkClick r:id="rId11"/>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595590" y="615776"/>
            <a:ext cx="1685120" cy="2304536"/>
          </a:xfrm>
          <a:prstGeom prst="rect">
            <a:avLst/>
          </a:prstGeom>
        </p:spPr>
      </p:pic>
      <p:pic>
        <p:nvPicPr>
          <p:cNvPr id="9" name="Image 8">
            <a:hlinkClick r:id="rId13"/>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327345" y="3023330"/>
            <a:ext cx="1489496" cy="1197986"/>
          </a:xfrm>
          <a:prstGeom prst="rect">
            <a:avLst/>
          </a:prstGeom>
        </p:spPr>
      </p:pic>
      <p:pic>
        <p:nvPicPr>
          <p:cNvPr id="10" name="Image 9">
            <a:hlinkClick r:id="rId15"/>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059533" y="4359292"/>
            <a:ext cx="2688931" cy="2016699"/>
          </a:xfrm>
          <a:prstGeom prst="rect">
            <a:avLst/>
          </a:prstGeom>
        </p:spPr>
      </p:pic>
      <p:pic>
        <p:nvPicPr>
          <p:cNvPr id="12" name="Image 11">
            <a:hlinkClick r:id="rId17"/>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888184" y="4359292"/>
            <a:ext cx="1946115" cy="2016699"/>
          </a:xfrm>
          <a:prstGeom prst="rect">
            <a:avLst/>
          </a:prstGeom>
        </p:spPr>
      </p:pic>
      <p:pic>
        <p:nvPicPr>
          <p:cNvPr id="13" name="Image 12">
            <a:hlinkClick r:id="rId19"/>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2097049" y="615776"/>
            <a:ext cx="1759137" cy="1415128"/>
          </a:xfrm>
          <a:prstGeom prst="rect">
            <a:avLst/>
          </a:prstGeom>
        </p:spPr>
      </p:pic>
      <p:pic>
        <p:nvPicPr>
          <p:cNvPr id="14" name="Image 13">
            <a:hlinkClick r:id="rId21"/>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963264" y="3023330"/>
            <a:ext cx="1197985" cy="1197985"/>
          </a:xfrm>
          <a:prstGeom prst="rect">
            <a:avLst/>
          </a:prstGeom>
        </p:spPr>
      </p:pic>
      <p:pic>
        <p:nvPicPr>
          <p:cNvPr id="15" name="Image 14">
            <a:hlinkClick r:id="rId23"/>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339354" y="5367641"/>
            <a:ext cx="1260438" cy="1008350"/>
          </a:xfrm>
          <a:prstGeom prst="rect">
            <a:avLst/>
          </a:prstGeom>
        </p:spPr>
      </p:pic>
      <p:pic>
        <p:nvPicPr>
          <p:cNvPr id="16" name="Image 15">
            <a:hlinkClick r:id="rId25"/>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339354" y="3429000"/>
            <a:ext cx="1227237" cy="1840856"/>
          </a:xfrm>
          <a:prstGeom prst="rect">
            <a:avLst/>
          </a:prstGeom>
        </p:spPr>
      </p:pic>
      <p:pic>
        <p:nvPicPr>
          <p:cNvPr id="17" name="Image 16">
            <a:hlinkClick r:id="rId27"/>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330140" y="615776"/>
            <a:ext cx="1412930" cy="2738981"/>
          </a:xfrm>
          <a:prstGeom prst="rect">
            <a:avLst/>
          </a:prstGeom>
        </p:spPr>
      </p:pic>
      <p:pic>
        <p:nvPicPr>
          <p:cNvPr id="18" name="Image 17">
            <a:hlinkClick r:id="rId29"/>
          </p:cNvPr>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a:off x="3406073" y="3008307"/>
            <a:ext cx="1617344" cy="1213008"/>
          </a:xfrm>
          <a:prstGeom prst="rect">
            <a:avLst/>
          </a:prstGeom>
        </p:spPr>
      </p:pic>
    </p:spTree>
    <p:extLst>
      <p:ext uri="{BB962C8B-B14F-4D97-AF65-F5344CB8AC3E}">
        <p14:creationId xmlns:p14="http://schemas.microsoft.com/office/powerpoint/2010/main" val="1874061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3">
                                            <p:bg/>
                                          </p:spTgt>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19"/>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20"/>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1"/>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par>
                          <p:cTn id="43" fill="hold">
                            <p:stCondLst>
                              <p:cond delay="0"/>
                            </p:stCondLst>
                            <p:childTnLst>
                              <p:par>
                                <p:cTn id="44" presetID="1" presetClass="entr" presetSubtype="0" fill="hold" nodeType="afterEffect">
                                  <p:stCondLst>
                                    <p:cond delay="200"/>
                                  </p:stCondLst>
                                  <p:childTnLst>
                                    <p:set>
                                      <p:cBhvr>
                                        <p:cTn id="45" dur="1" fill="hold">
                                          <p:stCondLst>
                                            <p:cond delay="0"/>
                                          </p:stCondLst>
                                        </p:cTn>
                                        <p:tgtEl>
                                          <p:spTgt spid="4"/>
                                        </p:tgtEl>
                                        <p:attrNameLst>
                                          <p:attrName>style.visibility</p:attrName>
                                        </p:attrNameLst>
                                      </p:cBhvr>
                                      <p:to>
                                        <p:strVal val="visible"/>
                                      </p:to>
                                    </p:set>
                                  </p:childTnLst>
                                </p:cTn>
                              </p:par>
                              <p:par>
                                <p:cTn id="46" presetID="1" presetClass="entr" presetSubtype="0" fill="hold" nodeType="withEffect">
                                  <p:stCondLst>
                                    <p:cond delay="200"/>
                                  </p:stCondLst>
                                  <p:childTnLst>
                                    <p:set>
                                      <p:cBhvr>
                                        <p:cTn id="47" dur="1" fill="hold">
                                          <p:stCondLst>
                                            <p:cond delay="0"/>
                                          </p:stCondLst>
                                        </p:cTn>
                                        <p:tgtEl>
                                          <p:spTgt spid="12"/>
                                        </p:tgtEl>
                                        <p:attrNameLst>
                                          <p:attrName>style.visibility</p:attrName>
                                        </p:attrNameLst>
                                      </p:cBhvr>
                                      <p:to>
                                        <p:strVal val="visible"/>
                                      </p:to>
                                    </p:set>
                                  </p:childTnLst>
                                </p:cTn>
                              </p:par>
                            </p:childTnLst>
                          </p:cTn>
                        </p:par>
                        <p:par>
                          <p:cTn id="48" fill="hold">
                            <p:stCondLst>
                              <p:cond delay="200"/>
                            </p:stCondLst>
                            <p:childTnLst>
                              <p:par>
                                <p:cTn id="49" presetID="1" presetClass="entr" presetSubtype="0" fill="hold" nodeType="after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childTnLst>
                          </p:cTn>
                        </p:par>
                        <p:par>
                          <p:cTn id="51" fill="hold">
                            <p:stCondLst>
                              <p:cond delay="200"/>
                            </p:stCondLst>
                            <p:childTnLst>
                              <p:par>
                                <p:cTn id="52" presetID="1" presetClass="entr" presetSubtype="0" fill="hold" nodeType="afterEffect">
                                  <p:stCondLst>
                                    <p:cond delay="200"/>
                                  </p:stCondLst>
                                  <p:childTnLst>
                                    <p:set>
                                      <p:cBhvr>
                                        <p:cTn id="53" dur="1" fill="hold">
                                          <p:stCondLst>
                                            <p:cond delay="0"/>
                                          </p:stCondLst>
                                        </p:cTn>
                                        <p:tgtEl>
                                          <p:spTgt spid="5"/>
                                        </p:tgtEl>
                                        <p:attrNameLst>
                                          <p:attrName>style.visibility</p:attrName>
                                        </p:attrNameLst>
                                      </p:cBhvr>
                                      <p:to>
                                        <p:strVal val="visible"/>
                                      </p:to>
                                    </p:set>
                                  </p:childTnLst>
                                </p:cTn>
                              </p:par>
                              <p:par>
                                <p:cTn id="54" presetID="1" presetClass="entr" presetSubtype="0" fill="hold" nodeType="withEffect">
                                  <p:stCondLst>
                                    <p:cond delay="200"/>
                                  </p:stCondLst>
                                  <p:childTnLst>
                                    <p:set>
                                      <p:cBhvr>
                                        <p:cTn id="55" dur="1" fill="hold">
                                          <p:stCondLst>
                                            <p:cond delay="0"/>
                                          </p:stCondLst>
                                        </p:cTn>
                                        <p:tgtEl>
                                          <p:spTgt spid="16"/>
                                        </p:tgtEl>
                                        <p:attrNameLst>
                                          <p:attrName>style.visibility</p:attrName>
                                        </p:attrNameLst>
                                      </p:cBhvr>
                                      <p:to>
                                        <p:strVal val="visible"/>
                                      </p:to>
                                    </p:set>
                                  </p:childTnLst>
                                </p:cTn>
                              </p:par>
                            </p:childTnLst>
                          </p:cTn>
                        </p:par>
                        <p:par>
                          <p:cTn id="56" fill="hold">
                            <p:stCondLst>
                              <p:cond delay="400"/>
                            </p:stCondLst>
                            <p:childTnLst>
                              <p:par>
                                <p:cTn id="57" presetID="1" presetClass="entr" presetSubtype="0" fill="hold" nodeType="afterEffect">
                                  <p:stCondLst>
                                    <p:cond delay="200"/>
                                  </p:stCondLst>
                                  <p:childTnLst>
                                    <p:set>
                                      <p:cBhvr>
                                        <p:cTn id="58" dur="1" fill="hold">
                                          <p:stCondLst>
                                            <p:cond delay="0"/>
                                          </p:stCondLst>
                                        </p:cTn>
                                        <p:tgtEl>
                                          <p:spTgt spid="8"/>
                                        </p:tgtEl>
                                        <p:attrNameLst>
                                          <p:attrName>style.visibility</p:attrName>
                                        </p:attrNameLst>
                                      </p:cBhvr>
                                      <p:to>
                                        <p:strVal val="visible"/>
                                      </p:to>
                                    </p:set>
                                  </p:childTnLst>
                                </p:cTn>
                              </p:par>
                              <p:par>
                                <p:cTn id="59" presetID="1" presetClass="entr" presetSubtype="0" fill="hold" nodeType="withEffect">
                                  <p:stCondLst>
                                    <p:cond delay="200"/>
                                  </p:stCondLst>
                                  <p:childTnLst>
                                    <p:set>
                                      <p:cBhvr>
                                        <p:cTn id="60" dur="1" fill="hold">
                                          <p:stCondLst>
                                            <p:cond delay="0"/>
                                          </p:stCondLst>
                                        </p:cTn>
                                        <p:tgtEl>
                                          <p:spTgt spid="9"/>
                                        </p:tgtEl>
                                        <p:attrNameLst>
                                          <p:attrName>style.visibility</p:attrName>
                                        </p:attrNameLst>
                                      </p:cBhvr>
                                      <p:to>
                                        <p:strVal val="visible"/>
                                      </p:to>
                                    </p:set>
                                  </p:childTnLst>
                                </p:cTn>
                              </p:par>
                              <p:par>
                                <p:cTn id="61" presetID="1" presetClass="entr" presetSubtype="0" fill="hold" nodeType="withEffect">
                                  <p:stCondLst>
                                    <p:cond delay="200"/>
                                  </p:stCondLst>
                                  <p:childTnLst>
                                    <p:set>
                                      <p:cBhvr>
                                        <p:cTn id="62" dur="1" fill="hold">
                                          <p:stCondLst>
                                            <p:cond delay="0"/>
                                          </p:stCondLst>
                                        </p:cTn>
                                        <p:tgtEl>
                                          <p:spTgt spid="18"/>
                                        </p:tgtEl>
                                        <p:attrNameLst>
                                          <p:attrName>style.visibility</p:attrName>
                                        </p:attrNameLst>
                                      </p:cBhvr>
                                      <p:to>
                                        <p:strVal val="visible"/>
                                      </p:to>
                                    </p:set>
                                  </p:childTnLst>
                                </p:cTn>
                              </p:par>
                            </p:childTnLst>
                          </p:cTn>
                        </p:par>
                        <p:par>
                          <p:cTn id="63" fill="hold">
                            <p:stCondLst>
                              <p:cond delay="600"/>
                            </p:stCondLst>
                            <p:childTnLst>
                              <p:par>
                                <p:cTn id="64" presetID="1" presetClass="entr" presetSubtype="0" fill="hold" nodeType="afterEffect">
                                  <p:stCondLst>
                                    <p:cond delay="200"/>
                                  </p:stCondLst>
                                  <p:childTnLst>
                                    <p:set>
                                      <p:cBhvr>
                                        <p:cTn id="65" dur="1" fill="hold">
                                          <p:stCondLst>
                                            <p:cond delay="0"/>
                                          </p:stCondLst>
                                        </p:cTn>
                                        <p:tgtEl>
                                          <p:spTgt spid="10"/>
                                        </p:tgtEl>
                                        <p:attrNameLst>
                                          <p:attrName>style.visibility</p:attrName>
                                        </p:attrNameLst>
                                      </p:cBhvr>
                                      <p:to>
                                        <p:strVal val="visible"/>
                                      </p:to>
                                    </p:set>
                                  </p:childTnLst>
                                </p:cTn>
                              </p:par>
                              <p:par>
                                <p:cTn id="66" presetID="1" presetClass="entr" presetSubtype="0" fill="hold" nodeType="withEffect">
                                  <p:stCondLst>
                                    <p:cond delay="200"/>
                                  </p:stCondLst>
                                  <p:childTnLst>
                                    <p:set>
                                      <p:cBhvr>
                                        <p:cTn id="67" dur="1" fill="hold">
                                          <p:stCondLst>
                                            <p:cond delay="0"/>
                                          </p:stCondLst>
                                        </p:cTn>
                                        <p:tgtEl>
                                          <p:spTgt spid="13"/>
                                        </p:tgtEl>
                                        <p:attrNameLst>
                                          <p:attrName>style.visibility</p:attrName>
                                        </p:attrNameLst>
                                      </p:cBhvr>
                                      <p:to>
                                        <p:strVal val="visible"/>
                                      </p:to>
                                    </p:set>
                                  </p:childTnLst>
                                </p:cTn>
                              </p:par>
                            </p:childTnLst>
                          </p:cTn>
                        </p:par>
                        <p:par>
                          <p:cTn id="68" fill="hold">
                            <p:stCondLst>
                              <p:cond delay="800"/>
                            </p:stCondLst>
                            <p:childTnLst>
                              <p:par>
                                <p:cTn id="69" presetID="1" presetClass="entr" presetSubtype="0" fill="hold" nodeType="afterEffect">
                                  <p:stCondLst>
                                    <p:cond delay="200"/>
                                  </p:stCondLst>
                                  <p:childTnLst>
                                    <p:set>
                                      <p:cBhvr>
                                        <p:cTn id="70" dur="1" fill="hold">
                                          <p:stCondLst>
                                            <p:cond delay="0"/>
                                          </p:stCondLst>
                                        </p:cTn>
                                        <p:tgtEl>
                                          <p:spTgt spid="14"/>
                                        </p:tgtEl>
                                        <p:attrNameLst>
                                          <p:attrName>style.visibility</p:attrName>
                                        </p:attrNameLst>
                                      </p:cBhvr>
                                      <p:to>
                                        <p:strVal val="visible"/>
                                      </p:to>
                                    </p:set>
                                  </p:childTnLst>
                                </p:cTn>
                              </p:par>
                              <p:par>
                                <p:cTn id="71" presetID="1" presetClass="entr" presetSubtype="0" fill="hold" nodeType="withEffect">
                                  <p:stCondLst>
                                    <p:cond delay="200"/>
                                  </p:stCondLst>
                                  <p:childTnLst>
                                    <p:set>
                                      <p:cBhvr>
                                        <p:cTn id="72" dur="1" fill="hold">
                                          <p:stCondLst>
                                            <p:cond delay="0"/>
                                          </p:stCondLst>
                                        </p:cTn>
                                        <p:tgtEl>
                                          <p:spTgt spid="15"/>
                                        </p:tgtEl>
                                        <p:attrNameLst>
                                          <p:attrName>style.visibility</p:attrName>
                                        </p:attrNameLst>
                                      </p:cBhvr>
                                      <p:to>
                                        <p:strVal val="visible"/>
                                      </p:to>
                                    </p:set>
                                  </p:childTnLst>
                                </p:cTn>
                              </p:par>
                              <p:par>
                                <p:cTn id="73" presetID="1" presetClass="entr" presetSubtype="0" fill="hold" nodeType="withEffect">
                                  <p:stCondLst>
                                    <p:cond delay="200"/>
                                  </p:stCondLst>
                                  <p:childTnLst>
                                    <p:set>
                                      <p:cBhvr>
                                        <p:cTn id="7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19" grpId="0" animBg="1"/>
      <p:bldP spid="19" grpId="1" animBg="1"/>
      <p:bldP spid="20" grpId="0" animBg="1"/>
      <p:bldP spid="20" grpId="1" animBg="1"/>
      <p:bldP spid="21" grpId="0" animBg="1"/>
      <p:bldP spid="21"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7384"/>
            <a:ext cx="9001124" cy="584775"/>
          </a:xfrm>
        </p:spPr>
        <p:txBody>
          <a:bodyPr/>
          <a:lstStyle/>
          <a:p>
            <a:r>
              <a:rPr lang="fr-FR" dirty="0" smtClean="0"/>
              <a:t>DM : De la Recherche à la Distribution</a:t>
            </a:r>
            <a:endParaRPr lang="fr-FR" dirty="0"/>
          </a:p>
        </p:txBody>
      </p:sp>
      <p:sp>
        <p:nvSpPr>
          <p:cNvPr id="3" name="Flèche droite à entaille 2"/>
          <p:cNvSpPr/>
          <p:nvPr/>
        </p:nvSpPr>
        <p:spPr>
          <a:xfrm>
            <a:off x="57884" y="2061295"/>
            <a:ext cx="1368152" cy="864096"/>
          </a:xfrm>
          <a:prstGeom prst="notchedRightArrow">
            <a:avLst>
              <a:gd name="adj1" fmla="val 100000"/>
              <a:gd name="adj2" fmla="val 23545"/>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108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fr-FR" sz="1400" b="1" dirty="0" smtClean="0">
                <a:solidFill>
                  <a:schemeClr val="tx1"/>
                </a:solidFill>
                <a:latin typeface="Calibri" panose="020F0502020204030204" pitchFamily="34" charset="0"/>
                <a:cs typeface="Calibri" panose="020F0502020204030204" pitchFamily="34" charset="0"/>
              </a:rPr>
              <a:t>(</a:t>
            </a:r>
            <a:r>
              <a:rPr lang="fr-FR" sz="1400" b="1" dirty="0" err="1">
                <a:solidFill>
                  <a:schemeClr val="tx1"/>
                </a:solidFill>
                <a:latin typeface="Calibri" panose="020F0502020204030204" pitchFamily="34" charset="0"/>
                <a:cs typeface="Calibri" panose="020F0502020204030204" pitchFamily="34" charset="0"/>
              </a:rPr>
              <a:t>F</a:t>
            </a:r>
            <a:r>
              <a:rPr lang="fr-FR" sz="1400" b="1" dirty="0" err="1" smtClean="0">
                <a:solidFill>
                  <a:schemeClr val="tx1"/>
                </a:solidFill>
                <a:latin typeface="Calibri" panose="020F0502020204030204" pitchFamily="34" charset="0"/>
                <a:cs typeface="Calibri" panose="020F0502020204030204" pitchFamily="34" charset="0"/>
              </a:rPr>
              <a:t>undamental</a:t>
            </a:r>
            <a:r>
              <a:rPr lang="fr-FR" sz="1400" b="1" dirty="0" smtClean="0">
                <a:solidFill>
                  <a:schemeClr val="tx1"/>
                </a:solidFill>
                <a:latin typeface="Calibri" panose="020F0502020204030204" pitchFamily="34" charset="0"/>
                <a:cs typeface="Calibri" panose="020F0502020204030204" pitchFamily="34" charset="0"/>
              </a:rPr>
              <a:t>)</a:t>
            </a:r>
          </a:p>
          <a:p>
            <a:pPr algn="ctr"/>
            <a:endParaRPr lang="fr-FR" sz="1400" b="1" dirty="0" smtClean="0">
              <a:solidFill>
                <a:schemeClr val="tx1"/>
              </a:solidFill>
              <a:latin typeface="Calibri" panose="020F0502020204030204" pitchFamily="34" charset="0"/>
              <a:cs typeface="Calibri" panose="020F0502020204030204" pitchFamily="34" charset="0"/>
            </a:endParaRPr>
          </a:p>
          <a:p>
            <a:pPr algn="ctr"/>
            <a:r>
              <a:rPr lang="fr-FR" sz="1400" b="1" dirty="0" err="1">
                <a:solidFill>
                  <a:schemeClr val="tx1"/>
                </a:solidFill>
                <a:latin typeface="Calibri" panose="020F0502020204030204" pitchFamily="34" charset="0"/>
                <a:cs typeface="Calibri" panose="020F0502020204030204" pitchFamily="34" charset="0"/>
              </a:rPr>
              <a:t>R</a:t>
            </a:r>
            <a:r>
              <a:rPr lang="fr-FR" sz="1400" b="1" dirty="0" err="1" smtClean="0">
                <a:solidFill>
                  <a:schemeClr val="tx1"/>
                </a:solidFill>
                <a:latin typeface="Calibri" panose="020F0502020204030204" pitchFamily="34" charset="0"/>
                <a:cs typeface="Calibri" panose="020F0502020204030204" pitchFamily="34" charset="0"/>
              </a:rPr>
              <a:t>esearch</a:t>
            </a:r>
            <a:endParaRPr lang="fr-FR" sz="1400" b="1" dirty="0">
              <a:solidFill>
                <a:schemeClr val="tx1"/>
              </a:solidFill>
              <a:latin typeface="Calibri" panose="020F0502020204030204" pitchFamily="34" charset="0"/>
              <a:cs typeface="Calibri" panose="020F0502020204030204" pitchFamily="34" charset="0"/>
            </a:endParaRPr>
          </a:p>
        </p:txBody>
      </p:sp>
      <p:sp>
        <p:nvSpPr>
          <p:cNvPr id="25" name="Flèche droite à entaille 24"/>
          <p:cNvSpPr/>
          <p:nvPr/>
        </p:nvSpPr>
        <p:spPr>
          <a:xfrm>
            <a:off x="1310208" y="2061295"/>
            <a:ext cx="1368152" cy="864096"/>
          </a:xfrm>
          <a:prstGeom prst="notchedRightArrow">
            <a:avLst>
              <a:gd name="adj1" fmla="val 100000"/>
              <a:gd name="adj2" fmla="val 23545"/>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108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fr-FR" sz="1400" b="1" dirty="0" smtClean="0">
                <a:solidFill>
                  <a:schemeClr val="tx1"/>
                </a:solidFill>
                <a:latin typeface="Calibri" panose="020F0502020204030204" pitchFamily="34" charset="0"/>
                <a:cs typeface="Calibri" panose="020F0502020204030204" pitchFamily="34" charset="0"/>
              </a:rPr>
              <a:t>Product</a:t>
            </a:r>
          </a:p>
          <a:p>
            <a:pPr algn="ctr"/>
            <a:r>
              <a:rPr lang="fr-FR" sz="1400" b="1" dirty="0" err="1" smtClean="0">
                <a:solidFill>
                  <a:schemeClr val="tx1"/>
                </a:solidFill>
                <a:latin typeface="Calibri" panose="020F0502020204030204" pitchFamily="34" charset="0"/>
                <a:cs typeface="Calibri" panose="020F0502020204030204" pitchFamily="34" charset="0"/>
              </a:rPr>
              <a:t>development</a:t>
            </a:r>
            <a:endParaRPr lang="fr-FR" sz="1400" b="1" dirty="0">
              <a:solidFill>
                <a:schemeClr val="tx1"/>
              </a:solidFill>
              <a:latin typeface="Calibri" panose="020F0502020204030204" pitchFamily="34" charset="0"/>
              <a:cs typeface="Calibri" panose="020F0502020204030204" pitchFamily="34" charset="0"/>
            </a:endParaRPr>
          </a:p>
        </p:txBody>
      </p:sp>
      <p:sp>
        <p:nvSpPr>
          <p:cNvPr id="26" name="Flèche droite à entaille 25"/>
          <p:cNvSpPr/>
          <p:nvPr/>
        </p:nvSpPr>
        <p:spPr>
          <a:xfrm>
            <a:off x="2562532" y="2061295"/>
            <a:ext cx="1368152" cy="864096"/>
          </a:xfrm>
          <a:prstGeom prst="notchedRightArrow">
            <a:avLst>
              <a:gd name="adj1" fmla="val 100000"/>
              <a:gd name="adj2" fmla="val 23545"/>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108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fr-FR" sz="1400" b="1" dirty="0" smtClean="0">
                <a:solidFill>
                  <a:schemeClr val="tx1"/>
                </a:solidFill>
                <a:latin typeface="Calibri" panose="020F0502020204030204" pitchFamily="34" charset="0"/>
                <a:cs typeface="Calibri" panose="020F0502020204030204" pitchFamily="34" charset="0"/>
              </a:rPr>
              <a:t>Proof </a:t>
            </a:r>
            <a:r>
              <a:rPr lang="fr-FR" sz="1400" b="1" dirty="0">
                <a:solidFill>
                  <a:schemeClr val="tx1"/>
                </a:solidFill>
                <a:latin typeface="Calibri" panose="020F0502020204030204" pitchFamily="34" charset="0"/>
                <a:cs typeface="Calibri" panose="020F0502020204030204" pitchFamily="34" charset="0"/>
              </a:rPr>
              <a:t> </a:t>
            </a:r>
            <a:r>
              <a:rPr lang="fr-FR" sz="1400" b="1" dirty="0" smtClean="0">
                <a:solidFill>
                  <a:schemeClr val="tx1"/>
                </a:solidFill>
                <a:latin typeface="Calibri" panose="020F0502020204030204" pitchFamily="34" charset="0"/>
                <a:cs typeface="Calibri" panose="020F0502020204030204" pitchFamily="34" charset="0"/>
              </a:rPr>
              <a:t>of</a:t>
            </a:r>
          </a:p>
          <a:p>
            <a:pPr algn="ctr"/>
            <a:r>
              <a:rPr lang="fr-FR" sz="1400" b="1" dirty="0" smtClean="0">
                <a:solidFill>
                  <a:schemeClr val="tx1"/>
                </a:solidFill>
                <a:latin typeface="Calibri" panose="020F0502020204030204" pitchFamily="34" charset="0"/>
                <a:cs typeface="Calibri" panose="020F0502020204030204" pitchFamily="34" charset="0"/>
              </a:rPr>
              <a:t>concept</a:t>
            </a:r>
            <a:endParaRPr lang="fr-FR" sz="1400" b="1" dirty="0">
              <a:solidFill>
                <a:schemeClr val="tx1"/>
              </a:solidFill>
              <a:latin typeface="Calibri" panose="020F0502020204030204" pitchFamily="34" charset="0"/>
              <a:cs typeface="Calibri" panose="020F0502020204030204" pitchFamily="34" charset="0"/>
            </a:endParaRPr>
          </a:p>
        </p:txBody>
      </p:sp>
      <p:sp>
        <p:nvSpPr>
          <p:cNvPr id="27" name="Flèche droite à entaille 26"/>
          <p:cNvSpPr/>
          <p:nvPr/>
        </p:nvSpPr>
        <p:spPr>
          <a:xfrm>
            <a:off x="3814856" y="2061295"/>
            <a:ext cx="1368152" cy="864096"/>
          </a:xfrm>
          <a:prstGeom prst="notchedRightArrow">
            <a:avLst>
              <a:gd name="adj1" fmla="val 100000"/>
              <a:gd name="adj2" fmla="val 23545"/>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108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fr-FR" sz="1400" b="1" dirty="0" err="1" smtClean="0">
                <a:solidFill>
                  <a:schemeClr val="tx1"/>
                </a:solidFill>
                <a:latin typeface="Calibri" panose="020F0502020204030204" pitchFamily="34" charset="0"/>
                <a:cs typeface="Calibri" panose="020F0502020204030204" pitchFamily="34" charset="0"/>
              </a:rPr>
              <a:t>Regulatory</a:t>
            </a:r>
            <a:endParaRPr lang="fr-FR" sz="1400" b="1" dirty="0">
              <a:solidFill>
                <a:schemeClr val="tx1"/>
              </a:solidFill>
              <a:latin typeface="Calibri" panose="020F0502020204030204" pitchFamily="34" charset="0"/>
              <a:cs typeface="Calibri" panose="020F0502020204030204" pitchFamily="34" charset="0"/>
            </a:endParaRPr>
          </a:p>
          <a:p>
            <a:pPr algn="ctr"/>
            <a:r>
              <a:rPr lang="fr-FR" sz="1400" b="1" dirty="0" err="1" smtClean="0">
                <a:solidFill>
                  <a:schemeClr val="tx1"/>
                </a:solidFill>
                <a:latin typeface="Calibri" panose="020F0502020204030204" pitchFamily="34" charset="0"/>
                <a:cs typeface="Calibri" panose="020F0502020204030204" pitchFamily="34" charset="0"/>
              </a:rPr>
              <a:t>approval</a:t>
            </a:r>
            <a:endParaRPr lang="fr-FR" sz="1400" b="1" dirty="0">
              <a:solidFill>
                <a:schemeClr val="tx1"/>
              </a:solidFill>
              <a:latin typeface="Calibri" panose="020F0502020204030204" pitchFamily="34" charset="0"/>
              <a:cs typeface="Calibri" panose="020F0502020204030204" pitchFamily="34" charset="0"/>
            </a:endParaRPr>
          </a:p>
        </p:txBody>
      </p:sp>
      <p:sp>
        <p:nvSpPr>
          <p:cNvPr id="28" name="Flèche droite à entaille 27"/>
          <p:cNvSpPr/>
          <p:nvPr/>
        </p:nvSpPr>
        <p:spPr>
          <a:xfrm>
            <a:off x="5067180" y="2061295"/>
            <a:ext cx="1368152" cy="864096"/>
          </a:xfrm>
          <a:prstGeom prst="notchedRightArrow">
            <a:avLst>
              <a:gd name="adj1" fmla="val 100000"/>
              <a:gd name="adj2" fmla="val 23545"/>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108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fr-FR" sz="1400" b="1" dirty="0" err="1" smtClean="0">
                <a:solidFill>
                  <a:schemeClr val="tx1"/>
                </a:solidFill>
                <a:latin typeface="Calibri" panose="020F0502020204030204" pitchFamily="34" charset="0"/>
                <a:cs typeface="Calibri" panose="020F0502020204030204" pitchFamily="34" charset="0"/>
              </a:rPr>
              <a:t>Clinical</a:t>
            </a:r>
            <a:endParaRPr lang="fr-FR" sz="1400" b="1" dirty="0" smtClean="0">
              <a:solidFill>
                <a:schemeClr val="tx1"/>
              </a:solidFill>
              <a:latin typeface="Calibri" panose="020F0502020204030204" pitchFamily="34" charset="0"/>
              <a:cs typeface="Calibri" panose="020F0502020204030204" pitchFamily="34" charset="0"/>
            </a:endParaRPr>
          </a:p>
          <a:p>
            <a:pPr algn="ctr"/>
            <a:r>
              <a:rPr lang="fr-FR" sz="1400" b="1" dirty="0" err="1" smtClean="0">
                <a:solidFill>
                  <a:schemeClr val="tx1"/>
                </a:solidFill>
                <a:latin typeface="Calibri" panose="020F0502020204030204" pitchFamily="34" charset="0"/>
                <a:cs typeface="Calibri" panose="020F0502020204030204" pitchFamily="34" charset="0"/>
              </a:rPr>
              <a:t>acceptance</a:t>
            </a:r>
            <a:endParaRPr lang="fr-FR" sz="1400" b="1" dirty="0">
              <a:solidFill>
                <a:schemeClr val="tx1"/>
              </a:solidFill>
              <a:latin typeface="Calibri" panose="020F0502020204030204" pitchFamily="34" charset="0"/>
              <a:cs typeface="Calibri" panose="020F0502020204030204" pitchFamily="34" charset="0"/>
            </a:endParaRPr>
          </a:p>
        </p:txBody>
      </p:sp>
      <p:sp>
        <p:nvSpPr>
          <p:cNvPr id="29" name="Flèche droite à entaille 28"/>
          <p:cNvSpPr/>
          <p:nvPr/>
        </p:nvSpPr>
        <p:spPr>
          <a:xfrm>
            <a:off x="6319504" y="2052157"/>
            <a:ext cx="1368152" cy="864096"/>
          </a:xfrm>
          <a:prstGeom prst="notchedRightArrow">
            <a:avLst>
              <a:gd name="adj1" fmla="val 100000"/>
              <a:gd name="adj2" fmla="val 23545"/>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108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fr-FR" sz="1400" b="1" dirty="0" err="1" smtClean="0">
                <a:solidFill>
                  <a:schemeClr val="tx1"/>
                </a:solidFill>
                <a:latin typeface="Calibri" panose="020F0502020204030204" pitchFamily="34" charset="0"/>
                <a:cs typeface="Calibri" panose="020F0502020204030204" pitchFamily="34" charset="0"/>
              </a:rPr>
              <a:t>Reimbur</a:t>
            </a:r>
            <a:r>
              <a:rPr lang="fr-FR" sz="1400" b="1" dirty="0" smtClean="0">
                <a:solidFill>
                  <a:schemeClr val="tx1"/>
                </a:solidFill>
                <a:latin typeface="Calibri" panose="020F0502020204030204" pitchFamily="34" charset="0"/>
                <a:cs typeface="Calibri" panose="020F0502020204030204" pitchFamily="34" charset="0"/>
              </a:rPr>
              <a:t>-</a:t>
            </a:r>
          </a:p>
          <a:p>
            <a:pPr algn="ctr"/>
            <a:r>
              <a:rPr lang="fr-FR" sz="1400" b="1" dirty="0" err="1" smtClean="0">
                <a:solidFill>
                  <a:schemeClr val="tx1"/>
                </a:solidFill>
                <a:latin typeface="Calibri" panose="020F0502020204030204" pitchFamily="34" charset="0"/>
                <a:cs typeface="Calibri" panose="020F0502020204030204" pitchFamily="34" charset="0"/>
              </a:rPr>
              <a:t>sement</a:t>
            </a:r>
            <a:endParaRPr lang="fr-FR" sz="1400" b="1" dirty="0">
              <a:solidFill>
                <a:schemeClr val="tx1"/>
              </a:solidFill>
              <a:latin typeface="Calibri" panose="020F0502020204030204" pitchFamily="34" charset="0"/>
              <a:cs typeface="Calibri" panose="020F0502020204030204" pitchFamily="34" charset="0"/>
            </a:endParaRPr>
          </a:p>
        </p:txBody>
      </p:sp>
      <p:sp>
        <p:nvSpPr>
          <p:cNvPr id="30" name="Flèche droite à entaille 29"/>
          <p:cNvSpPr/>
          <p:nvPr/>
        </p:nvSpPr>
        <p:spPr>
          <a:xfrm>
            <a:off x="7571829" y="2043385"/>
            <a:ext cx="1368152" cy="864096"/>
          </a:xfrm>
          <a:prstGeom prst="notchedRightArrow">
            <a:avLst>
              <a:gd name="adj1" fmla="val 100000"/>
              <a:gd name="adj2" fmla="val 23545"/>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108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fr-FR" sz="1400" b="1" dirty="0">
                <a:solidFill>
                  <a:schemeClr val="tx1"/>
                </a:solidFill>
                <a:latin typeface="Calibri" panose="020F0502020204030204" pitchFamily="34" charset="0"/>
                <a:cs typeface="Calibri" panose="020F0502020204030204" pitchFamily="34" charset="0"/>
              </a:rPr>
              <a:t>M</a:t>
            </a:r>
            <a:r>
              <a:rPr lang="fr-FR" sz="1400" b="1" dirty="0" smtClean="0">
                <a:solidFill>
                  <a:schemeClr val="tx1"/>
                </a:solidFill>
                <a:latin typeface="Calibri" panose="020F0502020204030204" pitchFamily="34" charset="0"/>
                <a:cs typeface="Calibri" panose="020F0502020204030204" pitchFamily="34" charset="0"/>
              </a:rPr>
              <a:t>arketing</a:t>
            </a:r>
            <a:endParaRPr lang="fr-FR" sz="1400" b="1" dirty="0">
              <a:solidFill>
                <a:schemeClr val="tx1"/>
              </a:solidFill>
              <a:latin typeface="Calibri" panose="020F0502020204030204" pitchFamily="34" charset="0"/>
              <a:cs typeface="Calibri" panose="020F0502020204030204" pitchFamily="34" charset="0"/>
            </a:endParaRPr>
          </a:p>
        </p:txBody>
      </p:sp>
      <p:sp>
        <p:nvSpPr>
          <p:cNvPr id="4" name="ZoneTexte 3"/>
          <p:cNvSpPr txBox="1"/>
          <p:nvPr/>
        </p:nvSpPr>
        <p:spPr>
          <a:xfrm>
            <a:off x="227012" y="1650286"/>
            <a:ext cx="861133" cy="338554"/>
          </a:xfrm>
          <a:prstGeom prst="rect">
            <a:avLst/>
          </a:prstGeom>
          <a:noFill/>
        </p:spPr>
        <p:txBody>
          <a:bodyPr wrap="none" rtlCol="0">
            <a:spAutoFit/>
          </a:bodyPr>
          <a:lstStyle/>
          <a:p>
            <a:r>
              <a:rPr lang="fr-FR" sz="1600" b="1" dirty="0" smtClean="0">
                <a:solidFill>
                  <a:schemeClr val="tx2"/>
                </a:solidFill>
                <a:latin typeface="Calibri" panose="020F0502020204030204" pitchFamily="34" charset="0"/>
                <a:cs typeface="Calibri" panose="020F0502020204030204" pitchFamily="34" charset="0"/>
              </a:rPr>
              <a:t>Phase A</a:t>
            </a:r>
            <a:endParaRPr lang="fr-FR" sz="1600" b="1" dirty="0">
              <a:solidFill>
                <a:schemeClr val="tx2"/>
              </a:solidFill>
              <a:latin typeface="Calibri" panose="020F0502020204030204" pitchFamily="34" charset="0"/>
              <a:cs typeface="Calibri" panose="020F0502020204030204" pitchFamily="34" charset="0"/>
            </a:endParaRPr>
          </a:p>
        </p:txBody>
      </p:sp>
      <p:sp>
        <p:nvSpPr>
          <p:cNvPr id="31" name="ZoneTexte 30"/>
          <p:cNvSpPr txBox="1"/>
          <p:nvPr/>
        </p:nvSpPr>
        <p:spPr>
          <a:xfrm>
            <a:off x="1479336" y="1650286"/>
            <a:ext cx="861133" cy="338554"/>
          </a:xfrm>
          <a:prstGeom prst="rect">
            <a:avLst/>
          </a:prstGeom>
          <a:noFill/>
        </p:spPr>
        <p:txBody>
          <a:bodyPr wrap="none" rtlCol="0">
            <a:spAutoFit/>
          </a:bodyPr>
          <a:lstStyle/>
          <a:p>
            <a:r>
              <a:rPr lang="fr-FR" sz="1600" b="1" dirty="0" smtClean="0">
                <a:solidFill>
                  <a:schemeClr val="tx2"/>
                </a:solidFill>
                <a:latin typeface="Calibri" panose="020F0502020204030204" pitchFamily="34" charset="0"/>
                <a:cs typeface="Calibri" panose="020F0502020204030204" pitchFamily="34" charset="0"/>
              </a:rPr>
              <a:t>Phase B</a:t>
            </a:r>
            <a:endParaRPr lang="fr-FR" sz="1600" b="1" dirty="0">
              <a:solidFill>
                <a:schemeClr val="tx2"/>
              </a:solidFill>
              <a:latin typeface="Calibri" panose="020F0502020204030204" pitchFamily="34" charset="0"/>
              <a:cs typeface="Calibri" panose="020F0502020204030204" pitchFamily="34" charset="0"/>
            </a:endParaRPr>
          </a:p>
        </p:txBody>
      </p:sp>
      <p:sp>
        <p:nvSpPr>
          <p:cNvPr id="32" name="ZoneTexte 31"/>
          <p:cNvSpPr txBox="1"/>
          <p:nvPr/>
        </p:nvSpPr>
        <p:spPr>
          <a:xfrm>
            <a:off x="2731660" y="1650286"/>
            <a:ext cx="861133" cy="338554"/>
          </a:xfrm>
          <a:prstGeom prst="rect">
            <a:avLst/>
          </a:prstGeom>
          <a:noFill/>
        </p:spPr>
        <p:txBody>
          <a:bodyPr wrap="none" rtlCol="0">
            <a:spAutoFit/>
          </a:bodyPr>
          <a:lstStyle/>
          <a:p>
            <a:r>
              <a:rPr lang="fr-FR" sz="1600" b="1" dirty="0" smtClean="0">
                <a:solidFill>
                  <a:schemeClr val="tx2"/>
                </a:solidFill>
                <a:latin typeface="Calibri" panose="020F0502020204030204" pitchFamily="34" charset="0"/>
                <a:cs typeface="Calibri" panose="020F0502020204030204" pitchFamily="34" charset="0"/>
              </a:rPr>
              <a:t>Phase C</a:t>
            </a:r>
            <a:endParaRPr lang="fr-FR" sz="1600" b="1" dirty="0">
              <a:solidFill>
                <a:schemeClr val="tx2"/>
              </a:solidFill>
              <a:latin typeface="Calibri" panose="020F0502020204030204" pitchFamily="34" charset="0"/>
              <a:cs typeface="Calibri" panose="020F0502020204030204" pitchFamily="34" charset="0"/>
            </a:endParaRPr>
          </a:p>
        </p:txBody>
      </p:sp>
      <p:sp>
        <p:nvSpPr>
          <p:cNvPr id="18" name="ZoneTexte 17"/>
          <p:cNvSpPr txBox="1"/>
          <p:nvPr/>
        </p:nvSpPr>
        <p:spPr>
          <a:xfrm>
            <a:off x="7740957" y="1650286"/>
            <a:ext cx="861133" cy="338554"/>
          </a:xfrm>
          <a:prstGeom prst="rect">
            <a:avLst/>
          </a:prstGeom>
          <a:noFill/>
        </p:spPr>
        <p:txBody>
          <a:bodyPr wrap="none" rtlCol="0">
            <a:spAutoFit/>
          </a:bodyPr>
          <a:lstStyle/>
          <a:p>
            <a:r>
              <a:rPr lang="fr-FR" sz="1600" b="1" dirty="0" smtClean="0">
                <a:solidFill>
                  <a:schemeClr val="tx2"/>
                </a:solidFill>
                <a:latin typeface="Calibri" panose="020F0502020204030204" pitchFamily="34" charset="0"/>
                <a:cs typeface="Calibri" panose="020F0502020204030204" pitchFamily="34" charset="0"/>
              </a:rPr>
              <a:t>Phase G</a:t>
            </a:r>
            <a:endParaRPr lang="fr-FR" sz="1600" b="1" dirty="0">
              <a:solidFill>
                <a:schemeClr val="tx2"/>
              </a:solidFill>
              <a:latin typeface="Calibri" panose="020F0502020204030204" pitchFamily="34" charset="0"/>
              <a:cs typeface="Calibri" panose="020F0502020204030204" pitchFamily="34" charset="0"/>
            </a:endParaRPr>
          </a:p>
        </p:txBody>
      </p:sp>
      <p:sp>
        <p:nvSpPr>
          <p:cNvPr id="19" name="ZoneTexte 18"/>
          <p:cNvSpPr txBox="1"/>
          <p:nvPr/>
        </p:nvSpPr>
        <p:spPr>
          <a:xfrm>
            <a:off x="3983984" y="1650286"/>
            <a:ext cx="861133" cy="338554"/>
          </a:xfrm>
          <a:prstGeom prst="rect">
            <a:avLst/>
          </a:prstGeom>
          <a:noFill/>
        </p:spPr>
        <p:txBody>
          <a:bodyPr wrap="none" rtlCol="0">
            <a:spAutoFit/>
          </a:bodyPr>
          <a:lstStyle/>
          <a:p>
            <a:r>
              <a:rPr lang="fr-FR" sz="1600" b="1" dirty="0" smtClean="0">
                <a:solidFill>
                  <a:schemeClr val="tx2"/>
                </a:solidFill>
                <a:latin typeface="Calibri" panose="020F0502020204030204" pitchFamily="34" charset="0"/>
                <a:cs typeface="Calibri" panose="020F0502020204030204" pitchFamily="34" charset="0"/>
              </a:rPr>
              <a:t>Phase D</a:t>
            </a:r>
            <a:endParaRPr lang="fr-FR" sz="1600" b="1" dirty="0">
              <a:solidFill>
                <a:schemeClr val="tx2"/>
              </a:solidFill>
              <a:latin typeface="Calibri" panose="020F0502020204030204" pitchFamily="34" charset="0"/>
              <a:cs typeface="Calibri" panose="020F0502020204030204" pitchFamily="34" charset="0"/>
            </a:endParaRPr>
          </a:p>
        </p:txBody>
      </p:sp>
      <p:sp>
        <p:nvSpPr>
          <p:cNvPr id="20" name="ZoneTexte 19"/>
          <p:cNvSpPr txBox="1"/>
          <p:nvPr/>
        </p:nvSpPr>
        <p:spPr>
          <a:xfrm>
            <a:off x="5236308" y="1650286"/>
            <a:ext cx="861133" cy="338554"/>
          </a:xfrm>
          <a:prstGeom prst="rect">
            <a:avLst/>
          </a:prstGeom>
          <a:noFill/>
        </p:spPr>
        <p:txBody>
          <a:bodyPr wrap="none" rtlCol="0">
            <a:spAutoFit/>
          </a:bodyPr>
          <a:lstStyle/>
          <a:p>
            <a:r>
              <a:rPr lang="fr-FR" sz="1600" b="1" dirty="0" smtClean="0">
                <a:solidFill>
                  <a:schemeClr val="tx2"/>
                </a:solidFill>
                <a:latin typeface="Calibri" panose="020F0502020204030204" pitchFamily="34" charset="0"/>
                <a:cs typeface="Calibri" panose="020F0502020204030204" pitchFamily="34" charset="0"/>
              </a:rPr>
              <a:t>Phase E</a:t>
            </a:r>
            <a:endParaRPr lang="fr-FR" sz="1600" b="1" dirty="0">
              <a:solidFill>
                <a:schemeClr val="tx2"/>
              </a:solidFill>
              <a:latin typeface="Calibri" panose="020F0502020204030204" pitchFamily="34" charset="0"/>
              <a:cs typeface="Calibri" panose="020F0502020204030204" pitchFamily="34" charset="0"/>
            </a:endParaRPr>
          </a:p>
        </p:txBody>
      </p:sp>
      <p:sp>
        <p:nvSpPr>
          <p:cNvPr id="21" name="ZoneTexte 20"/>
          <p:cNvSpPr txBox="1"/>
          <p:nvPr/>
        </p:nvSpPr>
        <p:spPr>
          <a:xfrm>
            <a:off x="6488632" y="1650286"/>
            <a:ext cx="861133" cy="338554"/>
          </a:xfrm>
          <a:prstGeom prst="rect">
            <a:avLst/>
          </a:prstGeom>
          <a:noFill/>
        </p:spPr>
        <p:txBody>
          <a:bodyPr wrap="none" rtlCol="0">
            <a:spAutoFit/>
          </a:bodyPr>
          <a:lstStyle/>
          <a:p>
            <a:r>
              <a:rPr lang="fr-FR" sz="1600" b="1" dirty="0" smtClean="0">
                <a:solidFill>
                  <a:schemeClr val="tx2"/>
                </a:solidFill>
                <a:latin typeface="Calibri" panose="020F0502020204030204" pitchFamily="34" charset="0"/>
                <a:cs typeface="Calibri" panose="020F0502020204030204" pitchFamily="34" charset="0"/>
              </a:rPr>
              <a:t>Phase F</a:t>
            </a:r>
            <a:endParaRPr lang="fr-FR" sz="1600" b="1" dirty="0">
              <a:solidFill>
                <a:schemeClr val="tx2"/>
              </a:solidFill>
              <a:latin typeface="Calibri" panose="020F0502020204030204" pitchFamily="34" charset="0"/>
              <a:cs typeface="Calibri" panose="020F0502020204030204" pitchFamily="34" charset="0"/>
            </a:endParaRPr>
          </a:p>
        </p:txBody>
      </p:sp>
      <p:sp>
        <p:nvSpPr>
          <p:cNvPr id="5" name="Rectangle 4"/>
          <p:cNvSpPr/>
          <p:nvPr/>
        </p:nvSpPr>
        <p:spPr>
          <a:xfrm>
            <a:off x="53530" y="3113501"/>
            <a:ext cx="1188000" cy="531523"/>
          </a:xfrm>
          <a:prstGeom prst="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tx1"/>
                </a:solidFill>
                <a:latin typeface="Calibri" panose="020F0502020204030204" pitchFamily="34" charset="0"/>
                <a:cs typeface="Calibri" panose="020F0502020204030204" pitchFamily="34" charset="0"/>
              </a:rPr>
              <a:t>Proof of</a:t>
            </a:r>
          </a:p>
          <a:p>
            <a:pPr algn="ctr"/>
            <a:r>
              <a:rPr lang="fr-FR" sz="1400" dirty="0" err="1" smtClean="0">
                <a:solidFill>
                  <a:schemeClr val="tx1"/>
                </a:solidFill>
                <a:latin typeface="Calibri" panose="020F0502020204030204" pitchFamily="34" charset="0"/>
                <a:cs typeface="Calibri" panose="020F0502020204030204" pitchFamily="34" charset="0"/>
              </a:rPr>
              <a:t>principle</a:t>
            </a:r>
            <a:endParaRPr lang="fr-FR" sz="1400" dirty="0">
              <a:solidFill>
                <a:schemeClr val="tx1"/>
              </a:solidFill>
              <a:latin typeface="Calibri" panose="020F0502020204030204" pitchFamily="34" charset="0"/>
              <a:cs typeface="Calibri" panose="020F0502020204030204" pitchFamily="34" charset="0"/>
            </a:endParaRPr>
          </a:p>
        </p:txBody>
      </p:sp>
      <p:sp>
        <p:nvSpPr>
          <p:cNvPr id="23" name="Rectangle 22"/>
          <p:cNvSpPr/>
          <p:nvPr/>
        </p:nvSpPr>
        <p:spPr>
          <a:xfrm>
            <a:off x="1310664" y="3113501"/>
            <a:ext cx="1188000" cy="531523"/>
          </a:xfrm>
          <a:prstGeom prst="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tx1"/>
                </a:solidFill>
                <a:latin typeface="Calibri" panose="020F0502020204030204" pitchFamily="34" charset="0"/>
                <a:cs typeface="Calibri" panose="020F0502020204030204" pitchFamily="34" charset="0"/>
              </a:rPr>
              <a:t>Validation of</a:t>
            </a:r>
          </a:p>
          <a:p>
            <a:pPr algn="ctr"/>
            <a:r>
              <a:rPr lang="fr-FR" sz="1400" dirty="0" err="1" smtClean="0">
                <a:solidFill>
                  <a:schemeClr val="tx1"/>
                </a:solidFill>
                <a:latin typeface="Calibri" panose="020F0502020204030204" pitchFamily="34" charset="0"/>
                <a:cs typeface="Calibri" panose="020F0502020204030204" pitchFamily="34" charset="0"/>
              </a:rPr>
              <a:t>function</a:t>
            </a:r>
            <a:endParaRPr lang="fr-FR" sz="1400" dirty="0">
              <a:solidFill>
                <a:schemeClr val="tx1"/>
              </a:solidFill>
              <a:latin typeface="Calibri" panose="020F0502020204030204" pitchFamily="34" charset="0"/>
              <a:cs typeface="Calibri" panose="020F0502020204030204" pitchFamily="34" charset="0"/>
            </a:endParaRPr>
          </a:p>
        </p:txBody>
      </p:sp>
      <p:sp>
        <p:nvSpPr>
          <p:cNvPr id="33" name="Rectangle 32"/>
          <p:cNvSpPr/>
          <p:nvPr/>
        </p:nvSpPr>
        <p:spPr>
          <a:xfrm>
            <a:off x="2567798" y="3113501"/>
            <a:ext cx="1188000" cy="531523"/>
          </a:xfrm>
          <a:prstGeom prst="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err="1" smtClean="0">
                <a:solidFill>
                  <a:schemeClr val="tx1"/>
                </a:solidFill>
                <a:latin typeface="Calibri" panose="020F0502020204030204" pitchFamily="34" charset="0"/>
                <a:cs typeface="Calibri" panose="020F0502020204030204" pitchFamily="34" charset="0"/>
              </a:rPr>
              <a:t>Preclinical</a:t>
            </a:r>
            <a:endParaRPr lang="fr-FR" sz="1400" dirty="0" smtClean="0">
              <a:solidFill>
                <a:schemeClr val="tx1"/>
              </a:solidFill>
              <a:latin typeface="Calibri" panose="020F0502020204030204" pitchFamily="34" charset="0"/>
              <a:cs typeface="Calibri" panose="020F0502020204030204" pitchFamily="34" charset="0"/>
            </a:endParaRPr>
          </a:p>
          <a:p>
            <a:pPr algn="ctr"/>
            <a:r>
              <a:rPr lang="fr-FR" sz="1400" dirty="0" smtClean="0">
                <a:solidFill>
                  <a:schemeClr val="tx1"/>
                </a:solidFill>
                <a:latin typeface="Calibri" panose="020F0502020204030204" pitchFamily="34" charset="0"/>
                <a:cs typeface="Calibri" panose="020F0502020204030204" pitchFamily="34" charset="0"/>
              </a:rPr>
              <a:t>validation</a:t>
            </a:r>
            <a:endParaRPr lang="fr-FR" sz="1400" dirty="0">
              <a:solidFill>
                <a:schemeClr val="tx1"/>
              </a:solidFill>
              <a:latin typeface="Calibri" panose="020F0502020204030204" pitchFamily="34" charset="0"/>
              <a:cs typeface="Calibri" panose="020F0502020204030204" pitchFamily="34" charset="0"/>
            </a:endParaRPr>
          </a:p>
        </p:txBody>
      </p:sp>
      <p:sp>
        <p:nvSpPr>
          <p:cNvPr id="34" name="Rectangle 33"/>
          <p:cNvSpPr/>
          <p:nvPr/>
        </p:nvSpPr>
        <p:spPr>
          <a:xfrm>
            <a:off x="3824932" y="3113501"/>
            <a:ext cx="1188000" cy="531523"/>
          </a:xfrm>
          <a:prstGeom prst="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err="1" smtClean="0">
                <a:solidFill>
                  <a:schemeClr val="tx1"/>
                </a:solidFill>
                <a:latin typeface="Calibri" panose="020F0502020204030204" pitchFamily="34" charset="0"/>
                <a:cs typeface="Calibri" panose="020F0502020204030204" pitchFamily="34" charset="0"/>
              </a:rPr>
              <a:t>Safety</a:t>
            </a:r>
            <a:r>
              <a:rPr lang="fr-FR" sz="1400" dirty="0" smtClean="0">
                <a:solidFill>
                  <a:schemeClr val="tx1"/>
                </a:solidFill>
                <a:latin typeface="Calibri" panose="020F0502020204030204" pitchFamily="34" charset="0"/>
                <a:cs typeface="Calibri" panose="020F0502020204030204" pitchFamily="34" charset="0"/>
              </a:rPr>
              <a:t> and </a:t>
            </a:r>
            <a:r>
              <a:rPr lang="fr-FR" sz="1400" dirty="0" err="1" smtClean="0">
                <a:solidFill>
                  <a:schemeClr val="tx1"/>
                </a:solidFill>
                <a:latin typeface="Calibri" panose="020F0502020204030204" pitchFamily="34" charset="0"/>
                <a:cs typeface="Calibri" panose="020F0502020204030204" pitchFamily="34" charset="0"/>
              </a:rPr>
              <a:t>feasibility</a:t>
            </a:r>
            <a:endParaRPr lang="fr-FR" sz="1400" dirty="0">
              <a:solidFill>
                <a:schemeClr val="tx1"/>
              </a:solidFill>
              <a:latin typeface="Calibri" panose="020F0502020204030204" pitchFamily="34" charset="0"/>
              <a:cs typeface="Calibri" panose="020F0502020204030204" pitchFamily="34" charset="0"/>
            </a:endParaRPr>
          </a:p>
        </p:txBody>
      </p:sp>
      <p:sp>
        <p:nvSpPr>
          <p:cNvPr id="35" name="Rectangle 34"/>
          <p:cNvSpPr/>
          <p:nvPr/>
        </p:nvSpPr>
        <p:spPr>
          <a:xfrm>
            <a:off x="5082066" y="3113501"/>
            <a:ext cx="1188000" cy="531523"/>
          </a:xfrm>
          <a:prstGeom prst="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err="1" smtClean="0">
                <a:solidFill>
                  <a:schemeClr val="tx1"/>
                </a:solidFill>
                <a:latin typeface="Calibri" panose="020F0502020204030204" pitchFamily="34" charset="0"/>
                <a:cs typeface="Calibri" panose="020F0502020204030204" pitchFamily="34" charset="0"/>
              </a:rPr>
              <a:t>Efficacy</a:t>
            </a:r>
            <a:endParaRPr lang="fr-FR" sz="1400" dirty="0">
              <a:solidFill>
                <a:schemeClr val="tx1"/>
              </a:solidFill>
              <a:latin typeface="Calibri" panose="020F0502020204030204" pitchFamily="34" charset="0"/>
              <a:cs typeface="Calibri" panose="020F0502020204030204" pitchFamily="34" charset="0"/>
            </a:endParaRPr>
          </a:p>
        </p:txBody>
      </p:sp>
      <p:sp>
        <p:nvSpPr>
          <p:cNvPr id="36" name="Rectangle 35"/>
          <p:cNvSpPr/>
          <p:nvPr/>
        </p:nvSpPr>
        <p:spPr>
          <a:xfrm>
            <a:off x="6339200" y="3113501"/>
            <a:ext cx="1188000" cy="531523"/>
          </a:xfrm>
          <a:prstGeom prst="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err="1" smtClean="0">
                <a:solidFill>
                  <a:schemeClr val="tx1"/>
                </a:solidFill>
                <a:latin typeface="Calibri" panose="020F0502020204030204" pitchFamily="34" charset="0"/>
                <a:cs typeface="Calibri" panose="020F0502020204030204" pitchFamily="34" charset="0"/>
              </a:rPr>
              <a:t>Cost</a:t>
            </a:r>
            <a:r>
              <a:rPr lang="fr-FR" sz="1400" dirty="0" smtClean="0">
                <a:solidFill>
                  <a:schemeClr val="tx1"/>
                </a:solidFill>
                <a:latin typeface="Calibri" panose="020F0502020204030204" pitchFamily="34" charset="0"/>
                <a:cs typeface="Calibri" panose="020F0502020204030204" pitchFamily="34" charset="0"/>
              </a:rPr>
              <a:t>-</a:t>
            </a:r>
          </a:p>
          <a:p>
            <a:pPr algn="ctr"/>
            <a:r>
              <a:rPr lang="fr-FR" sz="1400" dirty="0" err="1" smtClean="0">
                <a:solidFill>
                  <a:schemeClr val="tx1"/>
                </a:solidFill>
                <a:latin typeface="Calibri" panose="020F0502020204030204" pitchFamily="34" charset="0"/>
                <a:cs typeface="Calibri" panose="020F0502020204030204" pitchFamily="34" charset="0"/>
              </a:rPr>
              <a:t>effectiveness</a:t>
            </a:r>
            <a:endParaRPr lang="fr-FR" sz="1400" dirty="0">
              <a:solidFill>
                <a:schemeClr val="tx1"/>
              </a:solidFill>
              <a:latin typeface="Calibri" panose="020F0502020204030204" pitchFamily="34" charset="0"/>
              <a:cs typeface="Calibri" panose="020F0502020204030204" pitchFamily="34" charset="0"/>
            </a:endParaRPr>
          </a:p>
        </p:txBody>
      </p:sp>
      <p:sp>
        <p:nvSpPr>
          <p:cNvPr id="37" name="Rectangle 36"/>
          <p:cNvSpPr/>
          <p:nvPr/>
        </p:nvSpPr>
        <p:spPr>
          <a:xfrm>
            <a:off x="7596336" y="3113501"/>
            <a:ext cx="1188000" cy="531523"/>
          </a:xfrm>
          <a:prstGeom prst="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tx1"/>
                </a:solidFill>
                <a:latin typeface="Calibri" panose="020F0502020204030204" pitchFamily="34" charset="0"/>
                <a:cs typeface="Calibri" panose="020F0502020204030204" pitchFamily="34" charset="0"/>
              </a:rPr>
              <a:t>Post-</a:t>
            </a:r>
            <a:r>
              <a:rPr lang="fr-FR" sz="1400" dirty="0" err="1" smtClean="0">
                <a:solidFill>
                  <a:schemeClr val="tx1"/>
                </a:solidFill>
                <a:latin typeface="Calibri" panose="020F0502020204030204" pitchFamily="34" charset="0"/>
                <a:cs typeface="Calibri" panose="020F0502020204030204" pitchFamily="34" charset="0"/>
              </a:rPr>
              <a:t>market</a:t>
            </a:r>
            <a:r>
              <a:rPr lang="fr-FR" sz="1400" dirty="0" smtClean="0">
                <a:solidFill>
                  <a:schemeClr val="tx1"/>
                </a:solidFill>
                <a:latin typeface="Calibri" panose="020F0502020204030204" pitchFamily="34" charset="0"/>
                <a:cs typeface="Calibri" panose="020F0502020204030204" pitchFamily="34" charset="0"/>
              </a:rPr>
              <a:t> surveillance</a:t>
            </a:r>
            <a:endParaRPr lang="fr-FR" sz="1400" dirty="0">
              <a:solidFill>
                <a:schemeClr val="tx1"/>
              </a:solidFill>
              <a:latin typeface="Calibri" panose="020F0502020204030204" pitchFamily="34" charset="0"/>
              <a:cs typeface="Calibri" panose="020F0502020204030204" pitchFamily="34" charset="0"/>
            </a:endParaRPr>
          </a:p>
        </p:txBody>
      </p:sp>
      <p:sp>
        <p:nvSpPr>
          <p:cNvPr id="38" name="Rectangle 37"/>
          <p:cNvSpPr/>
          <p:nvPr/>
        </p:nvSpPr>
        <p:spPr>
          <a:xfrm>
            <a:off x="3824932" y="3713639"/>
            <a:ext cx="1188000" cy="435441"/>
          </a:xfrm>
          <a:prstGeom prst="rect">
            <a:avLst/>
          </a:prstGeom>
          <a:solidFill>
            <a:schemeClr val="bg1">
              <a:lumMod val="9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err="1" smtClean="0">
                <a:solidFill>
                  <a:schemeClr val="tx1"/>
                </a:solidFill>
                <a:latin typeface="Calibri" panose="020F0502020204030204" pitchFamily="34" charset="0"/>
                <a:cs typeface="Calibri" panose="020F0502020204030204" pitchFamily="34" charset="0"/>
              </a:rPr>
              <a:t>Clinical</a:t>
            </a:r>
            <a:r>
              <a:rPr lang="fr-FR" sz="1200" b="1" dirty="0" smtClean="0">
                <a:solidFill>
                  <a:schemeClr val="tx1"/>
                </a:solidFill>
                <a:latin typeface="Calibri" panose="020F0502020204030204" pitchFamily="34" charset="0"/>
                <a:cs typeface="Calibri" panose="020F0502020204030204" pitchFamily="34" charset="0"/>
              </a:rPr>
              <a:t> trial</a:t>
            </a:r>
          </a:p>
          <a:p>
            <a:pPr algn="ctr"/>
            <a:r>
              <a:rPr lang="fr-FR" sz="1200" b="1" dirty="0" smtClean="0">
                <a:solidFill>
                  <a:schemeClr val="tx1"/>
                </a:solidFill>
                <a:latin typeface="Calibri" panose="020F0502020204030204" pitchFamily="34" charset="0"/>
                <a:cs typeface="Calibri" panose="020F0502020204030204" pitchFamily="34" charset="0"/>
              </a:rPr>
              <a:t>Phase I</a:t>
            </a:r>
            <a:endParaRPr lang="fr-FR" sz="1200" b="1" dirty="0">
              <a:solidFill>
                <a:schemeClr val="tx1"/>
              </a:solidFill>
              <a:latin typeface="Calibri" panose="020F0502020204030204" pitchFamily="34" charset="0"/>
              <a:cs typeface="Calibri" panose="020F0502020204030204" pitchFamily="34" charset="0"/>
            </a:endParaRPr>
          </a:p>
        </p:txBody>
      </p:sp>
      <p:sp>
        <p:nvSpPr>
          <p:cNvPr id="39" name="Rectangle 38"/>
          <p:cNvSpPr/>
          <p:nvPr/>
        </p:nvSpPr>
        <p:spPr>
          <a:xfrm>
            <a:off x="5082066" y="3710958"/>
            <a:ext cx="1188000" cy="435441"/>
          </a:xfrm>
          <a:prstGeom prst="rect">
            <a:avLst/>
          </a:prstGeom>
          <a:solidFill>
            <a:schemeClr val="bg1">
              <a:lumMod val="9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err="1" smtClean="0">
                <a:solidFill>
                  <a:schemeClr val="tx1"/>
                </a:solidFill>
                <a:latin typeface="Calibri" panose="020F0502020204030204" pitchFamily="34" charset="0"/>
                <a:cs typeface="Calibri" panose="020F0502020204030204" pitchFamily="34" charset="0"/>
              </a:rPr>
              <a:t>Clinical</a:t>
            </a:r>
            <a:r>
              <a:rPr lang="fr-FR" sz="1200" b="1" dirty="0" smtClean="0">
                <a:solidFill>
                  <a:schemeClr val="tx1"/>
                </a:solidFill>
                <a:latin typeface="Calibri" panose="020F0502020204030204" pitchFamily="34" charset="0"/>
                <a:cs typeface="Calibri" panose="020F0502020204030204" pitchFamily="34" charset="0"/>
              </a:rPr>
              <a:t> trial</a:t>
            </a:r>
          </a:p>
          <a:p>
            <a:pPr algn="ctr"/>
            <a:r>
              <a:rPr lang="fr-FR" sz="1200" b="1" dirty="0" smtClean="0">
                <a:solidFill>
                  <a:schemeClr val="tx1"/>
                </a:solidFill>
                <a:latin typeface="Calibri" panose="020F0502020204030204" pitchFamily="34" charset="0"/>
                <a:cs typeface="Calibri" panose="020F0502020204030204" pitchFamily="34" charset="0"/>
              </a:rPr>
              <a:t>Phase II - III</a:t>
            </a:r>
            <a:endParaRPr lang="fr-FR" sz="1200" b="1" dirty="0">
              <a:solidFill>
                <a:schemeClr val="tx1"/>
              </a:solidFill>
              <a:latin typeface="Calibri" panose="020F0502020204030204" pitchFamily="34" charset="0"/>
              <a:cs typeface="Calibri" panose="020F0502020204030204" pitchFamily="34" charset="0"/>
            </a:endParaRPr>
          </a:p>
        </p:txBody>
      </p:sp>
      <p:sp>
        <p:nvSpPr>
          <p:cNvPr id="40" name="Rectangle 39"/>
          <p:cNvSpPr/>
          <p:nvPr/>
        </p:nvSpPr>
        <p:spPr>
          <a:xfrm>
            <a:off x="6339200" y="3713639"/>
            <a:ext cx="1188000" cy="435441"/>
          </a:xfrm>
          <a:prstGeom prst="rect">
            <a:avLst/>
          </a:prstGeom>
          <a:solidFill>
            <a:schemeClr val="bg1">
              <a:lumMod val="9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err="1" smtClean="0">
                <a:solidFill>
                  <a:schemeClr val="tx1"/>
                </a:solidFill>
                <a:latin typeface="Calibri" panose="020F0502020204030204" pitchFamily="34" charset="0"/>
                <a:cs typeface="Calibri" panose="020F0502020204030204" pitchFamily="34" charset="0"/>
              </a:rPr>
              <a:t>Clinical</a:t>
            </a:r>
            <a:r>
              <a:rPr lang="fr-FR" sz="1200" b="1" dirty="0" smtClean="0">
                <a:solidFill>
                  <a:schemeClr val="tx1"/>
                </a:solidFill>
                <a:latin typeface="Calibri" panose="020F0502020204030204" pitchFamily="34" charset="0"/>
                <a:cs typeface="Calibri" panose="020F0502020204030204" pitchFamily="34" charset="0"/>
              </a:rPr>
              <a:t> trial</a:t>
            </a:r>
          </a:p>
          <a:p>
            <a:pPr algn="ctr"/>
            <a:r>
              <a:rPr lang="fr-FR" sz="1200" b="1" dirty="0" smtClean="0">
                <a:solidFill>
                  <a:schemeClr val="tx1"/>
                </a:solidFill>
                <a:latin typeface="Calibri" panose="020F0502020204030204" pitchFamily="34" charset="0"/>
                <a:cs typeface="Calibri" panose="020F0502020204030204" pitchFamily="34" charset="0"/>
              </a:rPr>
              <a:t>Phase III</a:t>
            </a:r>
            <a:endParaRPr lang="fr-FR" sz="1200" b="1" dirty="0">
              <a:solidFill>
                <a:schemeClr val="tx1"/>
              </a:solidFill>
              <a:latin typeface="Calibri" panose="020F0502020204030204" pitchFamily="34" charset="0"/>
              <a:cs typeface="Calibri" panose="020F0502020204030204" pitchFamily="34" charset="0"/>
            </a:endParaRPr>
          </a:p>
        </p:txBody>
      </p:sp>
      <p:sp>
        <p:nvSpPr>
          <p:cNvPr id="41" name="Rectangle 40"/>
          <p:cNvSpPr/>
          <p:nvPr/>
        </p:nvSpPr>
        <p:spPr>
          <a:xfrm>
            <a:off x="7596336" y="3713639"/>
            <a:ext cx="1188000" cy="435441"/>
          </a:xfrm>
          <a:prstGeom prst="rect">
            <a:avLst/>
          </a:prstGeom>
          <a:solidFill>
            <a:schemeClr val="bg1">
              <a:lumMod val="9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err="1" smtClean="0">
                <a:solidFill>
                  <a:schemeClr val="tx1"/>
                </a:solidFill>
                <a:latin typeface="Calibri" panose="020F0502020204030204" pitchFamily="34" charset="0"/>
                <a:cs typeface="Calibri" panose="020F0502020204030204" pitchFamily="34" charset="0"/>
              </a:rPr>
              <a:t>Clinical</a:t>
            </a:r>
            <a:r>
              <a:rPr lang="fr-FR" sz="1200" b="1" dirty="0" smtClean="0">
                <a:solidFill>
                  <a:schemeClr val="tx1"/>
                </a:solidFill>
                <a:latin typeface="Calibri" panose="020F0502020204030204" pitchFamily="34" charset="0"/>
                <a:cs typeface="Calibri" panose="020F0502020204030204" pitchFamily="34" charset="0"/>
              </a:rPr>
              <a:t> trial</a:t>
            </a:r>
          </a:p>
          <a:p>
            <a:pPr algn="ctr"/>
            <a:r>
              <a:rPr lang="fr-FR" sz="1200" b="1" dirty="0" smtClean="0">
                <a:solidFill>
                  <a:schemeClr val="tx1"/>
                </a:solidFill>
                <a:latin typeface="Calibri" panose="020F0502020204030204" pitchFamily="34" charset="0"/>
                <a:cs typeface="Calibri" panose="020F0502020204030204" pitchFamily="34" charset="0"/>
              </a:rPr>
              <a:t>Phase IV</a:t>
            </a:r>
            <a:endParaRPr lang="fr-FR" sz="1200" b="1" dirty="0">
              <a:solidFill>
                <a:schemeClr val="tx1"/>
              </a:solidFill>
              <a:latin typeface="Calibri" panose="020F0502020204030204" pitchFamily="34" charset="0"/>
              <a:cs typeface="Calibri" panose="020F0502020204030204" pitchFamily="34" charset="0"/>
            </a:endParaRPr>
          </a:p>
        </p:txBody>
      </p:sp>
      <p:cxnSp>
        <p:nvCxnSpPr>
          <p:cNvPr id="12" name="Connecteur droit avec flèche 11"/>
          <p:cNvCxnSpPr/>
          <p:nvPr/>
        </p:nvCxnSpPr>
        <p:spPr>
          <a:xfrm>
            <a:off x="57884" y="1434262"/>
            <a:ext cx="8726452" cy="0"/>
          </a:xfrm>
          <a:prstGeom prst="straightConnector1">
            <a:avLst/>
          </a:prstGeom>
          <a:ln w="3810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3" name="ZoneTexte 12"/>
          <p:cNvSpPr txBox="1"/>
          <p:nvPr/>
        </p:nvSpPr>
        <p:spPr>
          <a:xfrm>
            <a:off x="7956376" y="1074222"/>
            <a:ext cx="668773" cy="400110"/>
          </a:xfrm>
          <a:prstGeom prst="rect">
            <a:avLst/>
          </a:prstGeom>
          <a:noFill/>
        </p:spPr>
        <p:txBody>
          <a:bodyPr wrap="none" rtlCol="0">
            <a:spAutoFit/>
          </a:bodyPr>
          <a:lstStyle/>
          <a:p>
            <a:r>
              <a:rPr lang="fr-FR" sz="2000" b="1" i="1" dirty="0" smtClean="0">
                <a:solidFill>
                  <a:schemeClr val="bg1">
                    <a:lumMod val="50000"/>
                  </a:schemeClr>
                </a:solidFill>
                <a:latin typeface="Calibri" panose="020F0502020204030204" pitchFamily="34" charset="0"/>
                <a:cs typeface="Calibri" panose="020F0502020204030204" pitchFamily="34" charset="0"/>
              </a:rPr>
              <a:t>time</a:t>
            </a:r>
            <a:endParaRPr lang="fr-FR" sz="2000" b="1" i="1" dirty="0">
              <a:solidFill>
                <a:schemeClr val="bg1">
                  <a:lumMod val="50000"/>
                </a:schemeClr>
              </a:solidFill>
              <a:latin typeface="Calibri" panose="020F0502020204030204" pitchFamily="34" charset="0"/>
              <a:cs typeface="Calibri" panose="020F0502020204030204" pitchFamily="34" charset="0"/>
            </a:endParaRPr>
          </a:p>
        </p:txBody>
      </p:sp>
      <p:cxnSp>
        <p:nvCxnSpPr>
          <p:cNvPr id="15" name="Connecteur droit 14"/>
          <p:cNvCxnSpPr/>
          <p:nvPr/>
        </p:nvCxnSpPr>
        <p:spPr>
          <a:xfrm>
            <a:off x="1279676" y="692696"/>
            <a:ext cx="607" cy="4968552"/>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2" name="Connecteur droit 41"/>
          <p:cNvCxnSpPr/>
          <p:nvPr/>
        </p:nvCxnSpPr>
        <p:spPr>
          <a:xfrm>
            <a:off x="2525433" y="692696"/>
            <a:ext cx="607" cy="4968552"/>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3" name="Connecteur droit 42"/>
          <p:cNvCxnSpPr/>
          <p:nvPr/>
        </p:nvCxnSpPr>
        <p:spPr>
          <a:xfrm>
            <a:off x="3783065" y="692696"/>
            <a:ext cx="607" cy="4968552"/>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4" name="Connecteur droit 43"/>
          <p:cNvCxnSpPr/>
          <p:nvPr/>
        </p:nvCxnSpPr>
        <p:spPr>
          <a:xfrm>
            <a:off x="5052572" y="692696"/>
            <a:ext cx="607" cy="4968552"/>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5" name="Connecteur droit 44"/>
          <p:cNvCxnSpPr/>
          <p:nvPr/>
        </p:nvCxnSpPr>
        <p:spPr>
          <a:xfrm>
            <a:off x="6310204" y="692696"/>
            <a:ext cx="607" cy="4968552"/>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7" name="Connecteur droit 46"/>
          <p:cNvCxnSpPr/>
          <p:nvPr/>
        </p:nvCxnSpPr>
        <p:spPr>
          <a:xfrm>
            <a:off x="7567837" y="692696"/>
            <a:ext cx="607" cy="4968552"/>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nvGrpSpPr>
          <p:cNvPr id="81" name="Groupe 80"/>
          <p:cNvGrpSpPr/>
          <p:nvPr/>
        </p:nvGrpSpPr>
        <p:grpSpPr>
          <a:xfrm>
            <a:off x="101004" y="5661248"/>
            <a:ext cx="2598788" cy="384971"/>
            <a:chOff x="57884" y="5784754"/>
            <a:chExt cx="2598788" cy="384971"/>
          </a:xfrm>
        </p:grpSpPr>
        <p:sp>
          <p:nvSpPr>
            <p:cNvPr id="80" name="Rectangle 79"/>
            <p:cNvSpPr/>
            <p:nvPr/>
          </p:nvSpPr>
          <p:spPr>
            <a:xfrm>
              <a:off x="57884" y="5784754"/>
              <a:ext cx="2509914" cy="384971"/>
            </a:xfrm>
            <a:prstGeom prst="rect">
              <a:avLst/>
            </a:prstGeom>
            <a:solidFill>
              <a:schemeClr val="bg1"/>
            </a:solidFill>
            <a:ln w="9525">
              <a:solidFill>
                <a:srgbClr val="DDDDDD"/>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9" name="Image 7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177" y="5967868"/>
              <a:ext cx="631092" cy="201857"/>
            </a:xfrm>
            <a:prstGeom prst="rect">
              <a:avLst/>
            </a:prstGeom>
          </p:spPr>
        </p:pic>
        <p:sp>
          <p:nvSpPr>
            <p:cNvPr id="78" name="ZoneTexte 77"/>
            <p:cNvSpPr txBox="1"/>
            <p:nvPr/>
          </p:nvSpPr>
          <p:spPr>
            <a:xfrm>
              <a:off x="57884" y="5784754"/>
              <a:ext cx="2598788" cy="276999"/>
            </a:xfrm>
            <a:prstGeom prst="rect">
              <a:avLst/>
            </a:prstGeom>
            <a:noFill/>
          </p:spPr>
          <p:txBody>
            <a:bodyPr wrap="none" rtlCol="0">
              <a:spAutoFit/>
            </a:bodyPr>
            <a:lstStyle/>
            <a:p>
              <a:r>
                <a:rPr lang="fr-FR" sz="1200" i="1" dirty="0" smtClean="0">
                  <a:latin typeface="Calibri" panose="020F0502020204030204" pitchFamily="34" charset="0"/>
                  <a:cs typeface="Calibri" panose="020F0502020204030204" pitchFamily="34" charset="0"/>
                </a:rPr>
                <a:t>adapté </a:t>
              </a:r>
              <a:r>
                <a:rPr lang="fr-FR" sz="1200" i="1" dirty="0">
                  <a:latin typeface="Calibri" panose="020F0502020204030204" pitchFamily="34" charset="0"/>
                  <a:cs typeface="Calibri" panose="020F0502020204030204" pitchFamily="34" charset="0"/>
                </a:rPr>
                <a:t>de </a:t>
              </a:r>
              <a:r>
                <a:rPr lang="fr-FR" sz="1200" i="1" dirty="0">
                  <a:latin typeface="Calibri" panose="020F0502020204030204" pitchFamily="34" charset="0"/>
                  <a:cs typeface="Calibri" panose="020F0502020204030204" pitchFamily="34" charset="0"/>
                  <a:hlinkClick r:id="rId4"/>
                </a:rPr>
                <a:t>http://www.ttopstart.com</a:t>
              </a:r>
              <a:r>
                <a:rPr lang="fr-FR" sz="1200" i="1" dirty="0" smtClean="0">
                  <a:latin typeface="Calibri" panose="020F0502020204030204" pitchFamily="34" charset="0"/>
                  <a:cs typeface="Calibri" panose="020F0502020204030204" pitchFamily="34" charset="0"/>
                  <a:hlinkClick r:id="rId4"/>
                </a:rPr>
                <a:t>/</a:t>
              </a:r>
              <a:r>
                <a:rPr lang="fr-FR" sz="1200" i="1" dirty="0" smtClean="0">
                  <a:latin typeface="Calibri" panose="020F0502020204030204" pitchFamily="34" charset="0"/>
                  <a:cs typeface="Calibri" panose="020F0502020204030204" pitchFamily="34" charset="0"/>
                </a:rPr>
                <a:t>  </a:t>
              </a:r>
              <a:endParaRPr lang="fr-FR" sz="1200" i="1" dirty="0">
                <a:latin typeface="Calibri" panose="020F0502020204030204" pitchFamily="34" charset="0"/>
                <a:cs typeface="Calibri" panose="020F0502020204030204" pitchFamily="34" charset="0"/>
              </a:endParaRPr>
            </a:p>
          </p:txBody>
        </p:sp>
      </p:grpSp>
      <p:sp>
        <p:nvSpPr>
          <p:cNvPr id="102" name="Flèche droite 101"/>
          <p:cNvSpPr/>
          <p:nvPr/>
        </p:nvSpPr>
        <p:spPr>
          <a:xfrm>
            <a:off x="1281200" y="4437112"/>
            <a:ext cx="2445590" cy="936000"/>
          </a:xfrm>
          <a:prstGeom prst="rightArrow">
            <a:avLst>
              <a:gd name="adj1" fmla="val 100000"/>
              <a:gd name="adj2" fmla="val 50000"/>
            </a:avLst>
          </a:prstGeom>
          <a:gradFill flip="none" rotWithShape="1">
            <a:gsLst>
              <a:gs pos="0">
                <a:schemeClr val="tx1"/>
              </a:gs>
              <a:gs pos="67000">
                <a:schemeClr val="tx1">
                  <a:tint val="44500"/>
                  <a:satMod val="160000"/>
                </a:schemeClr>
              </a:gs>
              <a:gs pos="100000">
                <a:schemeClr val="tx1">
                  <a:tint val="23500"/>
                  <a:satMod val="160000"/>
                </a:schemeClr>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err="1" smtClean="0">
                <a:solidFill>
                  <a:schemeClr val="bg1"/>
                </a:solidFill>
                <a:latin typeface="Calibri" panose="020F0502020204030204" pitchFamily="34" charset="0"/>
                <a:cs typeface="Calibri" panose="020F0502020204030204" pitchFamily="34" charset="0"/>
              </a:rPr>
              <a:t>Death</a:t>
            </a:r>
            <a:r>
              <a:rPr lang="fr-FR" b="1" dirty="0" smtClean="0">
                <a:solidFill>
                  <a:schemeClr val="bg1"/>
                </a:solidFill>
                <a:latin typeface="Calibri" panose="020F0502020204030204" pitchFamily="34" charset="0"/>
                <a:cs typeface="Calibri" panose="020F0502020204030204" pitchFamily="34" charset="0"/>
              </a:rPr>
              <a:t> </a:t>
            </a:r>
            <a:r>
              <a:rPr lang="fr-FR" b="1" dirty="0" err="1" smtClean="0">
                <a:solidFill>
                  <a:schemeClr val="bg1"/>
                </a:solidFill>
                <a:latin typeface="Calibri" panose="020F0502020204030204" pitchFamily="34" charset="0"/>
                <a:cs typeface="Calibri" panose="020F0502020204030204" pitchFamily="34" charset="0"/>
              </a:rPr>
              <a:t>Valley</a:t>
            </a:r>
            <a:r>
              <a:rPr lang="fr-FR" b="1" dirty="0" smtClean="0">
                <a:solidFill>
                  <a:schemeClr val="bg1"/>
                </a:solidFill>
                <a:latin typeface="Calibri" panose="020F0502020204030204" pitchFamily="34" charset="0"/>
                <a:cs typeface="Calibri" panose="020F0502020204030204" pitchFamily="34" charset="0"/>
              </a:rPr>
              <a:t> </a:t>
            </a:r>
          </a:p>
          <a:p>
            <a:pPr algn="ctr"/>
            <a:r>
              <a:rPr lang="fr-FR" b="1" dirty="0" smtClean="0">
                <a:solidFill>
                  <a:schemeClr val="bg1"/>
                </a:solidFill>
                <a:latin typeface="Calibri" panose="020F0502020204030204" pitchFamily="34" charset="0"/>
                <a:cs typeface="Calibri" panose="020F0502020204030204" pitchFamily="34" charset="0"/>
              </a:rPr>
              <a:t>#1</a:t>
            </a:r>
            <a:endParaRPr lang="fr-FR" b="1" dirty="0">
              <a:solidFill>
                <a:schemeClr val="bg1"/>
              </a:solidFill>
              <a:latin typeface="Calibri" panose="020F0502020204030204" pitchFamily="34" charset="0"/>
              <a:cs typeface="Calibri" panose="020F0502020204030204" pitchFamily="34" charset="0"/>
            </a:endParaRPr>
          </a:p>
        </p:txBody>
      </p:sp>
      <p:sp>
        <p:nvSpPr>
          <p:cNvPr id="103" name="Flèche droite 102"/>
          <p:cNvSpPr/>
          <p:nvPr/>
        </p:nvSpPr>
        <p:spPr>
          <a:xfrm>
            <a:off x="5052572" y="4437112"/>
            <a:ext cx="3479868" cy="936104"/>
          </a:xfrm>
          <a:prstGeom prst="rightArrow">
            <a:avLst>
              <a:gd name="adj1" fmla="val 100000"/>
              <a:gd name="adj2" fmla="val 50000"/>
            </a:avLst>
          </a:prstGeom>
          <a:gradFill flip="none" rotWithShape="1">
            <a:gsLst>
              <a:gs pos="0">
                <a:schemeClr val="tx1"/>
              </a:gs>
              <a:gs pos="67000">
                <a:schemeClr val="tx1">
                  <a:tint val="44500"/>
                  <a:satMod val="160000"/>
                </a:schemeClr>
              </a:gs>
              <a:gs pos="100000">
                <a:schemeClr val="tx1">
                  <a:tint val="23500"/>
                  <a:satMod val="160000"/>
                </a:schemeClr>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err="1" smtClean="0">
                <a:solidFill>
                  <a:schemeClr val="bg1"/>
                </a:solidFill>
                <a:latin typeface="Calibri" panose="020F0502020204030204" pitchFamily="34" charset="0"/>
                <a:cs typeface="Calibri" panose="020F0502020204030204" pitchFamily="34" charset="0"/>
              </a:rPr>
              <a:t>Death</a:t>
            </a:r>
            <a:r>
              <a:rPr lang="fr-FR" b="1" dirty="0" smtClean="0">
                <a:solidFill>
                  <a:schemeClr val="bg1"/>
                </a:solidFill>
                <a:latin typeface="Calibri" panose="020F0502020204030204" pitchFamily="34" charset="0"/>
                <a:cs typeface="Calibri" panose="020F0502020204030204" pitchFamily="34" charset="0"/>
              </a:rPr>
              <a:t> </a:t>
            </a:r>
            <a:r>
              <a:rPr lang="fr-FR" b="1" dirty="0" err="1" smtClean="0">
                <a:solidFill>
                  <a:schemeClr val="bg1"/>
                </a:solidFill>
                <a:latin typeface="Calibri" panose="020F0502020204030204" pitchFamily="34" charset="0"/>
                <a:cs typeface="Calibri" panose="020F0502020204030204" pitchFamily="34" charset="0"/>
              </a:rPr>
              <a:t>Valley</a:t>
            </a:r>
            <a:r>
              <a:rPr lang="fr-FR" b="1" dirty="0" smtClean="0">
                <a:solidFill>
                  <a:schemeClr val="bg1"/>
                </a:solidFill>
                <a:latin typeface="Calibri" panose="020F0502020204030204" pitchFamily="34" charset="0"/>
                <a:cs typeface="Calibri" panose="020F0502020204030204" pitchFamily="34" charset="0"/>
              </a:rPr>
              <a:t> </a:t>
            </a:r>
          </a:p>
          <a:p>
            <a:pPr algn="ctr"/>
            <a:r>
              <a:rPr lang="fr-FR" b="1" dirty="0" smtClean="0">
                <a:solidFill>
                  <a:schemeClr val="bg1"/>
                </a:solidFill>
                <a:latin typeface="Calibri" panose="020F0502020204030204" pitchFamily="34" charset="0"/>
                <a:cs typeface="Calibri" panose="020F0502020204030204" pitchFamily="34" charset="0"/>
              </a:rPr>
              <a:t>#2</a:t>
            </a:r>
            <a:endParaRPr lang="fr-FR" b="1" dirty="0">
              <a:solidFill>
                <a:schemeClr val="bg1"/>
              </a:solidFill>
              <a:latin typeface="Calibri" panose="020F0502020204030204" pitchFamily="34" charset="0"/>
              <a:cs typeface="Calibri" panose="020F0502020204030204" pitchFamily="34" charset="0"/>
            </a:endParaRPr>
          </a:p>
        </p:txBody>
      </p:sp>
      <p:sp>
        <p:nvSpPr>
          <p:cNvPr id="46" name="Flèche droite à entaille 45"/>
          <p:cNvSpPr/>
          <p:nvPr/>
        </p:nvSpPr>
        <p:spPr>
          <a:xfrm>
            <a:off x="3138975" y="4357061"/>
            <a:ext cx="2503545" cy="1581186"/>
          </a:xfrm>
          <a:prstGeom prst="notchedRightArrow">
            <a:avLst>
              <a:gd name="adj1" fmla="val 100000"/>
              <a:gd name="adj2" fmla="val 23545"/>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108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fr-FR" sz="2400" b="1" dirty="0" smtClean="0">
                <a:solidFill>
                  <a:schemeClr val="tx1"/>
                </a:solidFill>
                <a:latin typeface="Calibri" panose="020F0502020204030204" pitchFamily="34" charset="0"/>
                <a:cs typeface="Calibri" panose="020F0502020204030204" pitchFamily="34" charset="0"/>
              </a:rPr>
              <a:t>(</a:t>
            </a:r>
            <a:r>
              <a:rPr lang="fr-FR" sz="2400" b="1" dirty="0" err="1">
                <a:solidFill>
                  <a:schemeClr val="tx1"/>
                </a:solidFill>
                <a:latin typeface="Calibri" panose="020F0502020204030204" pitchFamily="34" charset="0"/>
                <a:cs typeface="Calibri" panose="020F0502020204030204" pitchFamily="34" charset="0"/>
              </a:rPr>
              <a:t>F</a:t>
            </a:r>
            <a:r>
              <a:rPr lang="fr-FR" sz="2400" b="1" dirty="0" err="1" smtClean="0">
                <a:solidFill>
                  <a:schemeClr val="tx1"/>
                </a:solidFill>
                <a:latin typeface="Calibri" panose="020F0502020204030204" pitchFamily="34" charset="0"/>
                <a:cs typeface="Calibri" panose="020F0502020204030204" pitchFamily="34" charset="0"/>
              </a:rPr>
              <a:t>undamental</a:t>
            </a:r>
            <a:r>
              <a:rPr lang="fr-FR" sz="2400" b="1" dirty="0" smtClean="0">
                <a:solidFill>
                  <a:schemeClr val="tx1"/>
                </a:solidFill>
                <a:latin typeface="Calibri" panose="020F0502020204030204" pitchFamily="34" charset="0"/>
                <a:cs typeface="Calibri" panose="020F0502020204030204" pitchFamily="34" charset="0"/>
              </a:rPr>
              <a:t>)</a:t>
            </a:r>
          </a:p>
          <a:p>
            <a:pPr algn="ctr"/>
            <a:endParaRPr lang="fr-FR" sz="2400" b="1" dirty="0" smtClean="0">
              <a:solidFill>
                <a:schemeClr val="tx1"/>
              </a:solidFill>
              <a:latin typeface="Calibri" panose="020F0502020204030204" pitchFamily="34" charset="0"/>
              <a:cs typeface="Calibri" panose="020F0502020204030204" pitchFamily="34" charset="0"/>
            </a:endParaRPr>
          </a:p>
          <a:p>
            <a:pPr algn="ctr"/>
            <a:r>
              <a:rPr lang="fr-FR" sz="2400" b="1" dirty="0" err="1">
                <a:solidFill>
                  <a:schemeClr val="tx1"/>
                </a:solidFill>
                <a:latin typeface="Calibri" panose="020F0502020204030204" pitchFamily="34" charset="0"/>
                <a:cs typeface="Calibri" panose="020F0502020204030204" pitchFamily="34" charset="0"/>
              </a:rPr>
              <a:t>R</a:t>
            </a:r>
            <a:r>
              <a:rPr lang="fr-FR" sz="2400" b="1" dirty="0" err="1" smtClean="0">
                <a:solidFill>
                  <a:schemeClr val="tx1"/>
                </a:solidFill>
                <a:latin typeface="Calibri" panose="020F0502020204030204" pitchFamily="34" charset="0"/>
                <a:cs typeface="Calibri" panose="020F0502020204030204" pitchFamily="34" charset="0"/>
              </a:rPr>
              <a:t>esearch</a:t>
            </a:r>
            <a:endParaRPr lang="fr-FR" sz="2400" b="1" dirty="0">
              <a:solidFill>
                <a:schemeClr val="tx1"/>
              </a:solidFill>
              <a:latin typeface="Calibri" panose="020F0502020204030204" pitchFamily="34" charset="0"/>
              <a:cs typeface="Calibri" panose="020F0502020204030204" pitchFamily="34" charset="0"/>
            </a:endParaRPr>
          </a:p>
        </p:txBody>
      </p:sp>
      <p:sp>
        <p:nvSpPr>
          <p:cNvPr id="48" name="Flèche droite à entaille 47"/>
          <p:cNvSpPr/>
          <p:nvPr/>
        </p:nvSpPr>
        <p:spPr>
          <a:xfrm>
            <a:off x="3138975" y="4357061"/>
            <a:ext cx="2503545" cy="1581186"/>
          </a:xfrm>
          <a:prstGeom prst="notchedRightArrow">
            <a:avLst>
              <a:gd name="adj1" fmla="val 100000"/>
              <a:gd name="adj2" fmla="val 23545"/>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108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fr-FR" sz="2400" b="1" dirty="0" smtClean="0">
                <a:solidFill>
                  <a:schemeClr val="tx1"/>
                </a:solidFill>
                <a:latin typeface="Calibri" panose="020F0502020204030204" pitchFamily="34" charset="0"/>
                <a:cs typeface="Calibri" panose="020F0502020204030204" pitchFamily="34" charset="0"/>
              </a:rPr>
              <a:t>Product</a:t>
            </a:r>
          </a:p>
          <a:p>
            <a:pPr algn="ctr"/>
            <a:r>
              <a:rPr lang="fr-FR" sz="2400" b="1" dirty="0" err="1" smtClean="0">
                <a:solidFill>
                  <a:schemeClr val="tx1"/>
                </a:solidFill>
                <a:latin typeface="Calibri" panose="020F0502020204030204" pitchFamily="34" charset="0"/>
                <a:cs typeface="Calibri" panose="020F0502020204030204" pitchFamily="34" charset="0"/>
              </a:rPr>
              <a:t>development</a:t>
            </a:r>
            <a:endParaRPr lang="fr-FR" sz="2400" b="1" dirty="0">
              <a:solidFill>
                <a:schemeClr val="tx1"/>
              </a:solidFill>
              <a:latin typeface="Calibri" panose="020F0502020204030204" pitchFamily="34" charset="0"/>
              <a:cs typeface="Calibri" panose="020F0502020204030204" pitchFamily="34" charset="0"/>
            </a:endParaRPr>
          </a:p>
        </p:txBody>
      </p:sp>
      <p:sp>
        <p:nvSpPr>
          <p:cNvPr id="49" name="Flèche droite à entaille 48"/>
          <p:cNvSpPr/>
          <p:nvPr/>
        </p:nvSpPr>
        <p:spPr>
          <a:xfrm>
            <a:off x="3138975" y="4357061"/>
            <a:ext cx="2503545" cy="1581186"/>
          </a:xfrm>
          <a:prstGeom prst="notchedRightArrow">
            <a:avLst>
              <a:gd name="adj1" fmla="val 100000"/>
              <a:gd name="adj2" fmla="val 23545"/>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108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fr-FR" sz="2400" b="1" dirty="0" smtClean="0">
                <a:solidFill>
                  <a:schemeClr val="tx1"/>
                </a:solidFill>
                <a:latin typeface="Calibri" panose="020F0502020204030204" pitchFamily="34" charset="0"/>
                <a:cs typeface="Calibri" panose="020F0502020204030204" pitchFamily="34" charset="0"/>
              </a:rPr>
              <a:t>Proof of</a:t>
            </a:r>
          </a:p>
          <a:p>
            <a:pPr algn="ctr"/>
            <a:r>
              <a:rPr lang="fr-FR" sz="2400" b="1" dirty="0" smtClean="0">
                <a:solidFill>
                  <a:schemeClr val="tx1"/>
                </a:solidFill>
                <a:latin typeface="Calibri" panose="020F0502020204030204" pitchFamily="34" charset="0"/>
                <a:cs typeface="Calibri" panose="020F0502020204030204" pitchFamily="34" charset="0"/>
              </a:rPr>
              <a:t>concept</a:t>
            </a:r>
            <a:endParaRPr lang="fr-FR" sz="2400" b="1" dirty="0">
              <a:solidFill>
                <a:schemeClr val="tx1"/>
              </a:solidFill>
              <a:latin typeface="Calibri" panose="020F0502020204030204" pitchFamily="34" charset="0"/>
              <a:cs typeface="Calibri" panose="020F0502020204030204" pitchFamily="34" charset="0"/>
            </a:endParaRPr>
          </a:p>
        </p:txBody>
      </p:sp>
      <p:sp>
        <p:nvSpPr>
          <p:cNvPr id="50" name="Flèche droite à entaille 49"/>
          <p:cNvSpPr/>
          <p:nvPr/>
        </p:nvSpPr>
        <p:spPr>
          <a:xfrm>
            <a:off x="3138975" y="4357061"/>
            <a:ext cx="2503545" cy="1581186"/>
          </a:xfrm>
          <a:prstGeom prst="notchedRightArrow">
            <a:avLst>
              <a:gd name="adj1" fmla="val 100000"/>
              <a:gd name="adj2" fmla="val 23545"/>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108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fr-FR" sz="2400" b="1" dirty="0" err="1" smtClean="0">
                <a:solidFill>
                  <a:schemeClr val="tx1"/>
                </a:solidFill>
                <a:latin typeface="Calibri" panose="020F0502020204030204" pitchFamily="34" charset="0"/>
                <a:cs typeface="Calibri" panose="020F0502020204030204" pitchFamily="34" charset="0"/>
              </a:rPr>
              <a:t>Regulatory</a:t>
            </a:r>
            <a:endParaRPr lang="fr-FR" sz="2400" b="1" dirty="0" smtClean="0">
              <a:solidFill>
                <a:schemeClr val="tx1"/>
              </a:solidFill>
              <a:latin typeface="Calibri" panose="020F0502020204030204" pitchFamily="34" charset="0"/>
              <a:cs typeface="Calibri" panose="020F0502020204030204" pitchFamily="34" charset="0"/>
            </a:endParaRPr>
          </a:p>
          <a:p>
            <a:pPr algn="ctr"/>
            <a:r>
              <a:rPr lang="fr-FR" sz="2400" b="1" dirty="0" err="1" smtClean="0">
                <a:solidFill>
                  <a:schemeClr val="tx1"/>
                </a:solidFill>
                <a:latin typeface="Calibri" panose="020F0502020204030204" pitchFamily="34" charset="0"/>
                <a:cs typeface="Calibri" panose="020F0502020204030204" pitchFamily="34" charset="0"/>
              </a:rPr>
              <a:t>approval</a:t>
            </a:r>
            <a:endParaRPr lang="fr-FR" sz="2400" b="1" dirty="0">
              <a:solidFill>
                <a:schemeClr val="tx1"/>
              </a:solidFill>
              <a:latin typeface="Calibri" panose="020F0502020204030204" pitchFamily="34" charset="0"/>
              <a:cs typeface="Calibri" panose="020F0502020204030204" pitchFamily="34" charset="0"/>
            </a:endParaRPr>
          </a:p>
        </p:txBody>
      </p:sp>
      <p:sp>
        <p:nvSpPr>
          <p:cNvPr id="54" name="Flèche droite à entaille 53"/>
          <p:cNvSpPr/>
          <p:nvPr/>
        </p:nvSpPr>
        <p:spPr>
          <a:xfrm>
            <a:off x="3138975" y="4357061"/>
            <a:ext cx="2503545" cy="1581186"/>
          </a:xfrm>
          <a:prstGeom prst="notchedRightArrow">
            <a:avLst>
              <a:gd name="adj1" fmla="val 100000"/>
              <a:gd name="adj2" fmla="val 23545"/>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108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fr-FR" sz="2400" b="1" dirty="0" smtClean="0">
                <a:solidFill>
                  <a:schemeClr val="tx1"/>
                </a:solidFill>
                <a:latin typeface="Calibri" panose="020F0502020204030204" pitchFamily="34" charset="0"/>
                <a:cs typeface="Calibri" panose="020F0502020204030204" pitchFamily="34" charset="0"/>
              </a:rPr>
              <a:t>Marketing</a:t>
            </a:r>
            <a:endParaRPr lang="fr-FR" sz="2400" b="1" dirty="0">
              <a:solidFill>
                <a:schemeClr val="tx1"/>
              </a:solidFill>
              <a:latin typeface="Calibri" panose="020F0502020204030204" pitchFamily="34" charset="0"/>
              <a:cs typeface="Calibri" panose="020F0502020204030204" pitchFamily="34" charset="0"/>
            </a:endParaRPr>
          </a:p>
        </p:txBody>
      </p:sp>
      <p:sp>
        <p:nvSpPr>
          <p:cNvPr id="51" name="Flèche droite à entaille 50"/>
          <p:cNvSpPr/>
          <p:nvPr/>
        </p:nvSpPr>
        <p:spPr>
          <a:xfrm>
            <a:off x="2356487" y="4357061"/>
            <a:ext cx="2503545" cy="1581186"/>
          </a:xfrm>
          <a:prstGeom prst="notchedRightArrow">
            <a:avLst>
              <a:gd name="adj1" fmla="val 100000"/>
              <a:gd name="adj2" fmla="val 23545"/>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108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fr-FR" sz="2400" b="1" dirty="0" err="1" smtClean="0">
                <a:solidFill>
                  <a:schemeClr val="tx1"/>
                </a:solidFill>
                <a:latin typeface="Calibri" panose="020F0502020204030204" pitchFamily="34" charset="0"/>
                <a:cs typeface="Calibri" panose="020F0502020204030204" pitchFamily="34" charset="0"/>
              </a:rPr>
              <a:t>Clinical</a:t>
            </a:r>
            <a:endParaRPr lang="fr-FR" sz="2400" b="1" dirty="0" smtClean="0">
              <a:solidFill>
                <a:schemeClr val="tx1"/>
              </a:solidFill>
              <a:latin typeface="Calibri" panose="020F0502020204030204" pitchFamily="34" charset="0"/>
              <a:cs typeface="Calibri" panose="020F0502020204030204" pitchFamily="34" charset="0"/>
            </a:endParaRPr>
          </a:p>
          <a:p>
            <a:pPr algn="ctr"/>
            <a:r>
              <a:rPr lang="fr-FR" sz="2400" b="1" dirty="0" err="1" smtClean="0">
                <a:solidFill>
                  <a:schemeClr val="tx1"/>
                </a:solidFill>
                <a:latin typeface="Calibri" panose="020F0502020204030204" pitchFamily="34" charset="0"/>
                <a:cs typeface="Calibri" panose="020F0502020204030204" pitchFamily="34" charset="0"/>
              </a:rPr>
              <a:t>acceptance</a:t>
            </a:r>
            <a:endParaRPr lang="fr-FR" sz="2400" b="1" dirty="0">
              <a:solidFill>
                <a:schemeClr val="tx1"/>
              </a:solidFill>
              <a:latin typeface="Calibri" panose="020F0502020204030204" pitchFamily="34" charset="0"/>
              <a:cs typeface="Calibri" panose="020F0502020204030204" pitchFamily="34" charset="0"/>
            </a:endParaRPr>
          </a:p>
        </p:txBody>
      </p:sp>
      <p:sp>
        <p:nvSpPr>
          <p:cNvPr id="53" name="Flèche droite à entaille 52"/>
          <p:cNvSpPr/>
          <p:nvPr/>
        </p:nvSpPr>
        <p:spPr>
          <a:xfrm>
            <a:off x="4572000" y="4357061"/>
            <a:ext cx="2503545" cy="1581186"/>
          </a:xfrm>
          <a:prstGeom prst="notchedRightArrow">
            <a:avLst>
              <a:gd name="adj1" fmla="val 100000"/>
              <a:gd name="adj2" fmla="val 23545"/>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108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fr-FR" sz="2400" b="1" dirty="0" err="1" smtClean="0">
                <a:solidFill>
                  <a:schemeClr val="tx1"/>
                </a:solidFill>
                <a:latin typeface="Calibri" panose="020F0502020204030204" pitchFamily="34" charset="0"/>
                <a:cs typeface="Calibri" panose="020F0502020204030204" pitchFamily="34" charset="0"/>
              </a:rPr>
              <a:t>Reimbur</a:t>
            </a:r>
            <a:r>
              <a:rPr lang="fr-FR" sz="2400" b="1" dirty="0" smtClean="0">
                <a:solidFill>
                  <a:schemeClr val="tx1"/>
                </a:solidFill>
                <a:latin typeface="Calibri" panose="020F0502020204030204" pitchFamily="34" charset="0"/>
                <a:cs typeface="Calibri" panose="020F0502020204030204" pitchFamily="34" charset="0"/>
              </a:rPr>
              <a:t>-</a:t>
            </a:r>
          </a:p>
          <a:p>
            <a:pPr algn="ctr"/>
            <a:r>
              <a:rPr lang="fr-FR" sz="2400" b="1" dirty="0" err="1" smtClean="0">
                <a:solidFill>
                  <a:schemeClr val="tx1"/>
                </a:solidFill>
                <a:latin typeface="Calibri" panose="020F0502020204030204" pitchFamily="34" charset="0"/>
                <a:cs typeface="Calibri" panose="020F0502020204030204" pitchFamily="34" charset="0"/>
              </a:rPr>
              <a:t>sement</a:t>
            </a:r>
            <a:endParaRPr lang="fr-FR" sz="2400" b="1" dirty="0">
              <a:solidFill>
                <a:schemeClr val="tx1"/>
              </a:solidFill>
              <a:latin typeface="Calibri" panose="020F0502020204030204" pitchFamily="34" charset="0"/>
              <a:cs typeface="Calibri" panose="020F0502020204030204" pitchFamily="34" charset="0"/>
            </a:endParaRPr>
          </a:p>
        </p:txBody>
      </p:sp>
      <p:pic>
        <p:nvPicPr>
          <p:cNvPr id="6" name="Imag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89419" y="574500"/>
            <a:ext cx="2166757" cy="1519965"/>
          </a:xfrm>
          <a:prstGeom prst="rect">
            <a:avLst/>
          </a:prstGeom>
          <a:effectLst>
            <a:outerShdw blurRad="50800" dist="38100" dir="2700000" algn="tl" rotWithShape="0">
              <a:prstClr val="black">
                <a:alpha val="40000"/>
              </a:prstClr>
            </a:outerShdw>
          </a:effectLst>
        </p:spPr>
      </p:pic>
      <p:grpSp>
        <p:nvGrpSpPr>
          <p:cNvPr id="7" name="Groupe 6"/>
          <p:cNvGrpSpPr/>
          <p:nvPr/>
        </p:nvGrpSpPr>
        <p:grpSpPr>
          <a:xfrm>
            <a:off x="104762" y="658416"/>
            <a:ext cx="5589760" cy="707886"/>
            <a:chOff x="104762" y="658416"/>
            <a:chExt cx="5589760" cy="707886"/>
          </a:xfrm>
        </p:grpSpPr>
        <p:sp>
          <p:nvSpPr>
            <p:cNvPr id="52" name="ZoneTexte 51"/>
            <p:cNvSpPr txBox="1"/>
            <p:nvPr/>
          </p:nvSpPr>
          <p:spPr>
            <a:xfrm>
              <a:off x="104762" y="658416"/>
              <a:ext cx="1488035" cy="707886"/>
            </a:xfrm>
            <a:prstGeom prst="rect">
              <a:avLst/>
            </a:prstGeom>
            <a:gradFill flip="none" rotWithShape="1">
              <a:gsLst>
                <a:gs pos="0">
                  <a:srgbClr val="09BFFF">
                    <a:tint val="66000"/>
                    <a:satMod val="160000"/>
                  </a:srgbClr>
                </a:gs>
                <a:gs pos="50000">
                  <a:srgbClr val="09BFFF">
                    <a:tint val="44500"/>
                    <a:satMod val="160000"/>
                  </a:srgbClr>
                </a:gs>
                <a:gs pos="100000">
                  <a:srgbClr val="09BFFF">
                    <a:tint val="23500"/>
                    <a:satMod val="160000"/>
                  </a:srgbClr>
                </a:gs>
              </a:gsLst>
              <a:lin ang="5400000" scaled="1"/>
              <a:tileRect/>
            </a:gradFill>
          </p:spPr>
          <p:txBody>
            <a:bodyPr wrap="none" rtlCol="0">
              <a:spAutoFit/>
            </a:bodyPr>
            <a:lstStyle/>
            <a:p>
              <a:pPr algn="ctr"/>
              <a:r>
                <a:rPr lang="fr-FR" sz="2000" b="1" dirty="0" smtClean="0">
                  <a:latin typeface="Calibri" panose="020F0502020204030204" pitchFamily="34" charset="0"/>
                  <a:cs typeface="Calibri" panose="020F0502020204030204" pitchFamily="34" charset="0"/>
                </a:rPr>
                <a:t>Recherche</a:t>
              </a:r>
            </a:p>
            <a:p>
              <a:pPr algn="ctr"/>
              <a:r>
                <a:rPr lang="fr-FR" sz="2000" b="1" dirty="0" smtClean="0">
                  <a:latin typeface="Calibri" panose="020F0502020204030204" pitchFamily="34" charset="0"/>
                  <a:cs typeface="Calibri" panose="020F0502020204030204" pitchFamily="34" charset="0"/>
                </a:rPr>
                <a:t>académique</a:t>
              </a:r>
              <a:endParaRPr lang="fr-FR" sz="2000" b="1" dirty="0">
                <a:latin typeface="Calibri" panose="020F0502020204030204" pitchFamily="34" charset="0"/>
                <a:cs typeface="Calibri" panose="020F0502020204030204" pitchFamily="34" charset="0"/>
              </a:endParaRPr>
            </a:p>
          </p:txBody>
        </p:sp>
        <p:sp>
          <p:nvSpPr>
            <p:cNvPr id="55" name="ZoneTexte 54"/>
            <p:cNvSpPr txBox="1"/>
            <p:nvPr/>
          </p:nvSpPr>
          <p:spPr>
            <a:xfrm>
              <a:off x="1648832" y="658416"/>
              <a:ext cx="1138773" cy="400110"/>
            </a:xfrm>
            <a:prstGeom prst="rect">
              <a:avLst/>
            </a:prstGeom>
            <a:gradFill flip="none" rotWithShape="1">
              <a:gsLst>
                <a:gs pos="0">
                  <a:srgbClr val="09BFFF">
                    <a:tint val="66000"/>
                    <a:satMod val="160000"/>
                  </a:srgbClr>
                </a:gs>
                <a:gs pos="50000">
                  <a:srgbClr val="09BFFF">
                    <a:tint val="44500"/>
                    <a:satMod val="160000"/>
                  </a:srgbClr>
                </a:gs>
                <a:gs pos="100000">
                  <a:srgbClr val="09BFFF">
                    <a:tint val="23500"/>
                    <a:satMod val="160000"/>
                  </a:srgbClr>
                </a:gs>
              </a:gsLst>
              <a:lin ang="5400000" scaled="1"/>
              <a:tileRect/>
            </a:gradFill>
          </p:spPr>
          <p:txBody>
            <a:bodyPr wrap="none" rtlCol="0">
              <a:spAutoFit/>
            </a:bodyPr>
            <a:lstStyle/>
            <a:p>
              <a:pPr algn="ctr"/>
              <a:r>
                <a:rPr lang="fr-FR" sz="2000" b="1" dirty="0" smtClean="0">
                  <a:latin typeface="Calibri" panose="020F0502020204030204" pitchFamily="34" charset="0"/>
                  <a:cs typeface="Calibri" panose="020F0502020204030204" pitchFamily="34" charset="0"/>
                </a:rPr>
                <a:t>Industrie</a:t>
              </a:r>
              <a:endParaRPr lang="fr-FR" sz="2000" b="1" dirty="0">
                <a:latin typeface="Calibri" panose="020F0502020204030204" pitchFamily="34" charset="0"/>
                <a:cs typeface="Calibri" panose="020F0502020204030204" pitchFamily="34" charset="0"/>
              </a:endParaRPr>
            </a:p>
          </p:txBody>
        </p:sp>
        <p:sp>
          <p:nvSpPr>
            <p:cNvPr id="56" name="ZoneTexte 55"/>
            <p:cNvSpPr txBox="1"/>
            <p:nvPr/>
          </p:nvSpPr>
          <p:spPr>
            <a:xfrm>
              <a:off x="2833317" y="658416"/>
              <a:ext cx="1594667" cy="707886"/>
            </a:xfrm>
            <a:prstGeom prst="rect">
              <a:avLst/>
            </a:prstGeom>
            <a:gradFill flip="none" rotWithShape="1">
              <a:gsLst>
                <a:gs pos="0">
                  <a:srgbClr val="09BFFF">
                    <a:tint val="66000"/>
                    <a:satMod val="160000"/>
                  </a:srgbClr>
                </a:gs>
                <a:gs pos="50000">
                  <a:srgbClr val="09BFFF">
                    <a:tint val="44500"/>
                    <a:satMod val="160000"/>
                  </a:srgbClr>
                </a:gs>
                <a:gs pos="100000">
                  <a:srgbClr val="09BFFF">
                    <a:tint val="23500"/>
                    <a:satMod val="160000"/>
                  </a:srgbClr>
                </a:gs>
              </a:gsLst>
              <a:lin ang="5400000" scaled="1"/>
              <a:tileRect/>
            </a:gradFill>
          </p:spPr>
          <p:txBody>
            <a:bodyPr wrap="none" rtlCol="0">
              <a:spAutoFit/>
            </a:bodyPr>
            <a:lstStyle/>
            <a:p>
              <a:pPr algn="ctr"/>
              <a:r>
                <a:rPr lang="fr-FR" sz="2000" b="1" dirty="0" smtClean="0">
                  <a:latin typeface="Calibri" panose="020F0502020204030204" pitchFamily="34" charset="0"/>
                  <a:cs typeface="Calibri" panose="020F0502020204030204" pitchFamily="34" charset="0"/>
                </a:rPr>
                <a:t>Prescripteur/</a:t>
              </a:r>
            </a:p>
            <a:p>
              <a:pPr algn="ctr"/>
              <a:r>
                <a:rPr lang="fr-FR" sz="2000" b="1" dirty="0">
                  <a:latin typeface="Calibri" panose="020F0502020204030204" pitchFamily="34" charset="0"/>
                  <a:cs typeface="Calibri" panose="020F0502020204030204" pitchFamily="34" charset="0"/>
                </a:rPr>
                <a:t>U</a:t>
              </a:r>
              <a:r>
                <a:rPr lang="fr-FR" sz="2000" b="1" dirty="0" smtClean="0">
                  <a:latin typeface="Calibri" panose="020F0502020204030204" pitchFamily="34" charset="0"/>
                  <a:cs typeface="Calibri" panose="020F0502020204030204" pitchFamily="34" charset="0"/>
                </a:rPr>
                <a:t>tilisateur</a:t>
              </a:r>
              <a:endParaRPr lang="fr-FR" sz="2000" b="1" dirty="0">
                <a:latin typeface="Calibri" panose="020F0502020204030204" pitchFamily="34" charset="0"/>
                <a:cs typeface="Calibri" panose="020F0502020204030204" pitchFamily="34" charset="0"/>
              </a:endParaRPr>
            </a:p>
          </p:txBody>
        </p:sp>
        <p:sp>
          <p:nvSpPr>
            <p:cNvPr id="57" name="ZoneTexte 56"/>
            <p:cNvSpPr txBox="1"/>
            <p:nvPr/>
          </p:nvSpPr>
          <p:spPr>
            <a:xfrm>
              <a:off x="4461492" y="658416"/>
              <a:ext cx="1233030" cy="400110"/>
            </a:xfrm>
            <a:prstGeom prst="rect">
              <a:avLst/>
            </a:prstGeom>
            <a:gradFill flip="none" rotWithShape="1">
              <a:gsLst>
                <a:gs pos="0">
                  <a:srgbClr val="09BFFF">
                    <a:tint val="66000"/>
                    <a:satMod val="160000"/>
                  </a:srgbClr>
                </a:gs>
                <a:gs pos="50000">
                  <a:srgbClr val="09BFFF">
                    <a:tint val="44500"/>
                    <a:satMod val="160000"/>
                  </a:srgbClr>
                </a:gs>
                <a:gs pos="100000">
                  <a:srgbClr val="09BFFF">
                    <a:tint val="23500"/>
                    <a:satMod val="160000"/>
                  </a:srgbClr>
                </a:gs>
              </a:gsLst>
              <a:lin ang="5400000" scaled="1"/>
              <a:tileRect/>
            </a:gradFill>
          </p:spPr>
          <p:txBody>
            <a:bodyPr wrap="none" rtlCol="0">
              <a:spAutoFit/>
            </a:bodyPr>
            <a:lstStyle/>
            <a:p>
              <a:pPr algn="ctr"/>
              <a:r>
                <a:rPr lang="fr-FR" sz="2000" b="1" dirty="0" smtClean="0">
                  <a:latin typeface="Calibri" panose="020F0502020204030204" pitchFamily="34" charset="0"/>
                  <a:cs typeface="Calibri" panose="020F0502020204030204" pitchFamily="34" charset="0"/>
                </a:rPr>
                <a:t>Financeur</a:t>
              </a:r>
              <a:endParaRPr lang="fr-FR" sz="2000" b="1" dirty="0">
                <a:latin typeface="Calibri" panose="020F0502020204030204" pitchFamily="34" charset="0"/>
                <a:cs typeface="Calibri" panose="020F0502020204030204" pitchFamily="34" charset="0"/>
              </a:endParaRPr>
            </a:p>
          </p:txBody>
        </p:sp>
      </p:grpSp>
      <p:pic>
        <p:nvPicPr>
          <p:cNvPr id="8" name="Imag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37822" y="1268760"/>
            <a:ext cx="5116358" cy="4320480"/>
          </a:xfrm>
          <a:prstGeom prst="rect">
            <a:avLst/>
          </a:prstGeom>
          <a:ln w="19050">
            <a:solidFill>
              <a:srgbClr val="C00000"/>
            </a:solidFill>
          </a:ln>
        </p:spPr>
      </p:pic>
    </p:spTree>
    <p:extLst>
      <p:ext uri="{BB962C8B-B14F-4D97-AF65-F5344CB8AC3E}">
        <p14:creationId xmlns:p14="http://schemas.microsoft.com/office/powerpoint/2010/main" val="2674856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6"/>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4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49"/>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50"/>
                                        </p:tgtEl>
                                        <p:attrNameLst>
                                          <p:attrName>style.visibility</p:attrName>
                                        </p:attrNameLst>
                                      </p:cBhvr>
                                      <p:to>
                                        <p:strVal val="hidden"/>
                                      </p:to>
                                    </p:set>
                                  </p:childTnLst>
                                </p:cTn>
                              </p:par>
                              <p:par>
                                <p:cTn id="47" presetID="1" presetClass="entr"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6"/>
                                        </p:tgtEl>
                                        <p:attrNameLst>
                                          <p:attrName>style.visibility</p:attrName>
                                        </p:attrNameLst>
                                      </p:cBhvr>
                                      <p:to>
                                        <p:strVal val="visible"/>
                                      </p:to>
                                    </p:set>
                                  </p:childTnLst>
                                </p:cTn>
                              </p:par>
                            </p:childTnLst>
                          </p:cTn>
                        </p:par>
                        <p:par>
                          <p:cTn id="57" fill="hold">
                            <p:stCondLst>
                              <p:cond delay="0"/>
                            </p:stCondLst>
                            <p:childTnLst>
                              <p:par>
                                <p:cTn id="58" presetID="26" presetClass="emph" presetSubtype="0" fill="hold" nodeType="afterEffect">
                                  <p:stCondLst>
                                    <p:cond delay="0"/>
                                  </p:stCondLst>
                                  <p:childTnLst>
                                    <p:animEffect transition="out" filter="fade">
                                      <p:cBhvr>
                                        <p:cTn id="59" dur="500" tmFilter="0, 0; .2, .5; .8, .5; 1, 0"/>
                                        <p:tgtEl>
                                          <p:spTgt spid="6"/>
                                        </p:tgtEl>
                                      </p:cBhvr>
                                    </p:animEffect>
                                    <p:animScale>
                                      <p:cBhvr>
                                        <p:cTn id="60" dur="250" autoRev="1" fill="hold"/>
                                        <p:tgtEl>
                                          <p:spTgt spid="6"/>
                                        </p:tgtEl>
                                      </p:cBhvr>
                                      <p:by x="105000" y="105000"/>
                                    </p:animScale>
                                  </p:childTnLst>
                                </p:cTn>
                              </p:par>
                            </p:childTnLst>
                          </p:cTn>
                        </p:par>
                        <p:par>
                          <p:cTn id="61" fill="hold">
                            <p:stCondLst>
                              <p:cond delay="500"/>
                            </p:stCondLst>
                            <p:childTnLst>
                              <p:par>
                                <p:cTn id="62" presetID="6" presetClass="emph" presetSubtype="0" fill="hold" nodeType="afterEffect">
                                  <p:stCondLst>
                                    <p:cond delay="0"/>
                                  </p:stCondLst>
                                  <p:childTnLst>
                                    <p:animScale>
                                      <p:cBhvr>
                                        <p:cTn id="63" dur="1000" fill="hold"/>
                                        <p:tgtEl>
                                          <p:spTgt spid="6"/>
                                        </p:tgtEl>
                                      </p:cBhvr>
                                      <p:by x="25000" y="25000"/>
                                    </p:animScale>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102"/>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51"/>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53"/>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xit" presetSubtype="0" fill="hold" grpId="1" nodeType="clickEffect">
                                  <p:stCondLst>
                                    <p:cond delay="0"/>
                                  </p:stCondLst>
                                  <p:childTnLst>
                                    <p:set>
                                      <p:cBhvr>
                                        <p:cTn id="77" dur="1" fill="hold">
                                          <p:stCondLst>
                                            <p:cond delay="0"/>
                                          </p:stCondLst>
                                        </p:cTn>
                                        <p:tgtEl>
                                          <p:spTgt spid="51"/>
                                        </p:tgtEl>
                                        <p:attrNameLst>
                                          <p:attrName>style.visibility</p:attrName>
                                        </p:attrNameLst>
                                      </p:cBhvr>
                                      <p:to>
                                        <p:strVal val="hidden"/>
                                      </p:to>
                                    </p:set>
                                  </p:childTnLst>
                                </p:cTn>
                              </p:par>
                              <p:par>
                                <p:cTn id="78" presetID="1" presetClass="exit" presetSubtype="0" fill="hold" grpId="1" nodeType="withEffect">
                                  <p:stCondLst>
                                    <p:cond delay="0"/>
                                  </p:stCondLst>
                                  <p:childTnLst>
                                    <p:set>
                                      <p:cBhvr>
                                        <p:cTn id="79" dur="1" fill="hold">
                                          <p:stCondLst>
                                            <p:cond delay="0"/>
                                          </p:stCondLst>
                                        </p:cTn>
                                        <p:tgtEl>
                                          <p:spTgt spid="53"/>
                                        </p:tgtEl>
                                        <p:attrNameLst>
                                          <p:attrName>style.visibility</p:attrName>
                                        </p:attrNameLst>
                                      </p:cBhvr>
                                      <p:to>
                                        <p:strVal val="hidden"/>
                                      </p:to>
                                    </p:set>
                                  </p:childTnLst>
                                </p:cTn>
                              </p:par>
                              <p:par>
                                <p:cTn id="80" presetID="1" presetClass="entr" presetSubtype="0" fill="hold" grpId="0" nodeType="withEffect">
                                  <p:stCondLst>
                                    <p:cond delay="0"/>
                                  </p:stCondLst>
                                  <p:childTnLst>
                                    <p:set>
                                      <p:cBhvr>
                                        <p:cTn id="81" dur="1" fill="hold">
                                          <p:stCondLst>
                                            <p:cond delay="0"/>
                                          </p:stCondLst>
                                        </p:cTn>
                                        <p:tgtEl>
                                          <p:spTgt spid="28"/>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35"/>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39"/>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29"/>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36"/>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40"/>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1" presetClass="entr" presetSubtype="0" fill="hold" nodeType="clickEffect">
                                  <p:stCondLst>
                                    <p:cond delay="0"/>
                                  </p:stCondLst>
                                  <p:childTnLst>
                                    <p:set>
                                      <p:cBhvr>
                                        <p:cTn id="95" dur="1" fill="hold">
                                          <p:stCondLst>
                                            <p:cond delay="0"/>
                                          </p:stCondLst>
                                        </p:cTn>
                                        <p:tgtEl>
                                          <p:spTgt spid="8"/>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1" presetClass="exit" presetSubtype="0" fill="hold" nodeType="clickEffect">
                                  <p:stCondLst>
                                    <p:cond delay="0"/>
                                  </p:stCondLst>
                                  <p:childTnLst>
                                    <p:set>
                                      <p:cBhvr>
                                        <p:cTn id="99" dur="1" fill="hold">
                                          <p:stCondLst>
                                            <p:cond delay="0"/>
                                          </p:stCondLst>
                                        </p:cTn>
                                        <p:tgtEl>
                                          <p:spTgt spid="8"/>
                                        </p:tgtEl>
                                        <p:attrNameLst>
                                          <p:attrName>style.visibility</p:attrName>
                                        </p:attrNameLst>
                                      </p:cBhvr>
                                      <p:to>
                                        <p:strVal val="hidden"/>
                                      </p:to>
                                    </p:set>
                                  </p:childTnLst>
                                </p:cTn>
                              </p:par>
                              <p:par>
                                <p:cTn id="100" presetID="1" presetClass="entr" presetSubtype="0" fill="hold" grpId="0" nodeType="withEffect">
                                  <p:stCondLst>
                                    <p:cond delay="0"/>
                                  </p:stCondLst>
                                  <p:childTnLst>
                                    <p:set>
                                      <p:cBhvr>
                                        <p:cTn id="101" dur="1" fill="hold">
                                          <p:stCondLst>
                                            <p:cond delay="0"/>
                                          </p:stCondLst>
                                        </p:cTn>
                                        <p:tgtEl>
                                          <p:spTgt spid="54"/>
                                        </p:tgtEl>
                                        <p:attrNameLst>
                                          <p:attrName>style.visibility</p:attrName>
                                        </p:attrNameLst>
                                      </p:cBhvr>
                                      <p:to>
                                        <p:strVal val="visible"/>
                                      </p:to>
                                    </p:set>
                                  </p:childTnLst>
                                </p:cTn>
                              </p:par>
                            </p:childTnLst>
                          </p:cTn>
                        </p:par>
                      </p:childTnLst>
                    </p:cTn>
                  </p:par>
                  <p:par>
                    <p:cTn id="102" fill="hold">
                      <p:stCondLst>
                        <p:cond delay="indefinite"/>
                      </p:stCondLst>
                      <p:childTnLst>
                        <p:par>
                          <p:cTn id="103" fill="hold">
                            <p:stCondLst>
                              <p:cond delay="0"/>
                            </p:stCondLst>
                            <p:childTnLst>
                              <p:par>
                                <p:cTn id="104" presetID="1" presetClass="exit" presetSubtype="0" fill="hold" grpId="1" nodeType="clickEffect">
                                  <p:stCondLst>
                                    <p:cond delay="0"/>
                                  </p:stCondLst>
                                  <p:childTnLst>
                                    <p:set>
                                      <p:cBhvr>
                                        <p:cTn id="105" dur="1" fill="hold">
                                          <p:stCondLst>
                                            <p:cond delay="0"/>
                                          </p:stCondLst>
                                        </p:cTn>
                                        <p:tgtEl>
                                          <p:spTgt spid="54"/>
                                        </p:tgtEl>
                                        <p:attrNameLst>
                                          <p:attrName>style.visibility</p:attrName>
                                        </p:attrNameLst>
                                      </p:cBhvr>
                                      <p:to>
                                        <p:strVal val="hidden"/>
                                      </p:to>
                                    </p:set>
                                  </p:childTnLst>
                                </p:cTn>
                              </p:par>
                              <p:par>
                                <p:cTn id="106" presetID="1" presetClass="entr" presetSubtype="0" fill="hold" grpId="0" nodeType="withEffect">
                                  <p:stCondLst>
                                    <p:cond delay="0"/>
                                  </p:stCondLst>
                                  <p:childTnLst>
                                    <p:set>
                                      <p:cBhvr>
                                        <p:cTn id="107" dur="1" fill="hold">
                                          <p:stCondLst>
                                            <p:cond delay="0"/>
                                          </p:stCondLst>
                                        </p:cTn>
                                        <p:tgtEl>
                                          <p:spTgt spid="30"/>
                                        </p:tgtEl>
                                        <p:attrNameLst>
                                          <p:attrName>style.visibility</p:attrName>
                                        </p:attrNameLst>
                                      </p:cBhvr>
                                      <p:to>
                                        <p:strVal val="visible"/>
                                      </p:to>
                                    </p:set>
                                  </p:childTnLst>
                                </p:cTn>
                              </p:par>
                              <p:par>
                                <p:cTn id="108" presetID="1" presetClass="entr" presetSubtype="0" fill="hold" grpId="0" nodeType="withEffect">
                                  <p:stCondLst>
                                    <p:cond delay="0"/>
                                  </p:stCondLst>
                                  <p:childTnLst>
                                    <p:set>
                                      <p:cBhvr>
                                        <p:cTn id="109" dur="1" fill="hold">
                                          <p:stCondLst>
                                            <p:cond delay="0"/>
                                          </p:stCondLst>
                                        </p:cTn>
                                        <p:tgtEl>
                                          <p:spTgt spid="37"/>
                                        </p:tgtEl>
                                        <p:attrNameLst>
                                          <p:attrName>style.visibility</p:attrName>
                                        </p:attrNameLst>
                                      </p:cBhvr>
                                      <p:to>
                                        <p:strVal val="visible"/>
                                      </p:to>
                                    </p:set>
                                  </p:childTnLst>
                                </p:cTn>
                              </p:par>
                              <p:par>
                                <p:cTn id="110" presetID="1" presetClass="entr" presetSubtype="0" fill="hold" grpId="0" nodeType="withEffect">
                                  <p:stCondLst>
                                    <p:cond delay="0"/>
                                  </p:stCondLst>
                                  <p:childTnLst>
                                    <p:set>
                                      <p:cBhvr>
                                        <p:cTn id="111" dur="1" fill="hold">
                                          <p:stCondLst>
                                            <p:cond delay="0"/>
                                          </p:stCondLst>
                                        </p:cTn>
                                        <p:tgtEl>
                                          <p:spTgt spid="41"/>
                                        </p:tgtEl>
                                        <p:attrNameLst>
                                          <p:attrName>style.visibility</p:attrName>
                                        </p:attrNameLst>
                                      </p:cBhvr>
                                      <p:to>
                                        <p:strVal val="visible"/>
                                      </p:to>
                                    </p:set>
                                  </p:childTnLst>
                                </p:cTn>
                              </p:par>
                            </p:childTnLst>
                          </p:cTn>
                        </p:par>
                      </p:childTnLst>
                    </p:cTn>
                  </p:par>
                  <p:par>
                    <p:cTn id="112" fill="hold">
                      <p:stCondLst>
                        <p:cond delay="indefinite"/>
                      </p:stCondLst>
                      <p:childTnLst>
                        <p:par>
                          <p:cTn id="113" fill="hold">
                            <p:stCondLst>
                              <p:cond delay="0"/>
                            </p:stCondLst>
                            <p:childTnLst>
                              <p:par>
                                <p:cTn id="114" presetID="1" presetClass="entr" presetSubtype="0" fill="hold" grpId="0" nodeType="clickEffect">
                                  <p:stCondLst>
                                    <p:cond delay="0"/>
                                  </p:stCondLst>
                                  <p:childTnLst>
                                    <p:set>
                                      <p:cBhvr>
                                        <p:cTn id="115" dur="1" fill="hold">
                                          <p:stCondLst>
                                            <p:cond delay="0"/>
                                          </p:stCondLst>
                                        </p:cTn>
                                        <p:tgtEl>
                                          <p:spTgt spid="103"/>
                                        </p:tgtEl>
                                        <p:attrNameLst>
                                          <p:attrName>style.visibility</p:attrName>
                                        </p:attrNameLst>
                                      </p:cBhvr>
                                      <p:to>
                                        <p:strVal val="visible"/>
                                      </p:to>
                                    </p:set>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nodeType="clickEffect">
                                  <p:stCondLst>
                                    <p:cond delay="0"/>
                                  </p:stCondLst>
                                  <p:childTnLst>
                                    <p:set>
                                      <p:cBhvr>
                                        <p:cTn id="119" dur="1" fill="hold">
                                          <p:stCondLst>
                                            <p:cond delay="0"/>
                                          </p:stCondLst>
                                        </p:cTn>
                                        <p:tgtEl>
                                          <p:spTgt spid="7"/>
                                        </p:tgtEl>
                                        <p:attrNameLst>
                                          <p:attrName>style.visibility</p:attrName>
                                        </p:attrNameLst>
                                      </p:cBhvr>
                                      <p:to>
                                        <p:strVal val="visible"/>
                                      </p:to>
                                    </p:set>
                                    <p:animEffect transition="in" filter="wipe(left)">
                                      <p:cBhvr>
                                        <p:cTn id="1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5" grpId="0" animBg="1"/>
      <p:bldP spid="26" grpId="0" animBg="1"/>
      <p:bldP spid="27" grpId="0" animBg="1"/>
      <p:bldP spid="28" grpId="0" animBg="1"/>
      <p:bldP spid="29" grpId="0" animBg="1"/>
      <p:bldP spid="30" grpId="0" animBg="1"/>
      <p:bldP spid="5" grpId="0" animBg="1"/>
      <p:bldP spid="23" grpId="0" animBg="1"/>
      <p:bldP spid="33" grpId="0" animBg="1"/>
      <p:bldP spid="34" grpId="0" animBg="1"/>
      <p:bldP spid="35" grpId="0" animBg="1"/>
      <p:bldP spid="36" grpId="0" animBg="1"/>
      <p:bldP spid="37" grpId="0" animBg="1"/>
      <p:bldP spid="38" grpId="0" animBg="1"/>
      <p:bldP spid="39" grpId="0" animBg="1"/>
      <p:bldP spid="40" grpId="0" animBg="1"/>
      <p:bldP spid="41" grpId="0" animBg="1"/>
      <p:bldP spid="102" grpId="0" animBg="1"/>
      <p:bldP spid="103" grpId="0" animBg="1"/>
      <p:bldP spid="46" grpId="0" animBg="1"/>
      <p:bldP spid="46" grpId="1" animBg="1"/>
      <p:bldP spid="48" grpId="0" animBg="1"/>
      <p:bldP spid="48" grpId="1" animBg="1"/>
      <p:bldP spid="49" grpId="0" animBg="1"/>
      <p:bldP spid="49" grpId="1" animBg="1"/>
      <p:bldP spid="50" grpId="0" animBg="1"/>
      <p:bldP spid="50" grpId="1" animBg="1"/>
      <p:bldP spid="54" grpId="0" animBg="1"/>
      <p:bldP spid="54" grpId="1" animBg="1"/>
      <p:bldP spid="51" grpId="0" animBg="1"/>
      <p:bldP spid="51" grpId="1" animBg="1"/>
      <p:bldP spid="53" grpId="0" animBg="1"/>
      <p:bldP spid="53"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7384"/>
            <a:ext cx="9001124" cy="584775"/>
          </a:xfrm>
        </p:spPr>
        <p:txBody>
          <a:bodyPr/>
          <a:lstStyle/>
          <a:p>
            <a:r>
              <a:rPr lang="fr-FR" dirty="0" smtClean="0"/>
              <a:t>DM : De la Recherche à la Distribution</a:t>
            </a:r>
            <a:endParaRPr lang="fr-FR" dirty="0"/>
          </a:p>
        </p:txBody>
      </p:sp>
      <p:sp>
        <p:nvSpPr>
          <p:cNvPr id="3" name="Flèche droite à entaille 2"/>
          <p:cNvSpPr/>
          <p:nvPr/>
        </p:nvSpPr>
        <p:spPr>
          <a:xfrm>
            <a:off x="57884" y="2061295"/>
            <a:ext cx="1368152" cy="864096"/>
          </a:xfrm>
          <a:prstGeom prst="notchedRightArrow">
            <a:avLst>
              <a:gd name="adj1" fmla="val 100000"/>
              <a:gd name="adj2" fmla="val 23545"/>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108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fr-FR" sz="1400" b="1" dirty="0" smtClean="0">
                <a:solidFill>
                  <a:schemeClr val="tx1"/>
                </a:solidFill>
                <a:latin typeface="Calibri" panose="020F0502020204030204" pitchFamily="34" charset="0"/>
                <a:cs typeface="Calibri" panose="020F0502020204030204" pitchFamily="34" charset="0"/>
              </a:rPr>
              <a:t>(</a:t>
            </a:r>
            <a:r>
              <a:rPr lang="fr-FR" sz="1400" b="1" dirty="0" err="1">
                <a:solidFill>
                  <a:schemeClr val="tx1"/>
                </a:solidFill>
                <a:latin typeface="Calibri" panose="020F0502020204030204" pitchFamily="34" charset="0"/>
                <a:cs typeface="Calibri" panose="020F0502020204030204" pitchFamily="34" charset="0"/>
              </a:rPr>
              <a:t>F</a:t>
            </a:r>
            <a:r>
              <a:rPr lang="fr-FR" sz="1400" b="1" dirty="0" err="1" smtClean="0">
                <a:solidFill>
                  <a:schemeClr val="tx1"/>
                </a:solidFill>
                <a:latin typeface="Calibri" panose="020F0502020204030204" pitchFamily="34" charset="0"/>
                <a:cs typeface="Calibri" panose="020F0502020204030204" pitchFamily="34" charset="0"/>
              </a:rPr>
              <a:t>undamental</a:t>
            </a:r>
            <a:r>
              <a:rPr lang="fr-FR" sz="1400" b="1" dirty="0" smtClean="0">
                <a:solidFill>
                  <a:schemeClr val="tx1"/>
                </a:solidFill>
                <a:latin typeface="Calibri" panose="020F0502020204030204" pitchFamily="34" charset="0"/>
                <a:cs typeface="Calibri" panose="020F0502020204030204" pitchFamily="34" charset="0"/>
              </a:rPr>
              <a:t>)</a:t>
            </a:r>
          </a:p>
          <a:p>
            <a:pPr algn="ctr"/>
            <a:endParaRPr lang="fr-FR" sz="1400" b="1" dirty="0" smtClean="0">
              <a:solidFill>
                <a:schemeClr val="tx1"/>
              </a:solidFill>
              <a:latin typeface="Calibri" panose="020F0502020204030204" pitchFamily="34" charset="0"/>
              <a:cs typeface="Calibri" panose="020F0502020204030204" pitchFamily="34" charset="0"/>
            </a:endParaRPr>
          </a:p>
          <a:p>
            <a:pPr algn="ctr"/>
            <a:r>
              <a:rPr lang="fr-FR" sz="1400" b="1" dirty="0" err="1">
                <a:solidFill>
                  <a:schemeClr val="tx1"/>
                </a:solidFill>
                <a:latin typeface="Calibri" panose="020F0502020204030204" pitchFamily="34" charset="0"/>
                <a:cs typeface="Calibri" panose="020F0502020204030204" pitchFamily="34" charset="0"/>
              </a:rPr>
              <a:t>R</a:t>
            </a:r>
            <a:r>
              <a:rPr lang="fr-FR" sz="1400" b="1" dirty="0" err="1" smtClean="0">
                <a:solidFill>
                  <a:schemeClr val="tx1"/>
                </a:solidFill>
                <a:latin typeface="Calibri" panose="020F0502020204030204" pitchFamily="34" charset="0"/>
                <a:cs typeface="Calibri" panose="020F0502020204030204" pitchFamily="34" charset="0"/>
              </a:rPr>
              <a:t>esearch</a:t>
            </a:r>
            <a:endParaRPr lang="fr-FR" sz="1400" b="1" dirty="0">
              <a:solidFill>
                <a:schemeClr val="tx1"/>
              </a:solidFill>
              <a:latin typeface="Calibri" panose="020F0502020204030204" pitchFamily="34" charset="0"/>
              <a:cs typeface="Calibri" panose="020F0502020204030204" pitchFamily="34" charset="0"/>
            </a:endParaRPr>
          </a:p>
        </p:txBody>
      </p:sp>
      <p:sp>
        <p:nvSpPr>
          <p:cNvPr id="25" name="Flèche droite à entaille 24"/>
          <p:cNvSpPr/>
          <p:nvPr/>
        </p:nvSpPr>
        <p:spPr>
          <a:xfrm>
            <a:off x="1310208" y="2061295"/>
            <a:ext cx="1368152" cy="864096"/>
          </a:xfrm>
          <a:prstGeom prst="notchedRightArrow">
            <a:avLst>
              <a:gd name="adj1" fmla="val 100000"/>
              <a:gd name="adj2" fmla="val 23545"/>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108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fr-FR" sz="1400" b="1" dirty="0" smtClean="0">
                <a:solidFill>
                  <a:schemeClr val="tx1"/>
                </a:solidFill>
                <a:latin typeface="Calibri" panose="020F0502020204030204" pitchFamily="34" charset="0"/>
                <a:cs typeface="Calibri" panose="020F0502020204030204" pitchFamily="34" charset="0"/>
              </a:rPr>
              <a:t>Product</a:t>
            </a:r>
          </a:p>
          <a:p>
            <a:pPr algn="ctr"/>
            <a:r>
              <a:rPr lang="fr-FR" sz="1400" b="1" dirty="0" err="1" smtClean="0">
                <a:solidFill>
                  <a:schemeClr val="tx1"/>
                </a:solidFill>
                <a:latin typeface="Calibri" panose="020F0502020204030204" pitchFamily="34" charset="0"/>
                <a:cs typeface="Calibri" panose="020F0502020204030204" pitchFamily="34" charset="0"/>
              </a:rPr>
              <a:t>development</a:t>
            </a:r>
            <a:endParaRPr lang="fr-FR" sz="1400" b="1" dirty="0">
              <a:solidFill>
                <a:schemeClr val="tx1"/>
              </a:solidFill>
              <a:latin typeface="Calibri" panose="020F0502020204030204" pitchFamily="34" charset="0"/>
              <a:cs typeface="Calibri" panose="020F0502020204030204" pitchFamily="34" charset="0"/>
            </a:endParaRPr>
          </a:p>
        </p:txBody>
      </p:sp>
      <p:sp>
        <p:nvSpPr>
          <p:cNvPr id="26" name="Flèche droite à entaille 25"/>
          <p:cNvSpPr/>
          <p:nvPr/>
        </p:nvSpPr>
        <p:spPr>
          <a:xfrm>
            <a:off x="2562532" y="2061295"/>
            <a:ext cx="1368152" cy="864096"/>
          </a:xfrm>
          <a:prstGeom prst="notchedRightArrow">
            <a:avLst>
              <a:gd name="adj1" fmla="val 100000"/>
              <a:gd name="adj2" fmla="val 23545"/>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108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fr-FR" sz="1400" b="1" dirty="0" smtClean="0">
                <a:solidFill>
                  <a:schemeClr val="tx1"/>
                </a:solidFill>
                <a:latin typeface="Calibri" panose="020F0502020204030204" pitchFamily="34" charset="0"/>
                <a:cs typeface="Calibri" panose="020F0502020204030204" pitchFamily="34" charset="0"/>
              </a:rPr>
              <a:t>Proof </a:t>
            </a:r>
            <a:r>
              <a:rPr lang="fr-FR" sz="1400" b="1" dirty="0">
                <a:solidFill>
                  <a:schemeClr val="tx1"/>
                </a:solidFill>
                <a:latin typeface="Calibri" panose="020F0502020204030204" pitchFamily="34" charset="0"/>
                <a:cs typeface="Calibri" panose="020F0502020204030204" pitchFamily="34" charset="0"/>
              </a:rPr>
              <a:t> </a:t>
            </a:r>
            <a:r>
              <a:rPr lang="fr-FR" sz="1400" b="1" dirty="0" smtClean="0">
                <a:solidFill>
                  <a:schemeClr val="tx1"/>
                </a:solidFill>
                <a:latin typeface="Calibri" panose="020F0502020204030204" pitchFamily="34" charset="0"/>
                <a:cs typeface="Calibri" panose="020F0502020204030204" pitchFamily="34" charset="0"/>
              </a:rPr>
              <a:t>of</a:t>
            </a:r>
          </a:p>
          <a:p>
            <a:pPr algn="ctr"/>
            <a:r>
              <a:rPr lang="fr-FR" sz="1400" b="1" dirty="0" smtClean="0">
                <a:solidFill>
                  <a:schemeClr val="tx1"/>
                </a:solidFill>
                <a:latin typeface="Calibri" panose="020F0502020204030204" pitchFamily="34" charset="0"/>
                <a:cs typeface="Calibri" panose="020F0502020204030204" pitchFamily="34" charset="0"/>
              </a:rPr>
              <a:t>concept</a:t>
            </a:r>
            <a:endParaRPr lang="fr-FR" sz="1400" b="1" dirty="0">
              <a:solidFill>
                <a:schemeClr val="tx1"/>
              </a:solidFill>
              <a:latin typeface="Calibri" panose="020F0502020204030204" pitchFamily="34" charset="0"/>
              <a:cs typeface="Calibri" panose="020F0502020204030204" pitchFamily="34" charset="0"/>
            </a:endParaRPr>
          </a:p>
        </p:txBody>
      </p:sp>
      <p:sp>
        <p:nvSpPr>
          <p:cNvPr id="27" name="Flèche droite à entaille 26"/>
          <p:cNvSpPr/>
          <p:nvPr/>
        </p:nvSpPr>
        <p:spPr>
          <a:xfrm>
            <a:off x="3814856" y="2061295"/>
            <a:ext cx="1368152" cy="864096"/>
          </a:xfrm>
          <a:prstGeom prst="notchedRightArrow">
            <a:avLst>
              <a:gd name="adj1" fmla="val 100000"/>
              <a:gd name="adj2" fmla="val 23545"/>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108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fr-FR" sz="1400" b="1" dirty="0" err="1" smtClean="0">
                <a:solidFill>
                  <a:schemeClr val="tx1"/>
                </a:solidFill>
                <a:latin typeface="Calibri" panose="020F0502020204030204" pitchFamily="34" charset="0"/>
                <a:cs typeface="Calibri" panose="020F0502020204030204" pitchFamily="34" charset="0"/>
              </a:rPr>
              <a:t>Regulatory</a:t>
            </a:r>
            <a:endParaRPr lang="fr-FR" sz="1400" b="1" dirty="0">
              <a:solidFill>
                <a:schemeClr val="tx1"/>
              </a:solidFill>
              <a:latin typeface="Calibri" panose="020F0502020204030204" pitchFamily="34" charset="0"/>
              <a:cs typeface="Calibri" panose="020F0502020204030204" pitchFamily="34" charset="0"/>
            </a:endParaRPr>
          </a:p>
          <a:p>
            <a:pPr algn="ctr"/>
            <a:r>
              <a:rPr lang="fr-FR" sz="1400" b="1" dirty="0" err="1" smtClean="0">
                <a:solidFill>
                  <a:schemeClr val="tx1"/>
                </a:solidFill>
                <a:latin typeface="Calibri" panose="020F0502020204030204" pitchFamily="34" charset="0"/>
                <a:cs typeface="Calibri" panose="020F0502020204030204" pitchFamily="34" charset="0"/>
              </a:rPr>
              <a:t>approval</a:t>
            </a:r>
            <a:endParaRPr lang="fr-FR" sz="1400" b="1" dirty="0">
              <a:solidFill>
                <a:schemeClr val="tx1"/>
              </a:solidFill>
              <a:latin typeface="Calibri" panose="020F0502020204030204" pitchFamily="34" charset="0"/>
              <a:cs typeface="Calibri" panose="020F0502020204030204" pitchFamily="34" charset="0"/>
            </a:endParaRPr>
          </a:p>
        </p:txBody>
      </p:sp>
      <p:sp>
        <p:nvSpPr>
          <p:cNvPr id="28" name="Flèche droite à entaille 27"/>
          <p:cNvSpPr/>
          <p:nvPr/>
        </p:nvSpPr>
        <p:spPr>
          <a:xfrm>
            <a:off x="5067180" y="2061295"/>
            <a:ext cx="1368152" cy="864096"/>
          </a:xfrm>
          <a:prstGeom prst="notchedRightArrow">
            <a:avLst>
              <a:gd name="adj1" fmla="val 100000"/>
              <a:gd name="adj2" fmla="val 23545"/>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108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fr-FR" sz="1400" b="1" dirty="0" err="1" smtClean="0">
                <a:solidFill>
                  <a:schemeClr val="tx1"/>
                </a:solidFill>
                <a:latin typeface="Calibri" panose="020F0502020204030204" pitchFamily="34" charset="0"/>
                <a:cs typeface="Calibri" panose="020F0502020204030204" pitchFamily="34" charset="0"/>
              </a:rPr>
              <a:t>Clinical</a:t>
            </a:r>
            <a:endParaRPr lang="fr-FR" sz="1400" b="1" dirty="0" smtClean="0">
              <a:solidFill>
                <a:schemeClr val="tx1"/>
              </a:solidFill>
              <a:latin typeface="Calibri" panose="020F0502020204030204" pitchFamily="34" charset="0"/>
              <a:cs typeface="Calibri" panose="020F0502020204030204" pitchFamily="34" charset="0"/>
            </a:endParaRPr>
          </a:p>
          <a:p>
            <a:pPr algn="ctr"/>
            <a:r>
              <a:rPr lang="fr-FR" sz="1400" b="1" dirty="0" err="1" smtClean="0">
                <a:solidFill>
                  <a:schemeClr val="tx1"/>
                </a:solidFill>
                <a:latin typeface="Calibri" panose="020F0502020204030204" pitchFamily="34" charset="0"/>
                <a:cs typeface="Calibri" panose="020F0502020204030204" pitchFamily="34" charset="0"/>
              </a:rPr>
              <a:t>acceptance</a:t>
            </a:r>
            <a:endParaRPr lang="fr-FR" sz="1400" b="1" dirty="0">
              <a:solidFill>
                <a:schemeClr val="tx1"/>
              </a:solidFill>
              <a:latin typeface="Calibri" panose="020F0502020204030204" pitchFamily="34" charset="0"/>
              <a:cs typeface="Calibri" panose="020F0502020204030204" pitchFamily="34" charset="0"/>
            </a:endParaRPr>
          </a:p>
        </p:txBody>
      </p:sp>
      <p:sp>
        <p:nvSpPr>
          <p:cNvPr id="29" name="Flèche droite à entaille 28"/>
          <p:cNvSpPr/>
          <p:nvPr/>
        </p:nvSpPr>
        <p:spPr>
          <a:xfrm>
            <a:off x="6319504" y="2052157"/>
            <a:ext cx="1368152" cy="864096"/>
          </a:xfrm>
          <a:prstGeom prst="notchedRightArrow">
            <a:avLst>
              <a:gd name="adj1" fmla="val 100000"/>
              <a:gd name="adj2" fmla="val 23545"/>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108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fr-FR" sz="1400" b="1" dirty="0" err="1" smtClean="0">
                <a:solidFill>
                  <a:schemeClr val="tx1"/>
                </a:solidFill>
                <a:latin typeface="Calibri" panose="020F0502020204030204" pitchFamily="34" charset="0"/>
                <a:cs typeface="Calibri" panose="020F0502020204030204" pitchFamily="34" charset="0"/>
              </a:rPr>
              <a:t>Reimbur</a:t>
            </a:r>
            <a:r>
              <a:rPr lang="fr-FR" sz="1400" b="1" dirty="0" smtClean="0">
                <a:solidFill>
                  <a:schemeClr val="tx1"/>
                </a:solidFill>
                <a:latin typeface="Calibri" panose="020F0502020204030204" pitchFamily="34" charset="0"/>
                <a:cs typeface="Calibri" panose="020F0502020204030204" pitchFamily="34" charset="0"/>
              </a:rPr>
              <a:t>-</a:t>
            </a:r>
          </a:p>
          <a:p>
            <a:pPr algn="ctr"/>
            <a:r>
              <a:rPr lang="fr-FR" sz="1400" b="1" dirty="0" err="1" smtClean="0">
                <a:solidFill>
                  <a:schemeClr val="tx1"/>
                </a:solidFill>
                <a:latin typeface="Calibri" panose="020F0502020204030204" pitchFamily="34" charset="0"/>
                <a:cs typeface="Calibri" panose="020F0502020204030204" pitchFamily="34" charset="0"/>
              </a:rPr>
              <a:t>sement</a:t>
            </a:r>
            <a:endParaRPr lang="fr-FR" sz="1400" b="1" dirty="0">
              <a:solidFill>
                <a:schemeClr val="tx1"/>
              </a:solidFill>
              <a:latin typeface="Calibri" panose="020F0502020204030204" pitchFamily="34" charset="0"/>
              <a:cs typeface="Calibri" panose="020F0502020204030204" pitchFamily="34" charset="0"/>
            </a:endParaRPr>
          </a:p>
        </p:txBody>
      </p:sp>
      <p:sp>
        <p:nvSpPr>
          <p:cNvPr id="30" name="Flèche droite à entaille 29"/>
          <p:cNvSpPr/>
          <p:nvPr/>
        </p:nvSpPr>
        <p:spPr>
          <a:xfrm>
            <a:off x="7571829" y="2043385"/>
            <a:ext cx="1368152" cy="864096"/>
          </a:xfrm>
          <a:prstGeom prst="notchedRightArrow">
            <a:avLst>
              <a:gd name="adj1" fmla="val 100000"/>
              <a:gd name="adj2" fmla="val 23545"/>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108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fr-FR" sz="1400" b="1" dirty="0">
                <a:solidFill>
                  <a:schemeClr val="tx1"/>
                </a:solidFill>
                <a:latin typeface="Calibri" panose="020F0502020204030204" pitchFamily="34" charset="0"/>
                <a:cs typeface="Calibri" panose="020F0502020204030204" pitchFamily="34" charset="0"/>
              </a:rPr>
              <a:t>M</a:t>
            </a:r>
            <a:r>
              <a:rPr lang="fr-FR" sz="1400" b="1" dirty="0" smtClean="0">
                <a:solidFill>
                  <a:schemeClr val="tx1"/>
                </a:solidFill>
                <a:latin typeface="Calibri" panose="020F0502020204030204" pitchFamily="34" charset="0"/>
                <a:cs typeface="Calibri" panose="020F0502020204030204" pitchFamily="34" charset="0"/>
              </a:rPr>
              <a:t>arketing</a:t>
            </a:r>
            <a:endParaRPr lang="fr-FR" sz="1400" b="1" dirty="0">
              <a:solidFill>
                <a:schemeClr val="tx1"/>
              </a:solidFill>
              <a:latin typeface="Calibri" panose="020F0502020204030204" pitchFamily="34" charset="0"/>
              <a:cs typeface="Calibri" panose="020F0502020204030204" pitchFamily="34" charset="0"/>
            </a:endParaRPr>
          </a:p>
        </p:txBody>
      </p:sp>
      <p:sp>
        <p:nvSpPr>
          <p:cNvPr id="4" name="ZoneTexte 3"/>
          <p:cNvSpPr txBox="1"/>
          <p:nvPr/>
        </p:nvSpPr>
        <p:spPr>
          <a:xfrm>
            <a:off x="227012" y="1650286"/>
            <a:ext cx="861133" cy="338554"/>
          </a:xfrm>
          <a:prstGeom prst="rect">
            <a:avLst/>
          </a:prstGeom>
          <a:noFill/>
        </p:spPr>
        <p:txBody>
          <a:bodyPr wrap="none" rtlCol="0">
            <a:spAutoFit/>
          </a:bodyPr>
          <a:lstStyle/>
          <a:p>
            <a:r>
              <a:rPr lang="fr-FR" sz="1600" b="1" dirty="0" smtClean="0">
                <a:solidFill>
                  <a:schemeClr val="tx2"/>
                </a:solidFill>
                <a:latin typeface="Calibri" panose="020F0502020204030204" pitchFamily="34" charset="0"/>
                <a:cs typeface="Calibri" panose="020F0502020204030204" pitchFamily="34" charset="0"/>
              </a:rPr>
              <a:t>Phase A</a:t>
            </a:r>
            <a:endParaRPr lang="fr-FR" sz="1600" b="1" dirty="0">
              <a:solidFill>
                <a:schemeClr val="tx2"/>
              </a:solidFill>
              <a:latin typeface="Calibri" panose="020F0502020204030204" pitchFamily="34" charset="0"/>
              <a:cs typeface="Calibri" panose="020F0502020204030204" pitchFamily="34" charset="0"/>
            </a:endParaRPr>
          </a:p>
        </p:txBody>
      </p:sp>
      <p:sp>
        <p:nvSpPr>
          <p:cNvPr id="31" name="ZoneTexte 30"/>
          <p:cNvSpPr txBox="1"/>
          <p:nvPr/>
        </p:nvSpPr>
        <p:spPr>
          <a:xfrm>
            <a:off x="1479336" y="1650286"/>
            <a:ext cx="861133" cy="338554"/>
          </a:xfrm>
          <a:prstGeom prst="rect">
            <a:avLst/>
          </a:prstGeom>
          <a:noFill/>
        </p:spPr>
        <p:txBody>
          <a:bodyPr wrap="none" rtlCol="0">
            <a:spAutoFit/>
          </a:bodyPr>
          <a:lstStyle/>
          <a:p>
            <a:r>
              <a:rPr lang="fr-FR" sz="1600" b="1" dirty="0" smtClean="0">
                <a:solidFill>
                  <a:schemeClr val="tx2"/>
                </a:solidFill>
                <a:latin typeface="Calibri" panose="020F0502020204030204" pitchFamily="34" charset="0"/>
                <a:cs typeface="Calibri" panose="020F0502020204030204" pitchFamily="34" charset="0"/>
              </a:rPr>
              <a:t>Phase B</a:t>
            </a:r>
            <a:endParaRPr lang="fr-FR" sz="1600" b="1" dirty="0">
              <a:solidFill>
                <a:schemeClr val="tx2"/>
              </a:solidFill>
              <a:latin typeface="Calibri" panose="020F0502020204030204" pitchFamily="34" charset="0"/>
              <a:cs typeface="Calibri" panose="020F0502020204030204" pitchFamily="34" charset="0"/>
            </a:endParaRPr>
          </a:p>
        </p:txBody>
      </p:sp>
      <p:sp>
        <p:nvSpPr>
          <p:cNvPr id="32" name="ZoneTexte 31"/>
          <p:cNvSpPr txBox="1"/>
          <p:nvPr/>
        </p:nvSpPr>
        <p:spPr>
          <a:xfrm>
            <a:off x="2731660" y="1650286"/>
            <a:ext cx="861133" cy="338554"/>
          </a:xfrm>
          <a:prstGeom prst="rect">
            <a:avLst/>
          </a:prstGeom>
          <a:noFill/>
        </p:spPr>
        <p:txBody>
          <a:bodyPr wrap="none" rtlCol="0">
            <a:spAutoFit/>
          </a:bodyPr>
          <a:lstStyle/>
          <a:p>
            <a:r>
              <a:rPr lang="fr-FR" sz="1600" b="1" dirty="0" smtClean="0">
                <a:solidFill>
                  <a:schemeClr val="tx2"/>
                </a:solidFill>
                <a:latin typeface="Calibri" panose="020F0502020204030204" pitchFamily="34" charset="0"/>
                <a:cs typeface="Calibri" panose="020F0502020204030204" pitchFamily="34" charset="0"/>
              </a:rPr>
              <a:t>Phase C</a:t>
            </a:r>
            <a:endParaRPr lang="fr-FR" sz="1600" b="1" dirty="0">
              <a:solidFill>
                <a:schemeClr val="tx2"/>
              </a:solidFill>
              <a:latin typeface="Calibri" panose="020F0502020204030204" pitchFamily="34" charset="0"/>
              <a:cs typeface="Calibri" panose="020F0502020204030204" pitchFamily="34" charset="0"/>
            </a:endParaRPr>
          </a:p>
        </p:txBody>
      </p:sp>
      <p:sp>
        <p:nvSpPr>
          <p:cNvPr id="18" name="ZoneTexte 17"/>
          <p:cNvSpPr txBox="1"/>
          <p:nvPr/>
        </p:nvSpPr>
        <p:spPr>
          <a:xfrm>
            <a:off x="7740957" y="1650286"/>
            <a:ext cx="861133" cy="338554"/>
          </a:xfrm>
          <a:prstGeom prst="rect">
            <a:avLst/>
          </a:prstGeom>
          <a:noFill/>
        </p:spPr>
        <p:txBody>
          <a:bodyPr wrap="none" rtlCol="0">
            <a:spAutoFit/>
          </a:bodyPr>
          <a:lstStyle/>
          <a:p>
            <a:r>
              <a:rPr lang="fr-FR" sz="1600" b="1" dirty="0" smtClean="0">
                <a:solidFill>
                  <a:schemeClr val="tx2"/>
                </a:solidFill>
                <a:latin typeface="Calibri" panose="020F0502020204030204" pitchFamily="34" charset="0"/>
                <a:cs typeface="Calibri" panose="020F0502020204030204" pitchFamily="34" charset="0"/>
              </a:rPr>
              <a:t>Phase G</a:t>
            </a:r>
            <a:endParaRPr lang="fr-FR" sz="1600" b="1" dirty="0">
              <a:solidFill>
                <a:schemeClr val="tx2"/>
              </a:solidFill>
              <a:latin typeface="Calibri" panose="020F0502020204030204" pitchFamily="34" charset="0"/>
              <a:cs typeface="Calibri" panose="020F0502020204030204" pitchFamily="34" charset="0"/>
            </a:endParaRPr>
          </a:p>
        </p:txBody>
      </p:sp>
      <p:sp>
        <p:nvSpPr>
          <p:cNvPr id="19" name="ZoneTexte 18"/>
          <p:cNvSpPr txBox="1"/>
          <p:nvPr/>
        </p:nvSpPr>
        <p:spPr>
          <a:xfrm>
            <a:off x="3983984" y="1650286"/>
            <a:ext cx="861133" cy="338554"/>
          </a:xfrm>
          <a:prstGeom prst="rect">
            <a:avLst/>
          </a:prstGeom>
          <a:noFill/>
        </p:spPr>
        <p:txBody>
          <a:bodyPr wrap="none" rtlCol="0">
            <a:spAutoFit/>
          </a:bodyPr>
          <a:lstStyle/>
          <a:p>
            <a:r>
              <a:rPr lang="fr-FR" sz="1600" b="1" dirty="0" smtClean="0">
                <a:solidFill>
                  <a:schemeClr val="tx2"/>
                </a:solidFill>
                <a:latin typeface="Calibri" panose="020F0502020204030204" pitchFamily="34" charset="0"/>
                <a:cs typeface="Calibri" panose="020F0502020204030204" pitchFamily="34" charset="0"/>
              </a:rPr>
              <a:t>Phase D</a:t>
            </a:r>
            <a:endParaRPr lang="fr-FR" sz="1600" b="1" dirty="0">
              <a:solidFill>
                <a:schemeClr val="tx2"/>
              </a:solidFill>
              <a:latin typeface="Calibri" panose="020F0502020204030204" pitchFamily="34" charset="0"/>
              <a:cs typeface="Calibri" panose="020F0502020204030204" pitchFamily="34" charset="0"/>
            </a:endParaRPr>
          </a:p>
        </p:txBody>
      </p:sp>
      <p:sp>
        <p:nvSpPr>
          <p:cNvPr id="20" name="ZoneTexte 19"/>
          <p:cNvSpPr txBox="1"/>
          <p:nvPr/>
        </p:nvSpPr>
        <p:spPr>
          <a:xfrm>
            <a:off x="5236308" y="1650286"/>
            <a:ext cx="861133" cy="338554"/>
          </a:xfrm>
          <a:prstGeom prst="rect">
            <a:avLst/>
          </a:prstGeom>
          <a:noFill/>
        </p:spPr>
        <p:txBody>
          <a:bodyPr wrap="none" rtlCol="0">
            <a:spAutoFit/>
          </a:bodyPr>
          <a:lstStyle/>
          <a:p>
            <a:r>
              <a:rPr lang="fr-FR" sz="1600" b="1" dirty="0" smtClean="0">
                <a:solidFill>
                  <a:schemeClr val="tx2"/>
                </a:solidFill>
                <a:latin typeface="Calibri" panose="020F0502020204030204" pitchFamily="34" charset="0"/>
                <a:cs typeface="Calibri" panose="020F0502020204030204" pitchFamily="34" charset="0"/>
              </a:rPr>
              <a:t>Phase E</a:t>
            </a:r>
            <a:endParaRPr lang="fr-FR" sz="1600" b="1" dirty="0">
              <a:solidFill>
                <a:schemeClr val="tx2"/>
              </a:solidFill>
              <a:latin typeface="Calibri" panose="020F0502020204030204" pitchFamily="34" charset="0"/>
              <a:cs typeface="Calibri" panose="020F0502020204030204" pitchFamily="34" charset="0"/>
            </a:endParaRPr>
          </a:p>
        </p:txBody>
      </p:sp>
      <p:sp>
        <p:nvSpPr>
          <p:cNvPr id="21" name="ZoneTexte 20"/>
          <p:cNvSpPr txBox="1"/>
          <p:nvPr/>
        </p:nvSpPr>
        <p:spPr>
          <a:xfrm>
            <a:off x="6488632" y="1650286"/>
            <a:ext cx="861133" cy="338554"/>
          </a:xfrm>
          <a:prstGeom prst="rect">
            <a:avLst/>
          </a:prstGeom>
          <a:noFill/>
        </p:spPr>
        <p:txBody>
          <a:bodyPr wrap="none" rtlCol="0">
            <a:spAutoFit/>
          </a:bodyPr>
          <a:lstStyle/>
          <a:p>
            <a:r>
              <a:rPr lang="fr-FR" sz="1600" b="1" dirty="0" smtClean="0">
                <a:solidFill>
                  <a:schemeClr val="tx2"/>
                </a:solidFill>
                <a:latin typeface="Calibri" panose="020F0502020204030204" pitchFamily="34" charset="0"/>
                <a:cs typeface="Calibri" panose="020F0502020204030204" pitchFamily="34" charset="0"/>
              </a:rPr>
              <a:t>Phase F</a:t>
            </a:r>
            <a:endParaRPr lang="fr-FR" sz="1600" b="1" dirty="0">
              <a:solidFill>
                <a:schemeClr val="tx2"/>
              </a:solidFill>
              <a:latin typeface="Calibri" panose="020F0502020204030204" pitchFamily="34" charset="0"/>
              <a:cs typeface="Calibri" panose="020F0502020204030204" pitchFamily="34" charset="0"/>
            </a:endParaRPr>
          </a:p>
        </p:txBody>
      </p:sp>
      <p:cxnSp>
        <p:nvCxnSpPr>
          <p:cNvPr id="12" name="Connecteur droit avec flèche 11"/>
          <p:cNvCxnSpPr/>
          <p:nvPr/>
        </p:nvCxnSpPr>
        <p:spPr>
          <a:xfrm>
            <a:off x="57884" y="1434262"/>
            <a:ext cx="8726452" cy="0"/>
          </a:xfrm>
          <a:prstGeom prst="straightConnector1">
            <a:avLst/>
          </a:prstGeom>
          <a:ln w="3810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3" name="ZoneTexte 12"/>
          <p:cNvSpPr txBox="1"/>
          <p:nvPr/>
        </p:nvSpPr>
        <p:spPr>
          <a:xfrm>
            <a:off x="7956376" y="1074222"/>
            <a:ext cx="668773" cy="400110"/>
          </a:xfrm>
          <a:prstGeom prst="rect">
            <a:avLst/>
          </a:prstGeom>
          <a:noFill/>
        </p:spPr>
        <p:txBody>
          <a:bodyPr wrap="none" rtlCol="0">
            <a:spAutoFit/>
          </a:bodyPr>
          <a:lstStyle/>
          <a:p>
            <a:r>
              <a:rPr lang="fr-FR" sz="2000" b="1" i="1" dirty="0" smtClean="0">
                <a:solidFill>
                  <a:schemeClr val="bg1">
                    <a:lumMod val="50000"/>
                  </a:schemeClr>
                </a:solidFill>
                <a:latin typeface="Calibri" panose="020F0502020204030204" pitchFamily="34" charset="0"/>
                <a:cs typeface="Calibri" panose="020F0502020204030204" pitchFamily="34" charset="0"/>
              </a:rPr>
              <a:t>time</a:t>
            </a:r>
            <a:endParaRPr lang="fr-FR" sz="2000" b="1" i="1" dirty="0">
              <a:solidFill>
                <a:schemeClr val="bg1">
                  <a:lumMod val="50000"/>
                </a:schemeClr>
              </a:solidFill>
              <a:latin typeface="Calibri" panose="020F0502020204030204" pitchFamily="34" charset="0"/>
              <a:cs typeface="Calibri" panose="020F0502020204030204" pitchFamily="34" charset="0"/>
            </a:endParaRPr>
          </a:p>
        </p:txBody>
      </p:sp>
      <p:cxnSp>
        <p:nvCxnSpPr>
          <p:cNvPr id="15" name="Connecteur droit 14"/>
          <p:cNvCxnSpPr/>
          <p:nvPr/>
        </p:nvCxnSpPr>
        <p:spPr>
          <a:xfrm>
            <a:off x="1279676" y="692696"/>
            <a:ext cx="607" cy="4968552"/>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2" name="Connecteur droit 41"/>
          <p:cNvCxnSpPr/>
          <p:nvPr/>
        </p:nvCxnSpPr>
        <p:spPr>
          <a:xfrm>
            <a:off x="2525433" y="692696"/>
            <a:ext cx="607" cy="4968552"/>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3" name="Connecteur droit 42"/>
          <p:cNvCxnSpPr/>
          <p:nvPr/>
        </p:nvCxnSpPr>
        <p:spPr>
          <a:xfrm>
            <a:off x="3783065" y="692696"/>
            <a:ext cx="607" cy="4968552"/>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4" name="Connecteur droit 43"/>
          <p:cNvCxnSpPr/>
          <p:nvPr/>
        </p:nvCxnSpPr>
        <p:spPr>
          <a:xfrm>
            <a:off x="5052572" y="692696"/>
            <a:ext cx="607" cy="4968552"/>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5" name="Connecteur droit 44"/>
          <p:cNvCxnSpPr/>
          <p:nvPr/>
        </p:nvCxnSpPr>
        <p:spPr>
          <a:xfrm>
            <a:off x="6310204" y="692696"/>
            <a:ext cx="607" cy="4968552"/>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7" name="Connecteur droit 46"/>
          <p:cNvCxnSpPr/>
          <p:nvPr/>
        </p:nvCxnSpPr>
        <p:spPr>
          <a:xfrm>
            <a:off x="7567837" y="692696"/>
            <a:ext cx="607" cy="4968552"/>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nvGrpSpPr>
          <p:cNvPr id="81" name="Groupe 80"/>
          <p:cNvGrpSpPr/>
          <p:nvPr/>
        </p:nvGrpSpPr>
        <p:grpSpPr>
          <a:xfrm>
            <a:off x="101004" y="5661248"/>
            <a:ext cx="2598788" cy="384971"/>
            <a:chOff x="57884" y="5784754"/>
            <a:chExt cx="2598788" cy="384971"/>
          </a:xfrm>
        </p:grpSpPr>
        <p:sp>
          <p:nvSpPr>
            <p:cNvPr id="80" name="Rectangle 79"/>
            <p:cNvSpPr/>
            <p:nvPr/>
          </p:nvSpPr>
          <p:spPr>
            <a:xfrm>
              <a:off x="57884" y="5784754"/>
              <a:ext cx="2509914" cy="384971"/>
            </a:xfrm>
            <a:prstGeom prst="rect">
              <a:avLst/>
            </a:prstGeom>
            <a:solidFill>
              <a:schemeClr val="bg1"/>
            </a:solidFill>
            <a:ln w="9525">
              <a:solidFill>
                <a:srgbClr val="DDDDDD"/>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9" name="Image 7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177" y="5967868"/>
              <a:ext cx="631092" cy="201857"/>
            </a:xfrm>
            <a:prstGeom prst="rect">
              <a:avLst/>
            </a:prstGeom>
          </p:spPr>
        </p:pic>
        <p:sp>
          <p:nvSpPr>
            <p:cNvPr id="78" name="ZoneTexte 77"/>
            <p:cNvSpPr txBox="1"/>
            <p:nvPr/>
          </p:nvSpPr>
          <p:spPr>
            <a:xfrm>
              <a:off x="57884" y="5784754"/>
              <a:ext cx="2598788" cy="276999"/>
            </a:xfrm>
            <a:prstGeom prst="rect">
              <a:avLst/>
            </a:prstGeom>
            <a:noFill/>
          </p:spPr>
          <p:txBody>
            <a:bodyPr wrap="none" rtlCol="0">
              <a:spAutoFit/>
            </a:bodyPr>
            <a:lstStyle/>
            <a:p>
              <a:r>
                <a:rPr lang="fr-FR" sz="1200" i="1" dirty="0" smtClean="0">
                  <a:latin typeface="Calibri" panose="020F0502020204030204" pitchFamily="34" charset="0"/>
                  <a:cs typeface="Calibri" panose="020F0502020204030204" pitchFamily="34" charset="0"/>
                </a:rPr>
                <a:t>adapté </a:t>
              </a:r>
              <a:r>
                <a:rPr lang="fr-FR" sz="1200" i="1" dirty="0">
                  <a:latin typeface="Calibri" panose="020F0502020204030204" pitchFamily="34" charset="0"/>
                  <a:cs typeface="Calibri" panose="020F0502020204030204" pitchFamily="34" charset="0"/>
                </a:rPr>
                <a:t>de </a:t>
              </a:r>
              <a:r>
                <a:rPr lang="fr-FR" sz="1200" i="1" dirty="0">
                  <a:latin typeface="Calibri" panose="020F0502020204030204" pitchFamily="34" charset="0"/>
                  <a:cs typeface="Calibri" panose="020F0502020204030204" pitchFamily="34" charset="0"/>
                  <a:hlinkClick r:id="rId4"/>
                </a:rPr>
                <a:t>http://www.ttopstart.com</a:t>
              </a:r>
              <a:r>
                <a:rPr lang="fr-FR" sz="1200" i="1" dirty="0" smtClean="0">
                  <a:latin typeface="Calibri" panose="020F0502020204030204" pitchFamily="34" charset="0"/>
                  <a:cs typeface="Calibri" panose="020F0502020204030204" pitchFamily="34" charset="0"/>
                  <a:hlinkClick r:id="rId4"/>
                </a:rPr>
                <a:t>/</a:t>
              </a:r>
              <a:r>
                <a:rPr lang="fr-FR" sz="1200" i="1" dirty="0" smtClean="0">
                  <a:latin typeface="Calibri" panose="020F0502020204030204" pitchFamily="34" charset="0"/>
                  <a:cs typeface="Calibri" panose="020F0502020204030204" pitchFamily="34" charset="0"/>
                </a:rPr>
                <a:t>  </a:t>
              </a:r>
              <a:endParaRPr lang="fr-FR" sz="1200" i="1" dirty="0">
                <a:latin typeface="Calibri" panose="020F0502020204030204" pitchFamily="34" charset="0"/>
                <a:cs typeface="Calibri" panose="020F0502020204030204" pitchFamily="34" charset="0"/>
              </a:endParaRPr>
            </a:p>
          </p:txBody>
        </p:sp>
      </p:grpSp>
      <p:sp>
        <p:nvSpPr>
          <p:cNvPr id="102" name="Flèche droite 101"/>
          <p:cNvSpPr/>
          <p:nvPr/>
        </p:nvSpPr>
        <p:spPr>
          <a:xfrm>
            <a:off x="1286050" y="4437216"/>
            <a:ext cx="2445590" cy="936000"/>
          </a:xfrm>
          <a:prstGeom prst="rightArrow">
            <a:avLst>
              <a:gd name="adj1" fmla="val 100000"/>
              <a:gd name="adj2" fmla="val 50000"/>
            </a:avLst>
          </a:prstGeom>
          <a:gradFill flip="none" rotWithShape="1">
            <a:gsLst>
              <a:gs pos="0">
                <a:schemeClr val="tx1"/>
              </a:gs>
              <a:gs pos="67000">
                <a:schemeClr val="tx1">
                  <a:tint val="44500"/>
                  <a:satMod val="160000"/>
                </a:schemeClr>
              </a:gs>
              <a:gs pos="100000">
                <a:schemeClr val="tx1">
                  <a:tint val="23500"/>
                  <a:satMod val="160000"/>
                </a:schemeClr>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err="1" smtClean="0">
                <a:solidFill>
                  <a:schemeClr val="bg1"/>
                </a:solidFill>
                <a:latin typeface="Calibri" panose="020F0502020204030204" pitchFamily="34" charset="0"/>
                <a:cs typeface="Calibri" panose="020F0502020204030204" pitchFamily="34" charset="0"/>
              </a:rPr>
              <a:t>Death</a:t>
            </a:r>
            <a:r>
              <a:rPr lang="fr-FR" b="1" dirty="0" smtClean="0">
                <a:solidFill>
                  <a:schemeClr val="bg1"/>
                </a:solidFill>
                <a:latin typeface="Calibri" panose="020F0502020204030204" pitchFamily="34" charset="0"/>
                <a:cs typeface="Calibri" panose="020F0502020204030204" pitchFamily="34" charset="0"/>
              </a:rPr>
              <a:t> </a:t>
            </a:r>
            <a:r>
              <a:rPr lang="fr-FR" b="1" dirty="0" err="1" smtClean="0">
                <a:solidFill>
                  <a:schemeClr val="bg1"/>
                </a:solidFill>
                <a:latin typeface="Calibri" panose="020F0502020204030204" pitchFamily="34" charset="0"/>
                <a:cs typeface="Calibri" panose="020F0502020204030204" pitchFamily="34" charset="0"/>
              </a:rPr>
              <a:t>Valley</a:t>
            </a:r>
            <a:r>
              <a:rPr lang="fr-FR" b="1" dirty="0" smtClean="0">
                <a:solidFill>
                  <a:schemeClr val="bg1"/>
                </a:solidFill>
                <a:latin typeface="Calibri" panose="020F0502020204030204" pitchFamily="34" charset="0"/>
                <a:cs typeface="Calibri" panose="020F0502020204030204" pitchFamily="34" charset="0"/>
              </a:rPr>
              <a:t> </a:t>
            </a:r>
          </a:p>
          <a:p>
            <a:pPr algn="ctr"/>
            <a:r>
              <a:rPr lang="fr-FR" b="1" dirty="0" smtClean="0">
                <a:solidFill>
                  <a:schemeClr val="bg1"/>
                </a:solidFill>
                <a:latin typeface="Calibri" panose="020F0502020204030204" pitchFamily="34" charset="0"/>
                <a:cs typeface="Calibri" panose="020F0502020204030204" pitchFamily="34" charset="0"/>
              </a:rPr>
              <a:t>#1</a:t>
            </a:r>
            <a:endParaRPr lang="fr-FR" b="1" dirty="0">
              <a:solidFill>
                <a:schemeClr val="bg1"/>
              </a:solidFill>
              <a:latin typeface="Calibri" panose="020F0502020204030204" pitchFamily="34" charset="0"/>
              <a:cs typeface="Calibri" panose="020F0502020204030204" pitchFamily="34" charset="0"/>
            </a:endParaRPr>
          </a:p>
        </p:txBody>
      </p:sp>
      <p:sp>
        <p:nvSpPr>
          <p:cNvPr id="103" name="Flèche droite 102"/>
          <p:cNvSpPr/>
          <p:nvPr/>
        </p:nvSpPr>
        <p:spPr>
          <a:xfrm>
            <a:off x="5052572" y="4437112"/>
            <a:ext cx="3479868" cy="936104"/>
          </a:xfrm>
          <a:prstGeom prst="rightArrow">
            <a:avLst>
              <a:gd name="adj1" fmla="val 100000"/>
              <a:gd name="adj2" fmla="val 50000"/>
            </a:avLst>
          </a:prstGeom>
          <a:gradFill flip="none" rotWithShape="1">
            <a:gsLst>
              <a:gs pos="0">
                <a:schemeClr val="tx1"/>
              </a:gs>
              <a:gs pos="67000">
                <a:schemeClr val="tx1">
                  <a:tint val="44500"/>
                  <a:satMod val="160000"/>
                </a:schemeClr>
              </a:gs>
              <a:gs pos="100000">
                <a:schemeClr val="tx1">
                  <a:tint val="23500"/>
                  <a:satMod val="160000"/>
                </a:schemeClr>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err="1" smtClean="0">
                <a:solidFill>
                  <a:schemeClr val="bg1"/>
                </a:solidFill>
                <a:latin typeface="Calibri" panose="020F0502020204030204" pitchFamily="34" charset="0"/>
                <a:cs typeface="Calibri" panose="020F0502020204030204" pitchFamily="34" charset="0"/>
              </a:rPr>
              <a:t>Death</a:t>
            </a:r>
            <a:r>
              <a:rPr lang="fr-FR" b="1" dirty="0" smtClean="0">
                <a:solidFill>
                  <a:schemeClr val="bg1"/>
                </a:solidFill>
                <a:latin typeface="Calibri" panose="020F0502020204030204" pitchFamily="34" charset="0"/>
                <a:cs typeface="Calibri" panose="020F0502020204030204" pitchFamily="34" charset="0"/>
              </a:rPr>
              <a:t> </a:t>
            </a:r>
            <a:r>
              <a:rPr lang="fr-FR" b="1" dirty="0" err="1" smtClean="0">
                <a:solidFill>
                  <a:schemeClr val="bg1"/>
                </a:solidFill>
                <a:latin typeface="Calibri" panose="020F0502020204030204" pitchFamily="34" charset="0"/>
                <a:cs typeface="Calibri" panose="020F0502020204030204" pitchFamily="34" charset="0"/>
              </a:rPr>
              <a:t>Valley</a:t>
            </a:r>
            <a:r>
              <a:rPr lang="fr-FR" b="1" dirty="0" smtClean="0">
                <a:solidFill>
                  <a:schemeClr val="bg1"/>
                </a:solidFill>
                <a:latin typeface="Calibri" panose="020F0502020204030204" pitchFamily="34" charset="0"/>
                <a:cs typeface="Calibri" panose="020F0502020204030204" pitchFamily="34" charset="0"/>
              </a:rPr>
              <a:t> </a:t>
            </a:r>
          </a:p>
          <a:p>
            <a:pPr algn="ctr"/>
            <a:r>
              <a:rPr lang="fr-FR" b="1" dirty="0" smtClean="0">
                <a:solidFill>
                  <a:schemeClr val="bg1"/>
                </a:solidFill>
                <a:latin typeface="Calibri" panose="020F0502020204030204" pitchFamily="34" charset="0"/>
                <a:cs typeface="Calibri" panose="020F0502020204030204" pitchFamily="34" charset="0"/>
              </a:rPr>
              <a:t>#2</a:t>
            </a:r>
            <a:endParaRPr lang="fr-FR" b="1" dirty="0">
              <a:solidFill>
                <a:schemeClr val="bg1"/>
              </a:solidFill>
              <a:latin typeface="Calibri" panose="020F0502020204030204" pitchFamily="34" charset="0"/>
              <a:cs typeface="Calibri" panose="020F0502020204030204" pitchFamily="34" charset="0"/>
            </a:endParaRPr>
          </a:p>
        </p:txBody>
      </p:sp>
      <p:grpSp>
        <p:nvGrpSpPr>
          <p:cNvPr id="65" name="Groupe 64"/>
          <p:cNvGrpSpPr/>
          <p:nvPr/>
        </p:nvGrpSpPr>
        <p:grpSpPr>
          <a:xfrm>
            <a:off x="35496" y="3140968"/>
            <a:ext cx="8772590" cy="2045606"/>
            <a:chOff x="35496" y="3617920"/>
            <a:chExt cx="8772590" cy="2045606"/>
          </a:xfrm>
        </p:grpSpPr>
        <p:cxnSp>
          <p:nvCxnSpPr>
            <p:cNvPr id="66" name="Connecteur droit avec flèche 65"/>
            <p:cNvCxnSpPr/>
            <p:nvPr/>
          </p:nvCxnSpPr>
          <p:spPr>
            <a:xfrm>
              <a:off x="51206" y="5663526"/>
              <a:ext cx="8756880" cy="0"/>
            </a:xfrm>
            <a:prstGeom prst="straightConnector1">
              <a:avLst/>
            </a:prstGeom>
            <a:ln w="190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67" name="Connecteur droit avec flèche 66"/>
            <p:cNvCxnSpPr/>
            <p:nvPr/>
          </p:nvCxnSpPr>
          <p:spPr>
            <a:xfrm flipV="1">
              <a:off x="57884" y="3617920"/>
              <a:ext cx="0" cy="2038762"/>
            </a:xfrm>
            <a:prstGeom prst="straightConnector1">
              <a:avLst/>
            </a:prstGeom>
            <a:ln w="190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68" name="Groupe 67"/>
            <p:cNvGrpSpPr/>
            <p:nvPr/>
          </p:nvGrpSpPr>
          <p:grpSpPr>
            <a:xfrm>
              <a:off x="35496" y="3656057"/>
              <a:ext cx="8772590" cy="1976647"/>
              <a:chOff x="35496" y="3656057"/>
              <a:chExt cx="8772590" cy="1976647"/>
            </a:xfrm>
          </p:grpSpPr>
          <p:grpSp>
            <p:nvGrpSpPr>
              <p:cNvPr id="69" name="Groupe 68"/>
              <p:cNvGrpSpPr/>
              <p:nvPr/>
            </p:nvGrpSpPr>
            <p:grpSpPr>
              <a:xfrm>
                <a:off x="51206" y="3777165"/>
                <a:ext cx="8756880" cy="1855539"/>
                <a:chOff x="51206" y="3777165"/>
                <a:chExt cx="8756880" cy="1855539"/>
              </a:xfrm>
            </p:grpSpPr>
            <p:cxnSp>
              <p:nvCxnSpPr>
                <p:cNvPr id="71" name="Connecteur droit 70"/>
                <p:cNvCxnSpPr/>
                <p:nvPr/>
              </p:nvCxnSpPr>
              <p:spPr>
                <a:xfrm flipH="1">
                  <a:off x="5775006" y="3777165"/>
                  <a:ext cx="3033080" cy="46232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2" name="Connecteur droit 71"/>
                <p:cNvCxnSpPr>
                  <a:stCxn id="74" idx="5"/>
                </p:cNvCxnSpPr>
                <p:nvPr/>
              </p:nvCxnSpPr>
              <p:spPr>
                <a:xfrm flipH="1">
                  <a:off x="1909902" y="4908499"/>
                  <a:ext cx="3137586" cy="34731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3" name="Forme libre 72"/>
                <p:cNvSpPr/>
                <p:nvPr/>
              </p:nvSpPr>
              <p:spPr>
                <a:xfrm>
                  <a:off x="51206" y="5259629"/>
                  <a:ext cx="1865376" cy="373075"/>
                </a:xfrm>
                <a:custGeom>
                  <a:avLst/>
                  <a:gdLst>
                    <a:gd name="connsiteX0" fmla="*/ 1865376 w 1865376"/>
                    <a:gd name="connsiteY0" fmla="*/ 0 h 373075"/>
                    <a:gd name="connsiteX1" fmla="*/ 1543508 w 1865376"/>
                    <a:gd name="connsiteY1" fmla="*/ 43891 h 373075"/>
                    <a:gd name="connsiteX2" fmla="*/ 1111911 w 1865376"/>
                    <a:gd name="connsiteY2" fmla="*/ 263347 h 373075"/>
                    <a:gd name="connsiteX3" fmla="*/ 0 w 1865376"/>
                    <a:gd name="connsiteY3" fmla="*/ 373075 h 373075"/>
                  </a:gdLst>
                  <a:ahLst/>
                  <a:cxnLst>
                    <a:cxn ang="0">
                      <a:pos x="connsiteX0" y="connsiteY0"/>
                    </a:cxn>
                    <a:cxn ang="0">
                      <a:pos x="connsiteX1" y="connsiteY1"/>
                    </a:cxn>
                    <a:cxn ang="0">
                      <a:pos x="connsiteX2" y="connsiteY2"/>
                    </a:cxn>
                    <a:cxn ang="0">
                      <a:pos x="connsiteX3" y="connsiteY3"/>
                    </a:cxn>
                  </a:cxnLst>
                  <a:rect l="l" t="t" r="r" b="b"/>
                  <a:pathLst>
                    <a:path w="1865376" h="373075">
                      <a:moveTo>
                        <a:pt x="1865376" y="0"/>
                      </a:moveTo>
                      <a:cubicBezTo>
                        <a:pt x="1767230" y="0"/>
                        <a:pt x="1669085" y="0"/>
                        <a:pt x="1543508" y="43891"/>
                      </a:cubicBezTo>
                      <a:cubicBezTo>
                        <a:pt x="1417931" y="87782"/>
                        <a:pt x="1369162" y="208483"/>
                        <a:pt x="1111911" y="263347"/>
                      </a:cubicBezTo>
                      <a:cubicBezTo>
                        <a:pt x="854660" y="318211"/>
                        <a:pt x="427330" y="345643"/>
                        <a:pt x="0" y="373075"/>
                      </a:cubicBezTo>
                    </a:path>
                  </a:pathLst>
                </a:cu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4" name="Forme libre 73"/>
                <p:cNvSpPr/>
                <p:nvPr/>
              </p:nvSpPr>
              <p:spPr>
                <a:xfrm>
                  <a:off x="5047488" y="4242816"/>
                  <a:ext cx="731520" cy="665683"/>
                </a:xfrm>
                <a:custGeom>
                  <a:avLst/>
                  <a:gdLst>
                    <a:gd name="connsiteX0" fmla="*/ 731520 w 731520"/>
                    <a:gd name="connsiteY0" fmla="*/ 0 h 665683"/>
                    <a:gd name="connsiteX1" fmla="*/ 482803 w 731520"/>
                    <a:gd name="connsiteY1" fmla="*/ 36576 h 665683"/>
                    <a:gd name="connsiteX2" fmla="*/ 248717 w 731520"/>
                    <a:gd name="connsiteY2" fmla="*/ 212141 h 665683"/>
                    <a:gd name="connsiteX3" fmla="*/ 138989 w 731520"/>
                    <a:gd name="connsiteY3" fmla="*/ 512064 h 665683"/>
                    <a:gd name="connsiteX4" fmla="*/ 102413 w 731520"/>
                    <a:gd name="connsiteY4" fmla="*/ 592531 h 665683"/>
                    <a:gd name="connsiteX5" fmla="*/ 0 w 731520"/>
                    <a:gd name="connsiteY5" fmla="*/ 665683 h 665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520" h="665683">
                      <a:moveTo>
                        <a:pt x="731520" y="0"/>
                      </a:moveTo>
                      <a:cubicBezTo>
                        <a:pt x="647395" y="609"/>
                        <a:pt x="563270" y="1219"/>
                        <a:pt x="482803" y="36576"/>
                      </a:cubicBezTo>
                      <a:cubicBezTo>
                        <a:pt x="402336" y="71933"/>
                        <a:pt x="306019" y="132893"/>
                        <a:pt x="248717" y="212141"/>
                      </a:cubicBezTo>
                      <a:cubicBezTo>
                        <a:pt x="191415" y="291389"/>
                        <a:pt x="163373" y="448666"/>
                        <a:pt x="138989" y="512064"/>
                      </a:cubicBezTo>
                      <a:cubicBezTo>
                        <a:pt x="114605" y="575462"/>
                        <a:pt x="125578" y="566928"/>
                        <a:pt x="102413" y="592531"/>
                      </a:cubicBezTo>
                      <a:cubicBezTo>
                        <a:pt x="79248" y="618134"/>
                        <a:pt x="39624" y="641908"/>
                        <a:pt x="0" y="665683"/>
                      </a:cubicBezTo>
                    </a:path>
                  </a:pathLst>
                </a:cu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70" name="ZoneTexte 69"/>
              <p:cNvSpPr txBox="1"/>
              <p:nvPr/>
            </p:nvSpPr>
            <p:spPr>
              <a:xfrm>
                <a:off x="35496" y="3656057"/>
                <a:ext cx="1299715" cy="338554"/>
              </a:xfrm>
              <a:prstGeom prst="rect">
                <a:avLst/>
              </a:prstGeom>
              <a:noFill/>
            </p:spPr>
            <p:txBody>
              <a:bodyPr wrap="none" rtlCol="0">
                <a:spAutoFit/>
              </a:bodyPr>
              <a:lstStyle/>
              <a:p>
                <a:r>
                  <a:rPr lang="fr-FR" sz="1600" b="1" dirty="0" smtClean="0">
                    <a:latin typeface="Calibri" panose="020F0502020204030204" pitchFamily="34" charset="0"/>
                    <a:cs typeface="Calibri" panose="020F0502020204030204" pitchFamily="34" charset="0"/>
                  </a:rPr>
                  <a:t>Cumulative €</a:t>
                </a:r>
                <a:endParaRPr lang="fr-FR" sz="1600" b="1" dirty="0">
                  <a:latin typeface="Calibri" panose="020F0502020204030204" pitchFamily="34" charset="0"/>
                  <a:cs typeface="Calibri" panose="020F0502020204030204" pitchFamily="34" charset="0"/>
                </a:endParaRPr>
              </a:p>
            </p:txBody>
          </p:sp>
        </p:grpSp>
      </p:grpSp>
      <p:grpSp>
        <p:nvGrpSpPr>
          <p:cNvPr id="75" name="Groupe 74"/>
          <p:cNvGrpSpPr/>
          <p:nvPr/>
        </p:nvGrpSpPr>
        <p:grpSpPr>
          <a:xfrm>
            <a:off x="251520" y="3531376"/>
            <a:ext cx="7606041" cy="1853613"/>
            <a:chOff x="251520" y="4008328"/>
            <a:chExt cx="7606041" cy="1853613"/>
          </a:xfrm>
        </p:grpSpPr>
        <p:pic>
          <p:nvPicPr>
            <p:cNvPr id="76" name="Picture 6" descr="http://www.gerontechnologie.net/wp-content/logo_anr.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1520" y="4108564"/>
              <a:ext cx="908562" cy="388310"/>
            </a:xfrm>
            <a:prstGeom prst="rect">
              <a:avLst/>
            </a:prstGeom>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77" name="Picture 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24867" y="4338000"/>
              <a:ext cx="1432694" cy="446556"/>
            </a:xfrm>
            <a:prstGeom prst="rect">
              <a:avLst/>
            </a:prstGeom>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2" name="Picture 22" descr="http://www.instituts-carnot.eu/themes/garland/logo.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5740" y="4716636"/>
              <a:ext cx="1065980" cy="393044"/>
            </a:xfrm>
            <a:prstGeom prst="rect">
              <a:avLst/>
            </a:prstGeom>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83" name="Picture 2" descr="http://www.unicancer.fr/sites/default/files/DGOS.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33120" y="4842056"/>
              <a:ext cx="701620" cy="70162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4" name="ZoneTexte 83"/>
            <p:cNvSpPr txBox="1"/>
            <p:nvPr/>
          </p:nvSpPr>
          <p:spPr>
            <a:xfrm>
              <a:off x="5436096" y="4415224"/>
              <a:ext cx="898644" cy="369332"/>
            </a:xfrm>
            <a:prstGeom prst="rect">
              <a:avLst/>
            </a:prstGeom>
            <a:solidFill>
              <a:schemeClr val="bg1"/>
            </a:solidFill>
            <a:effectLst>
              <a:outerShdw blurRad="50800" dist="38100" dir="2700000" algn="tl" rotWithShape="0">
                <a:prstClr val="black">
                  <a:alpha val="40000"/>
                </a:prstClr>
              </a:outerShdw>
            </a:effectLst>
          </p:spPr>
          <p:txBody>
            <a:bodyPr wrap="none" rtlCol="0">
              <a:spAutoFit/>
            </a:bodyPr>
            <a:lstStyle/>
            <a:p>
              <a:r>
                <a:rPr lang="fr-FR" sz="1800" dirty="0" smtClean="0">
                  <a:solidFill>
                    <a:srgbClr val="C00000"/>
                  </a:solidFill>
                  <a:latin typeface="+mj-lt"/>
                </a:rPr>
                <a:t>PHRC</a:t>
              </a:r>
              <a:endParaRPr lang="fr-FR" sz="1800" dirty="0">
                <a:solidFill>
                  <a:srgbClr val="C00000"/>
                </a:solidFill>
                <a:latin typeface="+mj-lt"/>
              </a:endParaRPr>
            </a:p>
          </p:txBody>
        </p:sp>
        <p:grpSp>
          <p:nvGrpSpPr>
            <p:cNvPr id="85" name="Groupe 84"/>
            <p:cNvGrpSpPr/>
            <p:nvPr/>
          </p:nvGrpSpPr>
          <p:grpSpPr>
            <a:xfrm>
              <a:off x="2411760" y="4008328"/>
              <a:ext cx="1751286" cy="648072"/>
              <a:chOff x="2678360" y="3861048"/>
              <a:chExt cx="1751286" cy="648072"/>
            </a:xfrm>
          </p:grpSpPr>
          <p:sp>
            <p:nvSpPr>
              <p:cNvPr id="90" name="Rectangle 89"/>
              <p:cNvSpPr/>
              <p:nvPr/>
            </p:nvSpPr>
            <p:spPr>
              <a:xfrm>
                <a:off x="2678360" y="3861048"/>
                <a:ext cx="1751286" cy="64386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1" name="Picture 4" descr="http://www.satt.fr/wordpress/wp-content/themes/satt/images/logo-fr.pn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7204" t="8225" r="26018" b="11320"/>
              <a:stretch/>
            </p:blipFill>
            <p:spPr bwMode="auto">
              <a:xfrm>
                <a:off x="2691170" y="3865260"/>
                <a:ext cx="1736814" cy="64386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6" name="Groupe 85"/>
            <p:cNvGrpSpPr/>
            <p:nvPr/>
          </p:nvGrpSpPr>
          <p:grpSpPr>
            <a:xfrm>
              <a:off x="3563888" y="5202095"/>
              <a:ext cx="1543862" cy="659846"/>
              <a:chOff x="-2484784" y="3142852"/>
              <a:chExt cx="2249512" cy="961442"/>
            </a:xfrm>
          </p:grpSpPr>
          <p:sp>
            <p:nvSpPr>
              <p:cNvPr id="88" name="Rectangle 87"/>
              <p:cNvSpPr/>
              <p:nvPr/>
            </p:nvSpPr>
            <p:spPr>
              <a:xfrm>
                <a:off x="-2484784" y="3142852"/>
                <a:ext cx="2249512" cy="96144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9" name="Picture 6" descr="http://www.systematic-paris-region.org/sites/default/files/content/evenements/LogoH2020_0.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393526" y="3160008"/>
                <a:ext cx="2105495" cy="832771"/>
              </a:xfrm>
              <a:prstGeom prst="rect">
                <a:avLst/>
              </a:prstGeom>
              <a:noFill/>
              <a:extLst>
                <a:ext uri="{909E8E84-426E-40DD-AFC4-6F175D3DCCD1}">
                  <a14:hiddenFill xmlns:a14="http://schemas.microsoft.com/office/drawing/2010/main">
                    <a:solidFill>
                      <a:srgbClr val="FFFFFF"/>
                    </a:solidFill>
                  </a14:hiddenFill>
                </a:ext>
              </a:extLst>
            </p:spPr>
          </p:pic>
        </p:grpSp>
        <p:pic>
          <p:nvPicPr>
            <p:cNvPr id="87" name="Image 8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424867" y="4893592"/>
              <a:ext cx="821407" cy="595575"/>
            </a:xfrm>
            <a:prstGeom prst="rect">
              <a:avLst/>
            </a:prstGeom>
            <a:effectLst>
              <a:outerShdw blurRad="50800" dist="38100" dir="2700000" algn="tl" rotWithShape="0">
                <a:prstClr val="black">
                  <a:alpha val="40000"/>
                </a:prstClr>
              </a:outerShdw>
            </a:effectLst>
          </p:spPr>
        </p:pic>
      </p:grpSp>
      <p:sp>
        <p:nvSpPr>
          <p:cNvPr id="92" name="ZoneTexte 91"/>
          <p:cNvSpPr txBox="1"/>
          <p:nvPr/>
        </p:nvSpPr>
        <p:spPr>
          <a:xfrm>
            <a:off x="104762" y="658416"/>
            <a:ext cx="1488035" cy="707886"/>
          </a:xfrm>
          <a:prstGeom prst="rect">
            <a:avLst/>
          </a:prstGeom>
          <a:gradFill flip="none" rotWithShape="1">
            <a:gsLst>
              <a:gs pos="0">
                <a:srgbClr val="09BFFF">
                  <a:tint val="66000"/>
                  <a:satMod val="160000"/>
                </a:srgbClr>
              </a:gs>
              <a:gs pos="50000">
                <a:srgbClr val="09BFFF">
                  <a:tint val="44500"/>
                  <a:satMod val="160000"/>
                </a:srgbClr>
              </a:gs>
              <a:gs pos="100000">
                <a:srgbClr val="09BFFF">
                  <a:tint val="23500"/>
                  <a:satMod val="160000"/>
                </a:srgbClr>
              </a:gs>
            </a:gsLst>
            <a:lin ang="5400000" scaled="1"/>
            <a:tileRect/>
          </a:gradFill>
        </p:spPr>
        <p:txBody>
          <a:bodyPr wrap="none" rtlCol="0">
            <a:spAutoFit/>
          </a:bodyPr>
          <a:lstStyle/>
          <a:p>
            <a:pPr algn="ctr"/>
            <a:r>
              <a:rPr lang="fr-FR" sz="2000" b="1" dirty="0" smtClean="0">
                <a:latin typeface="Calibri" panose="020F0502020204030204" pitchFamily="34" charset="0"/>
                <a:cs typeface="Calibri" panose="020F0502020204030204" pitchFamily="34" charset="0"/>
              </a:rPr>
              <a:t>Recherche</a:t>
            </a:r>
          </a:p>
          <a:p>
            <a:pPr algn="ctr"/>
            <a:r>
              <a:rPr lang="fr-FR" sz="2000" b="1" dirty="0" smtClean="0">
                <a:latin typeface="Calibri" panose="020F0502020204030204" pitchFamily="34" charset="0"/>
                <a:cs typeface="Calibri" panose="020F0502020204030204" pitchFamily="34" charset="0"/>
              </a:rPr>
              <a:t>académique</a:t>
            </a:r>
            <a:endParaRPr lang="fr-FR" sz="2000" b="1" dirty="0">
              <a:latin typeface="Calibri" panose="020F0502020204030204" pitchFamily="34" charset="0"/>
              <a:cs typeface="Calibri" panose="020F0502020204030204" pitchFamily="34" charset="0"/>
            </a:endParaRPr>
          </a:p>
        </p:txBody>
      </p:sp>
      <p:sp>
        <p:nvSpPr>
          <p:cNvPr id="93" name="ZoneTexte 92"/>
          <p:cNvSpPr txBox="1"/>
          <p:nvPr/>
        </p:nvSpPr>
        <p:spPr>
          <a:xfrm>
            <a:off x="1648832" y="658416"/>
            <a:ext cx="1138773" cy="400110"/>
          </a:xfrm>
          <a:prstGeom prst="rect">
            <a:avLst/>
          </a:prstGeom>
          <a:gradFill flip="none" rotWithShape="1">
            <a:gsLst>
              <a:gs pos="0">
                <a:srgbClr val="09BFFF">
                  <a:tint val="66000"/>
                  <a:satMod val="160000"/>
                </a:srgbClr>
              </a:gs>
              <a:gs pos="50000">
                <a:srgbClr val="09BFFF">
                  <a:tint val="44500"/>
                  <a:satMod val="160000"/>
                </a:srgbClr>
              </a:gs>
              <a:gs pos="100000">
                <a:srgbClr val="09BFFF">
                  <a:tint val="23500"/>
                  <a:satMod val="160000"/>
                </a:srgbClr>
              </a:gs>
            </a:gsLst>
            <a:lin ang="5400000" scaled="1"/>
            <a:tileRect/>
          </a:gradFill>
        </p:spPr>
        <p:txBody>
          <a:bodyPr wrap="none" rtlCol="0">
            <a:spAutoFit/>
          </a:bodyPr>
          <a:lstStyle/>
          <a:p>
            <a:pPr algn="ctr"/>
            <a:r>
              <a:rPr lang="fr-FR" sz="2000" b="1" dirty="0" smtClean="0">
                <a:latin typeface="Calibri" panose="020F0502020204030204" pitchFamily="34" charset="0"/>
                <a:cs typeface="Calibri" panose="020F0502020204030204" pitchFamily="34" charset="0"/>
              </a:rPr>
              <a:t>Industrie</a:t>
            </a:r>
            <a:endParaRPr lang="fr-FR" sz="2000" b="1" dirty="0">
              <a:latin typeface="Calibri" panose="020F0502020204030204" pitchFamily="34" charset="0"/>
              <a:cs typeface="Calibri" panose="020F0502020204030204" pitchFamily="34" charset="0"/>
            </a:endParaRPr>
          </a:p>
        </p:txBody>
      </p:sp>
      <p:sp>
        <p:nvSpPr>
          <p:cNvPr id="94" name="ZoneTexte 93"/>
          <p:cNvSpPr txBox="1"/>
          <p:nvPr/>
        </p:nvSpPr>
        <p:spPr>
          <a:xfrm>
            <a:off x="2833317" y="658416"/>
            <a:ext cx="1594667" cy="707886"/>
          </a:xfrm>
          <a:prstGeom prst="rect">
            <a:avLst/>
          </a:prstGeom>
          <a:gradFill flip="none" rotWithShape="1">
            <a:gsLst>
              <a:gs pos="0">
                <a:srgbClr val="09BFFF">
                  <a:tint val="66000"/>
                  <a:satMod val="160000"/>
                </a:srgbClr>
              </a:gs>
              <a:gs pos="50000">
                <a:srgbClr val="09BFFF">
                  <a:tint val="44500"/>
                  <a:satMod val="160000"/>
                </a:srgbClr>
              </a:gs>
              <a:gs pos="100000">
                <a:srgbClr val="09BFFF">
                  <a:tint val="23500"/>
                  <a:satMod val="160000"/>
                </a:srgbClr>
              </a:gs>
            </a:gsLst>
            <a:lin ang="5400000" scaled="1"/>
            <a:tileRect/>
          </a:gradFill>
        </p:spPr>
        <p:txBody>
          <a:bodyPr wrap="none" rtlCol="0">
            <a:spAutoFit/>
          </a:bodyPr>
          <a:lstStyle/>
          <a:p>
            <a:pPr algn="ctr"/>
            <a:r>
              <a:rPr lang="fr-FR" sz="2000" b="1" dirty="0" smtClean="0">
                <a:latin typeface="Calibri" panose="020F0502020204030204" pitchFamily="34" charset="0"/>
                <a:cs typeface="Calibri" panose="020F0502020204030204" pitchFamily="34" charset="0"/>
              </a:rPr>
              <a:t>Prescripteur/</a:t>
            </a:r>
          </a:p>
          <a:p>
            <a:pPr algn="ctr"/>
            <a:r>
              <a:rPr lang="fr-FR" sz="2000" b="1" dirty="0">
                <a:latin typeface="Calibri" panose="020F0502020204030204" pitchFamily="34" charset="0"/>
                <a:cs typeface="Calibri" panose="020F0502020204030204" pitchFamily="34" charset="0"/>
              </a:rPr>
              <a:t>U</a:t>
            </a:r>
            <a:r>
              <a:rPr lang="fr-FR" sz="2000" b="1" dirty="0" smtClean="0">
                <a:latin typeface="Calibri" panose="020F0502020204030204" pitchFamily="34" charset="0"/>
                <a:cs typeface="Calibri" panose="020F0502020204030204" pitchFamily="34" charset="0"/>
              </a:rPr>
              <a:t>tilisateur</a:t>
            </a:r>
            <a:endParaRPr lang="fr-FR" sz="2000" b="1" dirty="0">
              <a:latin typeface="Calibri" panose="020F0502020204030204" pitchFamily="34" charset="0"/>
              <a:cs typeface="Calibri" panose="020F0502020204030204" pitchFamily="34" charset="0"/>
            </a:endParaRPr>
          </a:p>
        </p:txBody>
      </p:sp>
      <p:sp>
        <p:nvSpPr>
          <p:cNvPr id="96" name="ZoneTexte 95"/>
          <p:cNvSpPr txBox="1"/>
          <p:nvPr/>
        </p:nvSpPr>
        <p:spPr>
          <a:xfrm>
            <a:off x="4461492" y="658416"/>
            <a:ext cx="1233030" cy="400110"/>
          </a:xfrm>
          <a:prstGeom prst="rect">
            <a:avLst/>
          </a:prstGeom>
          <a:gradFill flip="none" rotWithShape="1">
            <a:gsLst>
              <a:gs pos="0">
                <a:srgbClr val="09BFFF">
                  <a:tint val="66000"/>
                  <a:satMod val="160000"/>
                </a:srgbClr>
              </a:gs>
              <a:gs pos="50000">
                <a:srgbClr val="09BFFF">
                  <a:tint val="44500"/>
                  <a:satMod val="160000"/>
                </a:srgbClr>
              </a:gs>
              <a:gs pos="100000">
                <a:srgbClr val="09BFFF">
                  <a:tint val="23500"/>
                  <a:satMod val="160000"/>
                </a:srgbClr>
              </a:gs>
            </a:gsLst>
            <a:lin ang="5400000" scaled="1"/>
            <a:tileRect/>
          </a:gradFill>
        </p:spPr>
        <p:txBody>
          <a:bodyPr wrap="none" rtlCol="0">
            <a:spAutoFit/>
          </a:bodyPr>
          <a:lstStyle/>
          <a:p>
            <a:pPr algn="ctr"/>
            <a:r>
              <a:rPr lang="fr-FR" sz="2000" b="1" dirty="0" smtClean="0">
                <a:latin typeface="Calibri" panose="020F0502020204030204" pitchFamily="34" charset="0"/>
                <a:cs typeface="Calibri" panose="020F0502020204030204" pitchFamily="34" charset="0"/>
              </a:rPr>
              <a:t>Financeur</a:t>
            </a:r>
            <a:endParaRPr lang="fr-FR" sz="2000" b="1" dirty="0">
              <a:latin typeface="Calibri" panose="020F0502020204030204" pitchFamily="34" charset="0"/>
              <a:cs typeface="Calibri" panose="020F0502020204030204" pitchFamily="34" charset="0"/>
            </a:endParaRPr>
          </a:p>
        </p:txBody>
      </p:sp>
      <p:sp>
        <p:nvSpPr>
          <p:cNvPr id="9" name="Rectangle 8"/>
          <p:cNvSpPr/>
          <p:nvPr/>
        </p:nvSpPr>
        <p:spPr>
          <a:xfrm>
            <a:off x="35496" y="616376"/>
            <a:ext cx="4396146" cy="775846"/>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08068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1.11111E-6 8.4683E-7 L -1.11111E-6 0.15016 " pathEditMode="relative" rAng="0" ptsTypes="AA">
                                      <p:cBhvr>
                                        <p:cTn id="6" dur="1000" fill="hold"/>
                                        <p:tgtEl>
                                          <p:spTgt spid="102"/>
                                        </p:tgtEl>
                                        <p:attrNameLst>
                                          <p:attrName>ppt_x</p:attrName>
                                          <p:attrName>ppt_y</p:attrName>
                                        </p:attrNameLst>
                                      </p:cBhvr>
                                      <p:rCtr x="0" y="7497"/>
                                    </p:animMotion>
                                  </p:childTnLst>
                                </p:cTn>
                              </p:par>
                              <p:par>
                                <p:cTn id="7" presetID="42" presetClass="path" presetSubtype="0" accel="50000" decel="50000" fill="hold" grpId="0" nodeType="withEffect">
                                  <p:stCondLst>
                                    <p:cond delay="0"/>
                                  </p:stCondLst>
                                  <p:childTnLst>
                                    <p:animMotion origin="layout" path="M -1.94444E-6 3.2161E-6 L -1.94444E-6 0.15224 " pathEditMode="relative" rAng="0" ptsTypes="AA">
                                      <p:cBhvr>
                                        <p:cTn id="8" dur="1000" fill="hold"/>
                                        <p:tgtEl>
                                          <p:spTgt spid="103"/>
                                        </p:tgtEl>
                                        <p:attrNameLst>
                                          <p:attrName>ppt_x</p:attrName>
                                          <p:attrName>ppt_y</p:attrName>
                                        </p:attrNameLst>
                                      </p:cBhvr>
                                      <p:rCtr x="0" y="7612"/>
                                    </p:animMotion>
                                  </p:childTnLst>
                                </p:cTn>
                              </p:par>
                              <p:par>
                                <p:cTn id="9" presetID="42" presetClass="path" presetSubtype="0" accel="50000" decel="50000" fill="hold" nodeType="withEffect">
                                  <p:stCondLst>
                                    <p:cond delay="0"/>
                                  </p:stCondLst>
                                  <p:childTnLst>
                                    <p:animMotion origin="layout" path="M 3.88889E-6 -1.71138E-6 L 3.88889E-6 0.10315 " pathEditMode="relative" rAng="0" ptsTypes="AA">
                                      <p:cBhvr>
                                        <p:cTn id="10" dur="1000" fill="hold"/>
                                        <p:tgtEl>
                                          <p:spTgt spid="81"/>
                                        </p:tgtEl>
                                        <p:attrNameLst>
                                          <p:attrName>ppt_x</p:attrName>
                                          <p:attrName>ppt_y</p:attrName>
                                        </p:attrNameLst>
                                      </p:cBhvr>
                                      <p:rCtr x="0" y="5157"/>
                                    </p:animMotion>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wipe(left)">
                                      <p:cBhvr>
                                        <p:cTn id="19"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animBg="1"/>
      <p:bldP spid="10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Flèche droite 70"/>
          <p:cNvSpPr/>
          <p:nvPr/>
        </p:nvSpPr>
        <p:spPr>
          <a:xfrm>
            <a:off x="1286050" y="5475296"/>
            <a:ext cx="2445590" cy="936000"/>
          </a:xfrm>
          <a:prstGeom prst="rightArrow">
            <a:avLst>
              <a:gd name="adj1" fmla="val 100000"/>
              <a:gd name="adj2" fmla="val 50000"/>
            </a:avLst>
          </a:prstGeom>
          <a:gradFill flip="none" rotWithShape="1">
            <a:gsLst>
              <a:gs pos="0">
                <a:schemeClr val="tx1"/>
              </a:gs>
              <a:gs pos="67000">
                <a:schemeClr val="tx1">
                  <a:tint val="44500"/>
                  <a:satMod val="160000"/>
                </a:schemeClr>
              </a:gs>
              <a:gs pos="100000">
                <a:schemeClr val="tx1">
                  <a:tint val="23500"/>
                  <a:satMod val="160000"/>
                </a:schemeClr>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err="1" smtClean="0">
                <a:solidFill>
                  <a:schemeClr val="bg1"/>
                </a:solidFill>
                <a:latin typeface="Calibri" panose="020F0502020204030204" pitchFamily="34" charset="0"/>
                <a:cs typeface="Calibri" panose="020F0502020204030204" pitchFamily="34" charset="0"/>
              </a:rPr>
              <a:t>Death</a:t>
            </a:r>
            <a:r>
              <a:rPr lang="fr-FR" b="1" dirty="0" smtClean="0">
                <a:solidFill>
                  <a:schemeClr val="bg1"/>
                </a:solidFill>
                <a:latin typeface="Calibri" panose="020F0502020204030204" pitchFamily="34" charset="0"/>
                <a:cs typeface="Calibri" panose="020F0502020204030204" pitchFamily="34" charset="0"/>
              </a:rPr>
              <a:t> </a:t>
            </a:r>
            <a:r>
              <a:rPr lang="fr-FR" b="1" dirty="0" err="1" smtClean="0">
                <a:solidFill>
                  <a:schemeClr val="bg1"/>
                </a:solidFill>
                <a:latin typeface="Calibri" panose="020F0502020204030204" pitchFamily="34" charset="0"/>
                <a:cs typeface="Calibri" panose="020F0502020204030204" pitchFamily="34" charset="0"/>
              </a:rPr>
              <a:t>Valley</a:t>
            </a:r>
            <a:r>
              <a:rPr lang="fr-FR" b="1" dirty="0" smtClean="0">
                <a:solidFill>
                  <a:schemeClr val="bg1"/>
                </a:solidFill>
                <a:latin typeface="Calibri" panose="020F0502020204030204" pitchFamily="34" charset="0"/>
                <a:cs typeface="Calibri" panose="020F0502020204030204" pitchFamily="34" charset="0"/>
              </a:rPr>
              <a:t> </a:t>
            </a:r>
          </a:p>
          <a:p>
            <a:pPr algn="ctr"/>
            <a:r>
              <a:rPr lang="fr-FR" b="1" dirty="0" smtClean="0">
                <a:solidFill>
                  <a:schemeClr val="bg1"/>
                </a:solidFill>
                <a:latin typeface="Calibri" panose="020F0502020204030204" pitchFamily="34" charset="0"/>
                <a:cs typeface="Calibri" panose="020F0502020204030204" pitchFamily="34" charset="0"/>
              </a:rPr>
              <a:t>#1</a:t>
            </a:r>
            <a:endParaRPr lang="fr-FR" b="1" dirty="0">
              <a:solidFill>
                <a:schemeClr val="bg1"/>
              </a:solidFill>
              <a:latin typeface="Calibri" panose="020F0502020204030204" pitchFamily="34" charset="0"/>
              <a:cs typeface="Calibri" panose="020F0502020204030204" pitchFamily="34" charset="0"/>
            </a:endParaRPr>
          </a:p>
        </p:txBody>
      </p:sp>
      <p:sp>
        <p:nvSpPr>
          <p:cNvPr id="2" name="Titre 1"/>
          <p:cNvSpPr>
            <a:spLocks noGrp="1"/>
          </p:cNvSpPr>
          <p:nvPr>
            <p:ph type="title"/>
          </p:nvPr>
        </p:nvSpPr>
        <p:spPr>
          <a:xfrm>
            <a:off x="0" y="-27384"/>
            <a:ext cx="9001124" cy="584775"/>
          </a:xfrm>
        </p:spPr>
        <p:txBody>
          <a:bodyPr/>
          <a:lstStyle/>
          <a:p>
            <a:r>
              <a:rPr lang="fr-FR" dirty="0" smtClean="0"/>
              <a:t>DM : De la Recherche à la Distribution</a:t>
            </a:r>
            <a:endParaRPr lang="fr-FR" dirty="0"/>
          </a:p>
        </p:txBody>
      </p:sp>
      <p:sp>
        <p:nvSpPr>
          <p:cNvPr id="3" name="Flèche droite à entaille 2"/>
          <p:cNvSpPr/>
          <p:nvPr/>
        </p:nvSpPr>
        <p:spPr>
          <a:xfrm>
            <a:off x="57884" y="2061295"/>
            <a:ext cx="1368152" cy="864096"/>
          </a:xfrm>
          <a:prstGeom prst="notchedRightArrow">
            <a:avLst>
              <a:gd name="adj1" fmla="val 100000"/>
              <a:gd name="adj2" fmla="val 23545"/>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108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fr-FR" sz="1400" b="1" dirty="0" smtClean="0">
                <a:solidFill>
                  <a:schemeClr val="tx1"/>
                </a:solidFill>
                <a:latin typeface="Calibri" panose="020F0502020204030204" pitchFamily="34" charset="0"/>
                <a:cs typeface="Calibri" panose="020F0502020204030204" pitchFamily="34" charset="0"/>
              </a:rPr>
              <a:t>(</a:t>
            </a:r>
            <a:r>
              <a:rPr lang="fr-FR" sz="1400" b="1" dirty="0" err="1">
                <a:solidFill>
                  <a:schemeClr val="tx1"/>
                </a:solidFill>
                <a:latin typeface="Calibri" panose="020F0502020204030204" pitchFamily="34" charset="0"/>
                <a:cs typeface="Calibri" panose="020F0502020204030204" pitchFamily="34" charset="0"/>
              </a:rPr>
              <a:t>F</a:t>
            </a:r>
            <a:r>
              <a:rPr lang="fr-FR" sz="1400" b="1" dirty="0" err="1" smtClean="0">
                <a:solidFill>
                  <a:schemeClr val="tx1"/>
                </a:solidFill>
                <a:latin typeface="Calibri" panose="020F0502020204030204" pitchFamily="34" charset="0"/>
                <a:cs typeface="Calibri" panose="020F0502020204030204" pitchFamily="34" charset="0"/>
              </a:rPr>
              <a:t>undamental</a:t>
            </a:r>
            <a:r>
              <a:rPr lang="fr-FR" sz="1400" b="1" dirty="0" smtClean="0">
                <a:solidFill>
                  <a:schemeClr val="tx1"/>
                </a:solidFill>
                <a:latin typeface="Calibri" panose="020F0502020204030204" pitchFamily="34" charset="0"/>
                <a:cs typeface="Calibri" panose="020F0502020204030204" pitchFamily="34" charset="0"/>
              </a:rPr>
              <a:t>)</a:t>
            </a:r>
          </a:p>
          <a:p>
            <a:pPr algn="ctr"/>
            <a:endParaRPr lang="fr-FR" sz="1400" b="1" dirty="0" smtClean="0">
              <a:solidFill>
                <a:schemeClr val="tx1"/>
              </a:solidFill>
              <a:latin typeface="Calibri" panose="020F0502020204030204" pitchFamily="34" charset="0"/>
              <a:cs typeface="Calibri" panose="020F0502020204030204" pitchFamily="34" charset="0"/>
            </a:endParaRPr>
          </a:p>
          <a:p>
            <a:pPr algn="ctr"/>
            <a:r>
              <a:rPr lang="fr-FR" sz="1400" b="1" dirty="0" err="1">
                <a:solidFill>
                  <a:schemeClr val="tx1"/>
                </a:solidFill>
                <a:latin typeface="Calibri" panose="020F0502020204030204" pitchFamily="34" charset="0"/>
                <a:cs typeface="Calibri" panose="020F0502020204030204" pitchFamily="34" charset="0"/>
              </a:rPr>
              <a:t>R</a:t>
            </a:r>
            <a:r>
              <a:rPr lang="fr-FR" sz="1400" b="1" dirty="0" err="1" smtClean="0">
                <a:solidFill>
                  <a:schemeClr val="tx1"/>
                </a:solidFill>
                <a:latin typeface="Calibri" panose="020F0502020204030204" pitchFamily="34" charset="0"/>
                <a:cs typeface="Calibri" panose="020F0502020204030204" pitchFamily="34" charset="0"/>
              </a:rPr>
              <a:t>esearch</a:t>
            </a:r>
            <a:endParaRPr lang="fr-FR" sz="1400" b="1" dirty="0">
              <a:solidFill>
                <a:schemeClr val="tx1"/>
              </a:solidFill>
              <a:latin typeface="Calibri" panose="020F0502020204030204" pitchFamily="34" charset="0"/>
              <a:cs typeface="Calibri" panose="020F0502020204030204" pitchFamily="34" charset="0"/>
            </a:endParaRPr>
          </a:p>
        </p:txBody>
      </p:sp>
      <p:sp>
        <p:nvSpPr>
          <p:cNvPr id="25" name="Flèche droite à entaille 24"/>
          <p:cNvSpPr/>
          <p:nvPr/>
        </p:nvSpPr>
        <p:spPr>
          <a:xfrm>
            <a:off x="1310208" y="2061295"/>
            <a:ext cx="1368152" cy="864096"/>
          </a:xfrm>
          <a:prstGeom prst="notchedRightArrow">
            <a:avLst>
              <a:gd name="adj1" fmla="val 100000"/>
              <a:gd name="adj2" fmla="val 23545"/>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108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fr-FR" sz="1400" b="1" dirty="0" smtClean="0">
                <a:solidFill>
                  <a:schemeClr val="tx1"/>
                </a:solidFill>
                <a:latin typeface="Calibri" panose="020F0502020204030204" pitchFamily="34" charset="0"/>
                <a:cs typeface="Calibri" panose="020F0502020204030204" pitchFamily="34" charset="0"/>
              </a:rPr>
              <a:t>Product</a:t>
            </a:r>
          </a:p>
          <a:p>
            <a:pPr algn="ctr"/>
            <a:r>
              <a:rPr lang="fr-FR" sz="1400" b="1" dirty="0" err="1" smtClean="0">
                <a:solidFill>
                  <a:schemeClr val="tx1"/>
                </a:solidFill>
                <a:latin typeface="Calibri" panose="020F0502020204030204" pitchFamily="34" charset="0"/>
                <a:cs typeface="Calibri" panose="020F0502020204030204" pitchFamily="34" charset="0"/>
              </a:rPr>
              <a:t>development</a:t>
            </a:r>
            <a:endParaRPr lang="fr-FR" sz="1400" b="1" dirty="0">
              <a:solidFill>
                <a:schemeClr val="tx1"/>
              </a:solidFill>
              <a:latin typeface="Calibri" panose="020F0502020204030204" pitchFamily="34" charset="0"/>
              <a:cs typeface="Calibri" panose="020F0502020204030204" pitchFamily="34" charset="0"/>
            </a:endParaRPr>
          </a:p>
        </p:txBody>
      </p:sp>
      <p:sp>
        <p:nvSpPr>
          <p:cNvPr id="26" name="Flèche droite à entaille 25"/>
          <p:cNvSpPr/>
          <p:nvPr/>
        </p:nvSpPr>
        <p:spPr>
          <a:xfrm>
            <a:off x="2562532" y="2061295"/>
            <a:ext cx="1368152" cy="864096"/>
          </a:xfrm>
          <a:prstGeom prst="notchedRightArrow">
            <a:avLst>
              <a:gd name="adj1" fmla="val 100000"/>
              <a:gd name="adj2" fmla="val 23545"/>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108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fr-FR" sz="1400" b="1" dirty="0" smtClean="0">
                <a:solidFill>
                  <a:schemeClr val="tx1"/>
                </a:solidFill>
                <a:latin typeface="Calibri" panose="020F0502020204030204" pitchFamily="34" charset="0"/>
                <a:cs typeface="Calibri" panose="020F0502020204030204" pitchFamily="34" charset="0"/>
              </a:rPr>
              <a:t>Proof </a:t>
            </a:r>
            <a:r>
              <a:rPr lang="fr-FR" sz="1400" b="1" dirty="0">
                <a:solidFill>
                  <a:schemeClr val="tx1"/>
                </a:solidFill>
                <a:latin typeface="Calibri" panose="020F0502020204030204" pitchFamily="34" charset="0"/>
                <a:cs typeface="Calibri" panose="020F0502020204030204" pitchFamily="34" charset="0"/>
              </a:rPr>
              <a:t> </a:t>
            </a:r>
            <a:r>
              <a:rPr lang="fr-FR" sz="1400" b="1" dirty="0" smtClean="0">
                <a:solidFill>
                  <a:schemeClr val="tx1"/>
                </a:solidFill>
                <a:latin typeface="Calibri" panose="020F0502020204030204" pitchFamily="34" charset="0"/>
                <a:cs typeface="Calibri" panose="020F0502020204030204" pitchFamily="34" charset="0"/>
              </a:rPr>
              <a:t>of</a:t>
            </a:r>
          </a:p>
          <a:p>
            <a:pPr algn="ctr"/>
            <a:r>
              <a:rPr lang="fr-FR" sz="1400" b="1" dirty="0" smtClean="0">
                <a:solidFill>
                  <a:schemeClr val="tx1"/>
                </a:solidFill>
                <a:latin typeface="Calibri" panose="020F0502020204030204" pitchFamily="34" charset="0"/>
                <a:cs typeface="Calibri" panose="020F0502020204030204" pitchFamily="34" charset="0"/>
              </a:rPr>
              <a:t>concept</a:t>
            </a:r>
            <a:endParaRPr lang="fr-FR" sz="1400" b="1" dirty="0">
              <a:solidFill>
                <a:schemeClr val="tx1"/>
              </a:solidFill>
              <a:latin typeface="Calibri" panose="020F0502020204030204" pitchFamily="34" charset="0"/>
              <a:cs typeface="Calibri" panose="020F0502020204030204" pitchFamily="34" charset="0"/>
            </a:endParaRPr>
          </a:p>
        </p:txBody>
      </p:sp>
      <p:sp>
        <p:nvSpPr>
          <p:cNvPr id="27" name="Flèche droite à entaille 26"/>
          <p:cNvSpPr/>
          <p:nvPr/>
        </p:nvSpPr>
        <p:spPr>
          <a:xfrm>
            <a:off x="3814856" y="2061295"/>
            <a:ext cx="1368152" cy="864096"/>
          </a:xfrm>
          <a:prstGeom prst="notchedRightArrow">
            <a:avLst>
              <a:gd name="adj1" fmla="val 100000"/>
              <a:gd name="adj2" fmla="val 23545"/>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108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fr-FR" sz="1400" b="1" dirty="0" err="1" smtClean="0">
                <a:solidFill>
                  <a:schemeClr val="tx1"/>
                </a:solidFill>
                <a:latin typeface="Calibri" panose="020F0502020204030204" pitchFamily="34" charset="0"/>
                <a:cs typeface="Calibri" panose="020F0502020204030204" pitchFamily="34" charset="0"/>
              </a:rPr>
              <a:t>Regulatory</a:t>
            </a:r>
            <a:endParaRPr lang="fr-FR" sz="1400" b="1" dirty="0">
              <a:solidFill>
                <a:schemeClr val="tx1"/>
              </a:solidFill>
              <a:latin typeface="Calibri" panose="020F0502020204030204" pitchFamily="34" charset="0"/>
              <a:cs typeface="Calibri" panose="020F0502020204030204" pitchFamily="34" charset="0"/>
            </a:endParaRPr>
          </a:p>
          <a:p>
            <a:pPr algn="ctr"/>
            <a:r>
              <a:rPr lang="fr-FR" sz="1400" b="1" dirty="0" err="1" smtClean="0">
                <a:solidFill>
                  <a:schemeClr val="tx1"/>
                </a:solidFill>
                <a:latin typeface="Calibri" panose="020F0502020204030204" pitchFamily="34" charset="0"/>
                <a:cs typeface="Calibri" panose="020F0502020204030204" pitchFamily="34" charset="0"/>
              </a:rPr>
              <a:t>approval</a:t>
            </a:r>
            <a:endParaRPr lang="fr-FR" sz="1400" b="1" dirty="0">
              <a:solidFill>
                <a:schemeClr val="tx1"/>
              </a:solidFill>
              <a:latin typeface="Calibri" panose="020F0502020204030204" pitchFamily="34" charset="0"/>
              <a:cs typeface="Calibri" panose="020F0502020204030204" pitchFamily="34" charset="0"/>
            </a:endParaRPr>
          </a:p>
        </p:txBody>
      </p:sp>
      <p:sp>
        <p:nvSpPr>
          <p:cNvPr id="28" name="Flèche droite à entaille 27"/>
          <p:cNvSpPr/>
          <p:nvPr/>
        </p:nvSpPr>
        <p:spPr>
          <a:xfrm>
            <a:off x="5067180" y="2061295"/>
            <a:ext cx="1368152" cy="864096"/>
          </a:xfrm>
          <a:prstGeom prst="notchedRightArrow">
            <a:avLst>
              <a:gd name="adj1" fmla="val 100000"/>
              <a:gd name="adj2" fmla="val 23545"/>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108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fr-FR" sz="1400" b="1" dirty="0" err="1" smtClean="0">
                <a:solidFill>
                  <a:schemeClr val="tx1"/>
                </a:solidFill>
                <a:latin typeface="Calibri" panose="020F0502020204030204" pitchFamily="34" charset="0"/>
                <a:cs typeface="Calibri" panose="020F0502020204030204" pitchFamily="34" charset="0"/>
              </a:rPr>
              <a:t>Clinical</a:t>
            </a:r>
            <a:endParaRPr lang="fr-FR" sz="1400" b="1" dirty="0" smtClean="0">
              <a:solidFill>
                <a:schemeClr val="tx1"/>
              </a:solidFill>
              <a:latin typeface="Calibri" panose="020F0502020204030204" pitchFamily="34" charset="0"/>
              <a:cs typeface="Calibri" panose="020F0502020204030204" pitchFamily="34" charset="0"/>
            </a:endParaRPr>
          </a:p>
          <a:p>
            <a:pPr algn="ctr"/>
            <a:r>
              <a:rPr lang="fr-FR" sz="1400" b="1" dirty="0" err="1" smtClean="0">
                <a:solidFill>
                  <a:schemeClr val="tx1"/>
                </a:solidFill>
                <a:latin typeface="Calibri" panose="020F0502020204030204" pitchFamily="34" charset="0"/>
                <a:cs typeface="Calibri" panose="020F0502020204030204" pitchFamily="34" charset="0"/>
              </a:rPr>
              <a:t>acceptance</a:t>
            </a:r>
            <a:endParaRPr lang="fr-FR" sz="1400" b="1" dirty="0">
              <a:solidFill>
                <a:schemeClr val="tx1"/>
              </a:solidFill>
              <a:latin typeface="Calibri" panose="020F0502020204030204" pitchFamily="34" charset="0"/>
              <a:cs typeface="Calibri" panose="020F0502020204030204" pitchFamily="34" charset="0"/>
            </a:endParaRPr>
          </a:p>
        </p:txBody>
      </p:sp>
      <p:sp>
        <p:nvSpPr>
          <p:cNvPr id="29" name="Flèche droite à entaille 28"/>
          <p:cNvSpPr/>
          <p:nvPr/>
        </p:nvSpPr>
        <p:spPr>
          <a:xfrm>
            <a:off x="6319504" y="2052157"/>
            <a:ext cx="1368152" cy="864096"/>
          </a:xfrm>
          <a:prstGeom prst="notchedRightArrow">
            <a:avLst>
              <a:gd name="adj1" fmla="val 100000"/>
              <a:gd name="adj2" fmla="val 23545"/>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108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fr-FR" sz="1400" b="1" dirty="0" err="1" smtClean="0">
                <a:solidFill>
                  <a:schemeClr val="tx1"/>
                </a:solidFill>
                <a:latin typeface="Calibri" panose="020F0502020204030204" pitchFamily="34" charset="0"/>
                <a:cs typeface="Calibri" panose="020F0502020204030204" pitchFamily="34" charset="0"/>
              </a:rPr>
              <a:t>Reimbur</a:t>
            </a:r>
            <a:r>
              <a:rPr lang="fr-FR" sz="1400" b="1" dirty="0" smtClean="0">
                <a:solidFill>
                  <a:schemeClr val="tx1"/>
                </a:solidFill>
                <a:latin typeface="Calibri" panose="020F0502020204030204" pitchFamily="34" charset="0"/>
                <a:cs typeface="Calibri" panose="020F0502020204030204" pitchFamily="34" charset="0"/>
              </a:rPr>
              <a:t>-</a:t>
            </a:r>
          </a:p>
          <a:p>
            <a:pPr algn="ctr"/>
            <a:r>
              <a:rPr lang="fr-FR" sz="1400" b="1" dirty="0" err="1" smtClean="0">
                <a:solidFill>
                  <a:schemeClr val="tx1"/>
                </a:solidFill>
                <a:latin typeface="Calibri" panose="020F0502020204030204" pitchFamily="34" charset="0"/>
                <a:cs typeface="Calibri" panose="020F0502020204030204" pitchFamily="34" charset="0"/>
              </a:rPr>
              <a:t>sement</a:t>
            </a:r>
            <a:endParaRPr lang="fr-FR" sz="1400" b="1" dirty="0">
              <a:solidFill>
                <a:schemeClr val="tx1"/>
              </a:solidFill>
              <a:latin typeface="Calibri" panose="020F0502020204030204" pitchFamily="34" charset="0"/>
              <a:cs typeface="Calibri" panose="020F0502020204030204" pitchFamily="34" charset="0"/>
            </a:endParaRPr>
          </a:p>
        </p:txBody>
      </p:sp>
      <p:sp>
        <p:nvSpPr>
          <p:cNvPr id="30" name="Flèche droite à entaille 29"/>
          <p:cNvSpPr/>
          <p:nvPr/>
        </p:nvSpPr>
        <p:spPr>
          <a:xfrm>
            <a:off x="7571829" y="2043385"/>
            <a:ext cx="1368152" cy="864096"/>
          </a:xfrm>
          <a:prstGeom prst="notchedRightArrow">
            <a:avLst>
              <a:gd name="adj1" fmla="val 100000"/>
              <a:gd name="adj2" fmla="val 23545"/>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108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fr-FR" sz="1400" b="1" dirty="0">
                <a:solidFill>
                  <a:schemeClr val="tx1"/>
                </a:solidFill>
                <a:latin typeface="Calibri" panose="020F0502020204030204" pitchFamily="34" charset="0"/>
                <a:cs typeface="Calibri" panose="020F0502020204030204" pitchFamily="34" charset="0"/>
              </a:rPr>
              <a:t>M</a:t>
            </a:r>
            <a:r>
              <a:rPr lang="fr-FR" sz="1400" b="1" dirty="0" smtClean="0">
                <a:solidFill>
                  <a:schemeClr val="tx1"/>
                </a:solidFill>
                <a:latin typeface="Calibri" panose="020F0502020204030204" pitchFamily="34" charset="0"/>
                <a:cs typeface="Calibri" panose="020F0502020204030204" pitchFamily="34" charset="0"/>
              </a:rPr>
              <a:t>arketing</a:t>
            </a:r>
            <a:endParaRPr lang="fr-FR" sz="1400" b="1" dirty="0">
              <a:solidFill>
                <a:schemeClr val="tx1"/>
              </a:solidFill>
              <a:latin typeface="Calibri" panose="020F0502020204030204" pitchFamily="34" charset="0"/>
              <a:cs typeface="Calibri" panose="020F0502020204030204" pitchFamily="34" charset="0"/>
            </a:endParaRPr>
          </a:p>
        </p:txBody>
      </p:sp>
      <p:sp>
        <p:nvSpPr>
          <p:cNvPr id="4" name="ZoneTexte 3"/>
          <p:cNvSpPr txBox="1"/>
          <p:nvPr/>
        </p:nvSpPr>
        <p:spPr>
          <a:xfrm>
            <a:off x="227012" y="1650286"/>
            <a:ext cx="861133" cy="338554"/>
          </a:xfrm>
          <a:prstGeom prst="rect">
            <a:avLst/>
          </a:prstGeom>
          <a:noFill/>
        </p:spPr>
        <p:txBody>
          <a:bodyPr wrap="none" rtlCol="0">
            <a:spAutoFit/>
          </a:bodyPr>
          <a:lstStyle/>
          <a:p>
            <a:r>
              <a:rPr lang="fr-FR" sz="1600" b="1" dirty="0" smtClean="0">
                <a:solidFill>
                  <a:schemeClr val="tx2"/>
                </a:solidFill>
                <a:latin typeface="Calibri" panose="020F0502020204030204" pitchFamily="34" charset="0"/>
                <a:cs typeface="Calibri" panose="020F0502020204030204" pitchFamily="34" charset="0"/>
              </a:rPr>
              <a:t>Phase A</a:t>
            </a:r>
            <a:endParaRPr lang="fr-FR" sz="1600" b="1" dirty="0">
              <a:solidFill>
                <a:schemeClr val="tx2"/>
              </a:solidFill>
              <a:latin typeface="Calibri" panose="020F0502020204030204" pitchFamily="34" charset="0"/>
              <a:cs typeface="Calibri" panose="020F0502020204030204" pitchFamily="34" charset="0"/>
            </a:endParaRPr>
          </a:p>
        </p:txBody>
      </p:sp>
      <p:sp>
        <p:nvSpPr>
          <p:cNvPr id="31" name="ZoneTexte 30"/>
          <p:cNvSpPr txBox="1"/>
          <p:nvPr/>
        </p:nvSpPr>
        <p:spPr>
          <a:xfrm>
            <a:off x="1479336" y="1650286"/>
            <a:ext cx="861133" cy="338554"/>
          </a:xfrm>
          <a:prstGeom prst="rect">
            <a:avLst/>
          </a:prstGeom>
          <a:noFill/>
        </p:spPr>
        <p:txBody>
          <a:bodyPr wrap="none" rtlCol="0">
            <a:spAutoFit/>
          </a:bodyPr>
          <a:lstStyle/>
          <a:p>
            <a:r>
              <a:rPr lang="fr-FR" sz="1600" b="1" dirty="0" smtClean="0">
                <a:solidFill>
                  <a:schemeClr val="tx2"/>
                </a:solidFill>
                <a:latin typeface="Calibri" panose="020F0502020204030204" pitchFamily="34" charset="0"/>
                <a:cs typeface="Calibri" panose="020F0502020204030204" pitchFamily="34" charset="0"/>
              </a:rPr>
              <a:t>Phase B</a:t>
            </a:r>
            <a:endParaRPr lang="fr-FR" sz="1600" b="1" dirty="0">
              <a:solidFill>
                <a:schemeClr val="tx2"/>
              </a:solidFill>
              <a:latin typeface="Calibri" panose="020F0502020204030204" pitchFamily="34" charset="0"/>
              <a:cs typeface="Calibri" panose="020F0502020204030204" pitchFamily="34" charset="0"/>
            </a:endParaRPr>
          </a:p>
        </p:txBody>
      </p:sp>
      <p:sp>
        <p:nvSpPr>
          <p:cNvPr id="32" name="ZoneTexte 31"/>
          <p:cNvSpPr txBox="1"/>
          <p:nvPr/>
        </p:nvSpPr>
        <p:spPr>
          <a:xfrm>
            <a:off x="2731660" y="1650286"/>
            <a:ext cx="861133" cy="338554"/>
          </a:xfrm>
          <a:prstGeom prst="rect">
            <a:avLst/>
          </a:prstGeom>
          <a:noFill/>
        </p:spPr>
        <p:txBody>
          <a:bodyPr wrap="none" rtlCol="0">
            <a:spAutoFit/>
          </a:bodyPr>
          <a:lstStyle/>
          <a:p>
            <a:r>
              <a:rPr lang="fr-FR" sz="1600" b="1" dirty="0" smtClean="0">
                <a:solidFill>
                  <a:schemeClr val="tx2"/>
                </a:solidFill>
                <a:latin typeface="Calibri" panose="020F0502020204030204" pitchFamily="34" charset="0"/>
                <a:cs typeface="Calibri" panose="020F0502020204030204" pitchFamily="34" charset="0"/>
              </a:rPr>
              <a:t>Phase C</a:t>
            </a:r>
            <a:endParaRPr lang="fr-FR" sz="1600" b="1" dirty="0">
              <a:solidFill>
                <a:schemeClr val="tx2"/>
              </a:solidFill>
              <a:latin typeface="Calibri" panose="020F0502020204030204" pitchFamily="34" charset="0"/>
              <a:cs typeface="Calibri" panose="020F0502020204030204" pitchFamily="34" charset="0"/>
            </a:endParaRPr>
          </a:p>
        </p:txBody>
      </p:sp>
      <p:sp>
        <p:nvSpPr>
          <p:cNvPr id="18" name="ZoneTexte 17"/>
          <p:cNvSpPr txBox="1"/>
          <p:nvPr/>
        </p:nvSpPr>
        <p:spPr>
          <a:xfrm>
            <a:off x="7740957" y="1650286"/>
            <a:ext cx="861133" cy="338554"/>
          </a:xfrm>
          <a:prstGeom prst="rect">
            <a:avLst/>
          </a:prstGeom>
          <a:noFill/>
        </p:spPr>
        <p:txBody>
          <a:bodyPr wrap="none" rtlCol="0">
            <a:spAutoFit/>
          </a:bodyPr>
          <a:lstStyle/>
          <a:p>
            <a:r>
              <a:rPr lang="fr-FR" sz="1600" b="1" dirty="0" smtClean="0">
                <a:solidFill>
                  <a:schemeClr val="tx2"/>
                </a:solidFill>
                <a:latin typeface="Calibri" panose="020F0502020204030204" pitchFamily="34" charset="0"/>
                <a:cs typeface="Calibri" panose="020F0502020204030204" pitchFamily="34" charset="0"/>
              </a:rPr>
              <a:t>Phase G</a:t>
            </a:r>
            <a:endParaRPr lang="fr-FR" sz="1600" b="1" dirty="0">
              <a:solidFill>
                <a:schemeClr val="tx2"/>
              </a:solidFill>
              <a:latin typeface="Calibri" panose="020F0502020204030204" pitchFamily="34" charset="0"/>
              <a:cs typeface="Calibri" panose="020F0502020204030204" pitchFamily="34" charset="0"/>
            </a:endParaRPr>
          </a:p>
        </p:txBody>
      </p:sp>
      <p:sp>
        <p:nvSpPr>
          <p:cNvPr id="19" name="ZoneTexte 18"/>
          <p:cNvSpPr txBox="1"/>
          <p:nvPr/>
        </p:nvSpPr>
        <p:spPr>
          <a:xfrm>
            <a:off x="3983984" y="1650286"/>
            <a:ext cx="861133" cy="338554"/>
          </a:xfrm>
          <a:prstGeom prst="rect">
            <a:avLst/>
          </a:prstGeom>
          <a:noFill/>
        </p:spPr>
        <p:txBody>
          <a:bodyPr wrap="none" rtlCol="0">
            <a:spAutoFit/>
          </a:bodyPr>
          <a:lstStyle/>
          <a:p>
            <a:r>
              <a:rPr lang="fr-FR" sz="1600" b="1" dirty="0" smtClean="0">
                <a:solidFill>
                  <a:schemeClr val="tx2"/>
                </a:solidFill>
                <a:latin typeface="Calibri" panose="020F0502020204030204" pitchFamily="34" charset="0"/>
                <a:cs typeface="Calibri" panose="020F0502020204030204" pitchFamily="34" charset="0"/>
              </a:rPr>
              <a:t>Phase D</a:t>
            </a:r>
            <a:endParaRPr lang="fr-FR" sz="1600" b="1" dirty="0">
              <a:solidFill>
                <a:schemeClr val="tx2"/>
              </a:solidFill>
              <a:latin typeface="Calibri" panose="020F0502020204030204" pitchFamily="34" charset="0"/>
              <a:cs typeface="Calibri" panose="020F0502020204030204" pitchFamily="34" charset="0"/>
            </a:endParaRPr>
          </a:p>
        </p:txBody>
      </p:sp>
      <p:sp>
        <p:nvSpPr>
          <p:cNvPr id="20" name="ZoneTexte 19"/>
          <p:cNvSpPr txBox="1"/>
          <p:nvPr/>
        </p:nvSpPr>
        <p:spPr>
          <a:xfrm>
            <a:off x="5236308" y="1650286"/>
            <a:ext cx="861133" cy="338554"/>
          </a:xfrm>
          <a:prstGeom prst="rect">
            <a:avLst/>
          </a:prstGeom>
          <a:noFill/>
        </p:spPr>
        <p:txBody>
          <a:bodyPr wrap="none" rtlCol="0">
            <a:spAutoFit/>
          </a:bodyPr>
          <a:lstStyle/>
          <a:p>
            <a:r>
              <a:rPr lang="fr-FR" sz="1600" b="1" dirty="0" smtClean="0">
                <a:solidFill>
                  <a:schemeClr val="tx2"/>
                </a:solidFill>
                <a:latin typeface="Calibri" panose="020F0502020204030204" pitchFamily="34" charset="0"/>
                <a:cs typeface="Calibri" panose="020F0502020204030204" pitchFamily="34" charset="0"/>
              </a:rPr>
              <a:t>Phase E</a:t>
            </a:r>
            <a:endParaRPr lang="fr-FR" sz="1600" b="1" dirty="0">
              <a:solidFill>
                <a:schemeClr val="tx2"/>
              </a:solidFill>
              <a:latin typeface="Calibri" panose="020F0502020204030204" pitchFamily="34" charset="0"/>
              <a:cs typeface="Calibri" panose="020F0502020204030204" pitchFamily="34" charset="0"/>
            </a:endParaRPr>
          </a:p>
        </p:txBody>
      </p:sp>
      <p:sp>
        <p:nvSpPr>
          <p:cNvPr id="21" name="ZoneTexte 20"/>
          <p:cNvSpPr txBox="1"/>
          <p:nvPr/>
        </p:nvSpPr>
        <p:spPr>
          <a:xfrm>
            <a:off x="6488632" y="1650286"/>
            <a:ext cx="861133" cy="338554"/>
          </a:xfrm>
          <a:prstGeom prst="rect">
            <a:avLst/>
          </a:prstGeom>
          <a:noFill/>
        </p:spPr>
        <p:txBody>
          <a:bodyPr wrap="none" rtlCol="0">
            <a:spAutoFit/>
          </a:bodyPr>
          <a:lstStyle/>
          <a:p>
            <a:r>
              <a:rPr lang="fr-FR" sz="1600" b="1" dirty="0" smtClean="0">
                <a:solidFill>
                  <a:schemeClr val="tx2"/>
                </a:solidFill>
                <a:latin typeface="Calibri" panose="020F0502020204030204" pitchFamily="34" charset="0"/>
                <a:cs typeface="Calibri" panose="020F0502020204030204" pitchFamily="34" charset="0"/>
              </a:rPr>
              <a:t>Phase F</a:t>
            </a:r>
            <a:endParaRPr lang="fr-FR" sz="1600" b="1" dirty="0">
              <a:solidFill>
                <a:schemeClr val="tx2"/>
              </a:solidFill>
              <a:latin typeface="Calibri" panose="020F0502020204030204" pitchFamily="34" charset="0"/>
              <a:cs typeface="Calibri" panose="020F0502020204030204" pitchFamily="34" charset="0"/>
            </a:endParaRPr>
          </a:p>
        </p:txBody>
      </p:sp>
      <p:cxnSp>
        <p:nvCxnSpPr>
          <p:cNvPr id="12" name="Connecteur droit avec flèche 11"/>
          <p:cNvCxnSpPr/>
          <p:nvPr/>
        </p:nvCxnSpPr>
        <p:spPr>
          <a:xfrm>
            <a:off x="57884" y="1434262"/>
            <a:ext cx="8726452" cy="0"/>
          </a:xfrm>
          <a:prstGeom prst="straightConnector1">
            <a:avLst/>
          </a:prstGeom>
          <a:ln w="3810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3" name="ZoneTexte 12"/>
          <p:cNvSpPr txBox="1"/>
          <p:nvPr/>
        </p:nvSpPr>
        <p:spPr>
          <a:xfrm>
            <a:off x="7956376" y="1074222"/>
            <a:ext cx="668773" cy="400110"/>
          </a:xfrm>
          <a:prstGeom prst="rect">
            <a:avLst/>
          </a:prstGeom>
          <a:noFill/>
        </p:spPr>
        <p:txBody>
          <a:bodyPr wrap="none" rtlCol="0">
            <a:spAutoFit/>
          </a:bodyPr>
          <a:lstStyle/>
          <a:p>
            <a:r>
              <a:rPr lang="fr-FR" sz="2000" b="1" i="1" dirty="0" smtClean="0">
                <a:solidFill>
                  <a:schemeClr val="bg1">
                    <a:lumMod val="50000"/>
                  </a:schemeClr>
                </a:solidFill>
                <a:latin typeface="Calibri" panose="020F0502020204030204" pitchFamily="34" charset="0"/>
                <a:cs typeface="Calibri" panose="020F0502020204030204" pitchFamily="34" charset="0"/>
              </a:rPr>
              <a:t>time</a:t>
            </a:r>
            <a:endParaRPr lang="fr-FR" sz="2000" b="1" i="1" dirty="0">
              <a:solidFill>
                <a:schemeClr val="bg1">
                  <a:lumMod val="50000"/>
                </a:schemeClr>
              </a:solidFill>
              <a:latin typeface="Calibri" panose="020F0502020204030204" pitchFamily="34" charset="0"/>
              <a:cs typeface="Calibri" panose="020F0502020204030204" pitchFamily="34" charset="0"/>
            </a:endParaRPr>
          </a:p>
        </p:txBody>
      </p:sp>
      <p:cxnSp>
        <p:nvCxnSpPr>
          <p:cNvPr id="15" name="Connecteur droit 14"/>
          <p:cNvCxnSpPr/>
          <p:nvPr/>
        </p:nvCxnSpPr>
        <p:spPr>
          <a:xfrm>
            <a:off x="1279676" y="692696"/>
            <a:ext cx="607" cy="4968552"/>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2" name="Connecteur droit 41"/>
          <p:cNvCxnSpPr/>
          <p:nvPr/>
        </p:nvCxnSpPr>
        <p:spPr>
          <a:xfrm>
            <a:off x="2525433" y="692696"/>
            <a:ext cx="607" cy="4968552"/>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3" name="Connecteur droit 42"/>
          <p:cNvCxnSpPr/>
          <p:nvPr/>
        </p:nvCxnSpPr>
        <p:spPr>
          <a:xfrm>
            <a:off x="3783065" y="692696"/>
            <a:ext cx="607" cy="4968552"/>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4" name="Connecteur droit 43"/>
          <p:cNvCxnSpPr/>
          <p:nvPr/>
        </p:nvCxnSpPr>
        <p:spPr>
          <a:xfrm>
            <a:off x="5052572" y="692696"/>
            <a:ext cx="607" cy="4968552"/>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5" name="Connecteur droit 44"/>
          <p:cNvCxnSpPr/>
          <p:nvPr/>
        </p:nvCxnSpPr>
        <p:spPr>
          <a:xfrm>
            <a:off x="6310204" y="692696"/>
            <a:ext cx="607" cy="4968552"/>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7" name="Connecteur droit 46"/>
          <p:cNvCxnSpPr/>
          <p:nvPr/>
        </p:nvCxnSpPr>
        <p:spPr>
          <a:xfrm>
            <a:off x="7567837" y="692696"/>
            <a:ext cx="607" cy="4968552"/>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03" name="Flèche droite 102"/>
          <p:cNvSpPr/>
          <p:nvPr/>
        </p:nvSpPr>
        <p:spPr>
          <a:xfrm>
            <a:off x="5052572" y="5475192"/>
            <a:ext cx="3479868" cy="936104"/>
          </a:xfrm>
          <a:prstGeom prst="rightArrow">
            <a:avLst>
              <a:gd name="adj1" fmla="val 100000"/>
              <a:gd name="adj2" fmla="val 50000"/>
            </a:avLst>
          </a:prstGeom>
          <a:gradFill flip="none" rotWithShape="1">
            <a:gsLst>
              <a:gs pos="0">
                <a:schemeClr val="tx1"/>
              </a:gs>
              <a:gs pos="67000">
                <a:schemeClr val="tx1">
                  <a:tint val="44500"/>
                  <a:satMod val="160000"/>
                </a:schemeClr>
              </a:gs>
              <a:gs pos="100000">
                <a:schemeClr val="tx1">
                  <a:tint val="23500"/>
                  <a:satMod val="160000"/>
                </a:schemeClr>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err="1" smtClean="0">
                <a:solidFill>
                  <a:schemeClr val="bg1"/>
                </a:solidFill>
                <a:latin typeface="Calibri" panose="020F0502020204030204" pitchFamily="34" charset="0"/>
                <a:cs typeface="Calibri" panose="020F0502020204030204" pitchFamily="34" charset="0"/>
              </a:rPr>
              <a:t>Death</a:t>
            </a:r>
            <a:r>
              <a:rPr lang="fr-FR" b="1" dirty="0" smtClean="0">
                <a:solidFill>
                  <a:schemeClr val="bg1"/>
                </a:solidFill>
                <a:latin typeface="Calibri" panose="020F0502020204030204" pitchFamily="34" charset="0"/>
                <a:cs typeface="Calibri" panose="020F0502020204030204" pitchFamily="34" charset="0"/>
              </a:rPr>
              <a:t> </a:t>
            </a:r>
            <a:r>
              <a:rPr lang="fr-FR" b="1" dirty="0" err="1" smtClean="0">
                <a:solidFill>
                  <a:schemeClr val="bg1"/>
                </a:solidFill>
                <a:latin typeface="Calibri" panose="020F0502020204030204" pitchFamily="34" charset="0"/>
                <a:cs typeface="Calibri" panose="020F0502020204030204" pitchFamily="34" charset="0"/>
              </a:rPr>
              <a:t>Valley</a:t>
            </a:r>
            <a:r>
              <a:rPr lang="fr-FR" b="1" dirty="0" smtClean="0">
                <a:solidFill>
                  <a:schemeClr val="bg1"/>
                </a:solidFill>
                <a:latin typeface="Calibri" panose="020F0502020204030204" pitchFamily="34" charset="0"/>
                <a:cs typeface="Calibri" panose="020F0502020204030204" pitchFamily="34" charset="0"/>
              </a:rPr>
              <a:t> </a:t>
            </a:r>
          </a:p>
          <a:p>
            <a:pPr algn="ctr"/>
            <a:r>
              <a:rPr lang="fr-FR" b="1" dirty="0" smtClean="0">
                <a:solidFill>
                  <a:schemeClr val="bg1"/>
                </a:solidFill>
                <a:latin typeface="Calibri" panose="020F0502020204030204" pitchFamily="34" charset="0"/>
                <a:cs typeface="Calibri" panose="020F0502020204030204" pitchFamily="34" charset="0"/>
              </a:rPr>
              <a:t>#2</a:t>
            </a:r>
            <a:endParaRPr lang="fr-FR" b="1" dirty="0">
              <a:solidFill>
                <a:schemeClr val="bg1"/>
              </a:solidFill>
              <a:latin typeface="Calibri" panose="020F0502020204030204" pitchFamily="34" charset="0"/>
              <a:cs typeface="Calibri" panose="020F0502020204030204" pitchFamily="34" charset="0"/>
            </a:endParaRPr>
          </a:p>
        </p:txBody>
      </p:sp>
      <p:sp>
        <p:nvSpPr>
          <p:cNvPr id="55" name="ZoneTexte 54"/>
          <p:cNvSpPr txBox="1"/>
          <p:nvPr/>
        </p:nvSpPr>
        <p:spPr>
          <a:xfrm>
            <a:off x="104762" y="658416"/>
            <a:ext cx="1488035" cy="707886"/>
          </a:xfrm>
          <a:prstGeom prst="rect">
            <a:avLst/>
          </a:prstGeom>
          <a:gradFill flip="none" rotWithShape="1">
            <a:gsLst>
              <a:gs pos="0">
                <a:srgbClr val="09BFFF">
                  <a:tint val="66000"/>
                  <a:satMod val="160000"/>
                </a:srgbClr>
              </a:gs>
              <a:gs pos="50000">
                <a:srgbClr val="09BFFF">
                  <a:tint val="44500"/>
                  <a:satMod val="160000"/>
                </a:srgbClr>
              </a:gs>
              <a:gs pos="100000">
                <a:srgbClr val="09BFFF">
                  <a:tint val="23500"/>
                  <a:satMod val="160000"/>
                </a:srgbClr>
              </a:gs>
            </a:gsLst>
            <a:lin ang="5400000" scaled="1"/>
            <a:tileRect/>
          </a:gradFill>
        </p:spPr>
        <p:txBody>
          <a:bodyPr wrap="none" rtlCol="0">
            <a:spAutoFit/>
          </a:bodyPr>
          <a:lstStyle/>
          <a:p>
            <a:pPr algn="ctr"/>
            <a:r>
              <a:rPr lang="fr-FR" sz="2000" b="1" dirty="0" smtClean="0">
                <a:latin typeface="Calibri" panose="020F0502020204030204" pitchFamily="34" charset="0"/>
                <a:cs typeface="Calibri" panose="020F0502020204030204" pitchFamily="34" charset="0"/>
              </a:rPr>
              <a:t>Recherche</a:t>
            </a:r>
          </a:p>
          <a:p>
            <a:pPr algn="ctr"/>
            <a:r>
              <a:rPr lang="fr-FR" sz="2000" b="1" dirty="0" smtClean="0">
                <a:latin typeface="Calibri" panose="020F0502020204030204" pitchFamily="34" charset="0"/>
                <a:cs typeface="Calibri" panose="020F0502020204030204" pitchFamily="34" charset="0"/>
              </a:rPr>
              <a:t>académique</a:t>
            </a:r>
            <a:endParaRPr lang="fr-FR" sz="2000" b="1" dirty="0">
              <a:latin typeface="Calibri" panose="020F0502020204030204" pitchFamily="34" charset="0"/>
              <a:cs typeface="Calibri" panose="020F0502020204030204" pitchFamily="34" charset="0"/>
            </a:endParaRPr>
          </a:p>
        </p:txBody>
      </p:sp>
      <p:sp>
        <p:nvSpPr>
          <p:cNvPr id="56" name="ZoneTexte 55"/>
          <p:cNvSpPr txBox="1"/>
          <p:nvPr/>
        </p:nvSpPr>
        <p:spPr>
          <a:xfrm>
            <a:off x="1648832" y="658416"/>
            <a:ext cx="1138773" cy="400110"/>
          </a:xfrm>
          <a:prstGeom prst="rect">
            <a:avLst/>
          </a:prstGeom>
          <a:gradFill flip="none" rotWithShape="1">
            <a:gsLst>
              <a:gs pos="0">
                <a:srgbClr val="09BFFF">
                  <a:tint val="66000"/>
                  <a:satMod val="160000"/>
                </a:srgbClr>
              </a:gs>
              <a:gs pos="50000">
                <a:srgbClr val="09BFFF">
                  <a:tint val="44500"/>
                  <a:satMod val="160000"/>
                </a:srgbClr>
              </a:gs>
              <a:gs pos="100000">
                <a:srgbClr val="09BFFF">
                  <a:tint val="23500"/>
                  <a:satMod val="160000"/>
                </a:srgbClr>
              </a:gs>
            </a:gsLst>
            <a:lin ang="5400000" scaled="1"/>
            <a:tileRect/>
          </a:gradFill>
        </p:spPr>
        <p:txBody>
          <a:bodyPr wrap="none" rtlCol="0">
            <a:spAutoFit/>
          </a:bodyPr>
          <a:lstStyle/>
          <a:p>
            <a:pPr algn="ctr"/>
            <a:r>
              <a:rPr lang="fr-FR" sz="2000" b="1" dirty="0" smtClean="0">
                <a:latin typeface="Calibri" panose="020F0502020204030204" pitchFamily="34" charset="0"/>
                <a:cs typeface="Calibri" panose="020F0502020204030204" pitchFamily="34" charset="0"/>
              </a:rPr>
              <a:t>Industrie</a:t>
            </a:r>
            <a:endParaRPr lang="fr-FR" sz="2000" b="1" dirty="0">
              <a:latin typeface="Calibri" panose="020F0502020204030204" pitchFamily="34" charset="0"/>
              <a:cs typeface="Calibri" panose="020F0502020204030204" pitchFamily="34" charset="0"/>
            </a:endParaRPr>
          </a:p>
        </p:txBody>
      </p:sp>
      <p:sp>
        <p:nvSpPr>
          <p:cNvPr id="57" name="ZoneTexte 56"/>
          <p:cNvSpPr txBox="1"/>
          <p:nvPr/>
        </p:nvSpPr>
        <p:spPr>
          <a:xfrm>
            <a:off x="2833317" y="658416"/>
            <a:ext cx="1594667" cy="707886"/>
          </a:xfrm>
          <a:prstGeom prst="rect">
            <a:avLst/>
          </a:prstGeom>
          <a:gradFill flip="none" rotWithShape="1">
            <a:gsLst>
              <a:gs pos="0">
                <a:srgbClr val="09BFFF">
                  <a:tint val="66000"/>
                  <a:satMod val="160000"/>
                </a:srgbClr>
              </a:gs>
              <a:gs pos="50000">
                <a:srgbClr val="09BFFF">
                  <a:tint val="44500"/>
                  <a:satMod val="160000"/>
                </a:srgbClr>
              </a:gs>
              <a:gs pos="100000">
                <a:srgbClr val="09BFFF">
                  <a:tint val="23500"/>
                  <a:satMod val="160000"/>
                </a:srgbClr>
              </a:gs>
            </a:gsLst>
            <a:lin ang="5400000" scaled="1"/>
            <a:tileRect/>
          </a:gradFill>
        </p:spPr>
        <p:txBody>
          <a:bodyPr wrap="none" rtlCol="0">
            <a:spAutoFit/>
          </a:bodyPr>
          <a:lstStyle/>
          <a:p>
            <a:pPr algn="ctr"/>
            <a:r>
              <a:rPr lang="fr-FR" sz="2000" b="1" dirty="0" smtClean="0">
                <a:latin typeface="Calibri" panose="020F0502020204030204" pitchFamily="34" charset="0"/>
                <a:cs typeface="Calibri" panose="020F0502020204030204" pitchFamily="34" charset="0"/>
              </a:rPr>
              <a:t>Prescripteur/</a:t>
            </a:r>
          </a:p>
          <a:p>
            <a:pPr algn="ctr"/>
            <a:r>
              <a:rPr lang="fr-FR" sz="2000" b="1" dirty="0">
                <a:latin typeface="Calibri" panose="020F0502020204030204" pitchFamily="34" charset="0"/>
                <a:cs typeface="Calibri" panose="020F0502020204030204" pitchFamily="34" charset="0"/>
              </a:rPr>
              <a:t>U</a:t>
            </a:r>
            <a:r>
              <a:rPr lang="fr-FR" sz="2000" b="1" dirty="0" smtClean="0">
                <a:latin typeface="Calibri" panose="020F0502020204030204" pitchFamily="34" charset="0"/>
                <a:cs typeface="Calibri" panose="020F0502020204030204" pitchFamily="34" charset="0"/>
              </a:rPr>
              <a:t>tilisateur</a:t>
            </a:r>
            <a:endParaRPr lang="fr-FR" sz="2000" b="1" dirty="0">
              <a:latin typeface="Calibri" panose="020F0502020204030204" pitchFamily="34" charset="0"/>
              <a:cs typeface="Calibri" panose="020F0502020204030204" pitchFamily="34" charset="0"/>
            </a:endParaRPr>
          </a:p>
        </p:txBody>
      </p:sp>
      <p:grpSp>
        <p:nvGrpSpPr>
          <p:cNvPr id="11" name="Groupe 10"/>
          <p:cNvGrpSpPr/>
          <p:nvPr/>
        </p:nvGrpSpPr>
        <p:grpSpPr>
          <a:xfrm>
            <a:off x="53530" y="3113501"/>
            <a:ext cx="2445134" cy="531523"/>
            <a:chOff x="53530" y="3113501"/>
            <a:chExt cx="2445134" cy="531523"/>
          </a:xfrm>
        </p:grpSpPr>
        <p:sp>
          <p:nvSpPr>
            <p:cNvPr id="58" name="Rectangle 57"/>
            <p:cNvSpPr/>
            <p:nvPr/>
          </p:nvSpPr>
          <p:spPr>
            <a:xfrm>
              <a:off x="53530" y="3113501"/>
              <a:ext cx="1188000" cy="531523"/>
            </a:xfrm>
            <a:prstGeom prst="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tx1"/>
                  </a:solidFill>
                  <a:latin typeface="Calibri" panose="020F0502020204030204" pitchFamily="34" charset="0"/>
                  <a:cs typeface="Calibri" panose="020F0502020204030204" pitchFamily="34" charset="0"/>
                </a:rPr>
                <a:t>Proof of</a:t>
              </a:r>
            </a:p>
            <a:p>
              <a:pPr algn="ctr"/>
              <a:r>
                <a:rPr lang="fr-FR" sz="1400" dirty="0" err="1" smtClean="0">
                  <a:solidFill>
                    <a:schemeClr val="tx1"/>
                  </a:solidFill>
                  <a:latin typeface="Calibri" panose="020F0502020204030204" pitchFamily="34" charset="0"/>
                  <a:cs typeface="Calibri" panose="020F0502020204030204" pitchFamily="34" charset="0"/>
                </a:rPr>
                <a:t>principle</a:t>
              </a:r>
              <a:endParaRPr lang="fr-FR" sz="1400" dirty="0">
                <a:solidFill>
                  <a:schemeClr val="tx1"/>
                </a:solidFill>
                <a:latin typeface="Calibri" panose="020F0502020204030204" pitchFamily="34" charset="0"/>
                <a:cs typeface="Calibri" panose="020F0502020204030204" pitchFamily="34" charset="0"/>
              </a:endParaRPr>
            </a:p>
          </p:txBody>
        </p:sp>
        <p:sp>
          <p:nvSpPr>
            <p:cNvPr id="59" name="Rectangle 58"/>
            <p:cNvSpPr/>
            <p:nvPr/>
          </p:nvSpPr>
          <p:spPr>
            <a:xfrm>
              <a:off x="1310664" y="3113501"/>
              <a:ext cx="1188000" cy="531523"/>
            </a:xfrm>
            <a:prstGeom prst="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tx1"/>
                  </a:solidFill>
                  <a:latin typeface="Calibri" panose="020F0502020204030204" pitchFamily="34" charset="0"/>
                  <a:cs typeface="Calibri" panose="020F0502020204030204" pitchFamily="34" charset="0"/>
                </a:rPr>
                <a:t>Validation of</a:t>
              </a:r>
            </a:p>
            <a:p>
              <a:pPr algn="ctr"/>
              <a:r>
                <a:rPr lang="fr-FR" sz="1400" dirty="0" err="1" smtClean="0">
                  <a:solidFill>
                    <a:schemeClr val="tx1"/>
                  </a:solidFill>
                  <a:latin typeface="Calibri" panose="020F0502020204030204" pitchFamily="34" charset="0"/>
                  <a:cs typeface="Calibri" panose="020F0502020204030204" pitchFamily="34" charset="0"/>
                </a:rPr>
                <a:t>function</a:t>
              </a:r>
              <a:endParaRPr lang="fr-FR" sz="1400" dirty="0">
                <a:solidFill>
                  <a:schemeClr val="tx1"/>
                </a:solidFill>
                <a:latin typeface="Calibri" panose="020F0502020204030204" pitchFamily="34" charset="0"/>
                <a:cs typeface="Calibri" panose="020F0502020204030204" pitchFamily="34" charset="0"/>
              </a:endParaRPr>
            </a:p>
          </p:txBody>
        </p:sp>
      </p:grpSp>
      <p:sp>
        <p:nvSpPr>
          <p:cNvPr id="60" name="Rectangle 59"/>
          <p:cNvSpPr/>
          <p:nvPr/>
        </p:nvSpPr>
        <p:spPr>
          <a:xfrm>
            <a:off x="2567798" y="3113501"/>
            <a:ext cx="1188000" cy="531523"/>
          </a:xfrm>
          <a:prstGeom prst="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err="1" smtClean="0">
                <a:solidFill>
                  <a:schemeClr val="tx1"/>
                </a:solidFill>
                <a:latin typeface="Calibri" panose="020F0502020204030204" pitchFamily="34" charset="0"/>
                <a:cs typeface="Calibri" panose="020F0502020204030204" pitchFamily="34" charset="0"/>
              </a:rPr>
              <a:t>Preclinical</a:t>
            </a:r>
            <a:endParaRPr lang="fr-FR" sz="1400" dirty="0" smtClean="0">
              <a:solidFill>
                <a:schemeClr val="tx1"/>
              </a:solidFill>
              <a:latin typeface="Calibri" panose="020F0502020204030204" pitchFamily="34" charset="0"/>
              <a:cs typeface="Calibri" panose="020F0502020204030204" pitchFamily="34" charset="0"/>
            </a:endParaRPr>
          </a:p>
          <a:p>
            <a:pPr algn="ctr"/>
            <a:r>
              <a:rPr lang="fr-FR" sz="1400" dirty="0" smtClean="0">
                <a:solidFill>
                  <a:schemeClr val="tx1"/>
                </a:solidFill>
                <a:latin typeface="Calibri" panose="020F0502020204030204" pitchFamily="34" charset="0"/>
                <a:cs typeface="Calibri" panose="020F0502020204030204" pitchFamily="34" charset="0"/>
              </a:rPr>
              <a:t>validation</a:t>
            </a:r>
            <a:endParaRPr lang="fr-FR" sz="1400" dirty="0">
              <a:solidFill>
                <a:schemeClr val="tx1"/>
              </a:solidFill>
              <a:latin typeface="Calibri" panose="020F0502020204030204" pitchFamily="34" charset="0"/>
              <a:cs typeface="Calibri" panose="020F0502020204030204" pitchFamily="34" charset="0"/>
            </a:endParaRPr>
          </a:p>
        </p:txBody>
      </p:sp>
      <p:grpSp>
        <p:nvGrpSpPr>
          <p:cNvPr id="16" name="Groupe 15"/>
          <p:cNvGrpSpPr/>
          <p:nvPr/>
        </p:nvGrpSpPr>
        <p:grpSpPr>
          <a:xfrm>
            <a:off x="3824932" y="3113501"/>
            <a:ext cx="1188000" cy="1035579"/>
            <a:chOff x="3824932" y="3113501"/>
            <a:chExt cx="1188000" cy="1035579"/>
          </a:xfrm>
        </p:grpSpPr>
        <p:sp>
          <p:nvSpPr>
            <p:cNvPr id="61" name="Rectangle 60"/>
            <p:cNvSpPr/>
            <p:nvPr/>
          </p:nvSpPr>
          <p:spPr>
            <a:xfrm>
              <a:off x="3824932" y="3113501"/>
              <a:ext cx="1188000" cy="531523"/>
            </a:xfrm>
            <a:prstGeom prst="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err="1" smtClean="0">
                  <a:solidFill>
                    <a:schemeClr val="tx1"/>
                  </a:solidFill>
                  <a:latin typeface="Calibri" panose="020F0502020204030204" pitchFamily="34" charset="0"/>
                  <a:cs typeface="Calibri" panose="020F0502020204030204" pitchFamily="34" charset="0"/>
                </a:rPr>
                <a:t>Safety</a:t>
              </a:r>
              <a:r>
                <a:rPr lang="fr-FR" sz="1400" dirty="0" smtClean="0">
                  <a:solidFill>
                    <a:schemeClr val="tx1"/>
                  </a:solidFill>
                  <a:latin typeface="Calibri" panose="020F0502020204030204" pitchFamily="34" charset="0"/>
                  <a:cs typeface="Calibri" panose="020F0502020204030204" pitchFamily="34" charset="0"/>
                </a:rPr>
                <a:t> and </a:t>
              </a:r>
              <a:r>
                <a:rPr lang="fr-FR" sz="1400" dirty="0" err="1" smtClean="0">
                  <a:solidFill>
                    <a:schemeClr val="tx1"/>
                  </a:solidFill>
                  <a:latin typeface="Calibri" panose="020F0502020204030204" pitchFamily="34" charset="0"/>
                  <a:cs typeface="Calibri" panose="020F0502020204030204" pitchFamily="34" charset="0"/>
                </a:rPr>
                <a:t>feasibility</a:t>
              </a:r>
              <a:endParaRPr lang="fr-FR" sz="1400" dirty="0">
                <a:solidFill>
                  <a:schemeClr val="tx1"/>
                </a:solidFill>
                <a:latin typeface="Calibri" panose="020F0502020204030204" pitchFamily="34" charset="0"/>
                <a:cs typeface="Calibri" panose="020F0502020204030204" pitchFamily="34" charset="0"/>
              </a:endParaRPr>
            </a:p>
          </p:txBody>
        </p:sp>
        <p:sp>
          <p:nvSpPr>
            <p:cNvPr id="65" name="Rectangle 64"/>
            <p:cNvSpPr/>
            <p:nvPr/>
          </p:nvSpPr>
          <p:spPr>
            <a:xfrm>
              <a:off x="3824932" y="3713639"/>
              <a:ext cx="1188000" cy="435441"/>
            </a:xfrm>
            <a:prstGeom prst="rect">
              <a:avLst/>
            </a:prstGeom>
            <a:solidFill>
              <a:schemeClr val="bg1">
                <a:lumMod val="9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err="1" smtClean="0">
                  <a:solidFill>
                    <a:schemeClr val="tx1"/>
                  </a:solidFill>
                  <a:latin typeface="Calibri" panose="020F0502020204030204" pitchFamily="34" charset="0"/>
                  <a:cs typeface="Calibri" panose="020F0502020204030204" pitchFamily="34" charset="0"/>
                </a:rPr>
                <a:t>Clinical</a:t>
              </a:r>
              <a:r>
                <a:rPr lang="fr-FR" sz="1200" b="1" dirty="0" smtClean="0">
                  <a:solidFill>
                    <a:schemeClr val="tx1"/>
                  </a:solidFill>
                  <a:latin typeface="Calibri" panose="020F0502020204030204" pitchFamily="34" charset="0"/>
                  <a:cs typeface="Calibri" panose="020F0502020204030204" pitchFamily="34" charset="0"/>
                </a:rPr>
                <a:t> trial</a:t>
              </a:r>
            </a:p>
            <a:p>
              <a:pPr algn="ctr"/>
              <a:r>
                <a:rPr lang="fr-FR" sz="1200" b="1" dirty="0" smtClean="0">
                  <a:solidFill>
                    <a:schemeClr val="tx1"/>
                  </a:solidFill>
                  <a:latin typeface="Calibri" panose="020F0502020204030204" pitchFamily="34" charset="0"/>
                  <a:cs typeface="Calibri" panose="020F0502020204030204" pitchFamily="34" charset="0"/>
                </a:rPr>
                <a:t>Phase I</a:t>
              </a:r>
              <a:endParaRPr lang="fr-FR" sz="1200" b="1" dirty="0">
                <a:solidFill>
                  <a:schemeClr val="tx1"/>
                </a:solidFill>
                <a:latin typeface="Calibri" panose="020F0502020204030204" pitchFamily="34" charset="0"/>
                <a:cs typeface="Calibri" panose="020F0502020204030204" pitchFamily="34" charset="0"/>
              </a:endParaRPr>
            </a:p>
          </p:txBody>
        </p:sp>
      </p:grpSp>
      <p:grpSp>
        <p:nvGrpSpPr>
          <p:cNvPr id="14" name="Groupe 13"/>
          <p:cNvGrpSpPr/>
          <p:nvPr/>
        </p:nvGrpSpPr>
        <p:grpSpPr>
          <a:xfrm>
            <a:off x="5082066" y="3113501"/>
            <a:ext cx="1188000" cy="1032898"/>
            <a:chOff x="5082066" y="3113501"/>
            <a:chExt cx="1188000" cy="1032898"/>
          </a:xfrm>
        </p:grpSpPr>
        <p:sp>
          <p:nvSpPr>
            <p:cNvPr id="62" name="Rectangle 61"/>
            <p:cNvSpPr/>
            <p:nvPr/>
          </p:nvSpPr>
          <p:spPr>
            <a:xfrm>
              <a:off x="5082066" y="3113501"/>
              <a:ext cx="1188000" cy="531523"/>
            </a:xfrm>
            <a:prstGeom prst="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err="1" smtClean="0">
                  <a:solidFill>
                    <a:schemeClr val="tx1"/>
                  </a:solidFill>
                  <a:latin typeface="Calibri" panose="020F0502020204030204" pitchFamily="34" charset="0"/>
                  <a:cs typeface="Calibri" panose="020F0502020204030204" pitchFamily="34" charset="0"/>
                </a:rPr>
                <a:t>Efficacy</a:t>
              </a:r>
              <a:endParaRPr lang="fr-FR" sz="1400" dirty="0">
                <a:solidFill>
                  <a:schemeClr val="tx1"/>
                </a:solidFill>
                <a:latin typeface="Calibri" panose="020F0502020204030204" pitchFamily="34" charset="0"/>
                <a:cs typeface="Calibri" panose="020F0502020204030204" pitchFamily="34" charset="0"/>
              </a:endParaRPr>
            </a:p>
          </p:txBody>
        </p:sp>
        <p:sp>
          <p:nvSpPr>
            <p:cNvPr id="66" name="Rectangle 65"/>
            <p:cNvSpPr/>
            <p:nvPr/>
          </p:nvSpPr>
          <p:spPr>
            <a:xfrm>
              <a:off x="5082066" y="3710958"/>
              <a:ext cx="1188000" cy="435441"/>
            </a:xfrm>
            <a:prstGeom prst="rect">
              <a:avLst/>
            </a:prstGeom>
            <a:solidFill>
              <a:schemeClr val="bg1">
                <a:lumMod val="9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err="1" smtClean="0">
                  <a:solidFill>
                    <a:schemeClr val="tx1"/>
                  </a:solidFill>
                  <a:latin typeface="Calibri" panose="020F0502020204030204" pitchFamily="34" charset="0"/>
                  <a:cs typeface="Calibri" panose="020F0502020204030204" pitchFamily="34" charset="0"/>
                </a:rPr>
                <a:t>Clinical</a:t>
              </a:r>
              <a:r>
                <a:rPr lang="fr-FR" sz="1200" b="1" dirty="0" smtClean="0">
                  <a:solidFill>
                    <a:schemeClr val="tx1"/>
                  </a:solidFill>
                  <a:latin typeface="Calibri" panose="020F0502020204030204" pitchFamily="34" charset="0"/>
                  <a:cs typeface="Calibri" panose="020F0502020204030204" pitchFamily="34" charset="0"/>
                </a:rPr>
                <a:t> trial</a:t>
              </a:r>
            </a:p>
            <a:p>
              <a:pPr algn="ctr"/>
              <a:r>
                <a:rPr lang="fr-FR" sz="1200" b="1" dirty="0" smtClean="0">
                  <a:solidFill>
                    <a:schemeClr val="tx1"/>
                  </a:solidFill>
                  <a:latin typeface="Calibri" panose="020F0502020204030204" pitchFamily="34" charset="0"/>
                  <a:cs typeface="Calibri" panose="020F0502020204030204" pitchFamily="34" charset="0"/>
                </a:rPr>
                <a:t>Phase II - III</a:t>
              </a:r>
              <a:endParaRPr lang="fr-FR" sz="1200" b="1" dirty="0">
                <a:solidFill>
                  <a:schemeClr val="tx1"/>
                </a:solidFill>
                <a:latin typeface="Calibri" panose="020F0502020204030204" pitchFamily="34" charset="0"/>
                <a:cs typeface="Calibri" panose="020F0502020204030204" pitchFamily="34" charset="0"/>
              </a:endParaRPr>
            </a:p>
          </p:txBody>
        </p:sp>
      </p:grpSp>
      <p:grpSp>
        <p:nvGrpSpPr>
          <p:cNvPr id="17" name="Groupe 16"/>
          <p:cNvGrpSpPr/>
          <p:nvPr/>
        </p:nvGrpSpPr>
        <p:grpSpPr>
          <a:xfrm>
            <a:off x="6339200" y="3113501"/>
            <a:ext cx="2445136" cy="1035579"/>
            <a:chOff x="6339200" y="3113501"/>
            <a:chExt cx="2445136" cy="1035579"/>
          </a:xfrm>
        </p:grpSpPr>
        <p:sp>
          <p:nvSpPr>
            <p:cNvPr id="63" name="Rectangle 62"/>
            <p:cNvSpPr/>
            <p:nvPr/>
          </p:nvSpPr>
          <p:spPr>
            <a:xfrm>
              <a:off x="6339200" y="3113501"/>
              <a:ext cx="1188000" cy="531523"/>
            </a:xfrm>
            <a:prstGeom prst="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err="1" smtClean="0">
                  <a:solidFill>
                    <a:schemeClr val="tx1"/>
                  </a:solidFill>
                  <a:latin typeface="Calibri" panose="020F0502020204030204" pitchFamily="34" charset="0"/>
                  <a:cs typeface="Calibri" panose="020F0502020204030204" pitchFamily="34" charset="0"/>
                </a:rPr>
                <a:t>Cost</a:t>
              </a:r>
              <a:r>
                <a:rPr lang="fr-FR" sz="1400" dirty="0" smtClean="0">
                  <a:solidFill>
                    <a:schemeClr val="tx1"/>
                  </a:solidFill>
                  <a:latin typeface="Calibri" panose="020F0502020204030204" pitchFamily="34" charset="0"/>
                  <a:cs typeface="Calibri" panose="020F0502020204030204" pitchFamily="34" charset="0"/>
                </a:rPr>
                <a:t>-</a:t>
              </a:r>
            </a:p>
            <a:p>
              <a:pPr algn="ctr"/>
              <a:r>
                <a:rPr lang="fr-FR" sz="1400" dirty="0" err="1" smtClean="0">
                  <a:solidFill>
                    <a:schemeClr val="tx1"/>
                  </a:solidFill>
                  <a:latin typeface="Calibri" panose="020F0502020204030204" pitchFamily="34" charset="0"/>
                  <a:cs typeface="Calibri" panose="020F0502020204030204" pitchFamily="34" charset="0"/>
                </a:rPr>
                <a:t>effectiveness</a:t>
              </a:r>
              <a:endParaRPr lang="fr-FR" sz="1400" dirty="0">
                <a:solidFill>
                  <a:schemeClr val="tx1"/>
                </a:solidFill>
                <a:latin typeface="Calibri" panose="020F0502020204030204" pitchFamily="34" charset="0"/>
                <a:cs typeface="Calibri" panose="020F0502020204030204" pitchFamily="34" charset="0"/>
              </a:endParaRPr>
            </a:p>
          </p:txBody>
        </p:sp>
        <p:sp>
          <p:nvSpPr>
            <p:cNvPr id="64" name="Rectangle 63"/>
            <p:cNvSpPr/>
            <p:nvPr/>
          </p:nvSpPr>
          <p:spPr>
            <a:xfrm>
              <a:off x="7596336" y="3113501"/>
              <a:ext cx="1188000" cy="531523"/>
            </a:xfrm>
            <a:prstGeom prst="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tx1"/>
                  </a:solidFill>
                  <a:latin typeface="Calibri" panose="020F0502020204030204" pitchFamily="34" charset="0"/>
                  <a:cs typeface="Calibri" panose="020F0502020204030204" pitchFamily="34" charset="0"/>
                </a:rPr>
                <a:t>Post-</a:t>
              </a:r>
              <a:r>
                <a:rPr lang="fr-FR" sz="1400" dirty="0" err="1" smtClean="0">
                  <a:solidFill>
                    <a:schemeClr val="tx1"/>
                  </a:solidFill>
                  <a:latin typeface="Calibri" panose="020F0502020204030204" pitchFamily="34" charset="0"/>
                  <a:cs typeface="Calibri" panose="020F0502020204030204" pitchFamily="34" charset="0"/>
                </a:rPr>
                <a:t>market</a:t>
              </a:r>
              <a:r>
                <a:rPr lang="fr-FR" sz="1400" dirty="0" smtClean="0">
                  <a:solidFill>
                    <a:schemeClr val="tx1"/>
                  </a:solidFill>
                  <a:latin typeface="Calibri" panose="020F0502020204030204" pitchFamily="34" charset="0"/>
                  <a:cs typeface="Calibri" panose="020F0502020204030204" pitchFamily="34" charset="0"/>
                </a:rPr>
                <a:t> surveillance</a:t>
              </a:r>
              <a:endParaRPr lang="fr-FR" sz="1400" dirty="0">
                <a:solidFill>
                  <a:schemeClr val="tx1"/>
                </a:solidFill>
                <a:latin typeface="Calibri" panose="020F0502020204030204" pitchFamily="34" charset="0"/>
                <a:cs typeface="Calibri" panose="020F0502020204030204" pitchFamily="34" charset="0"/>
              </a:endParaRPr>
            </a:p>
          </p:txBody>
        </p:sp>
        <p:sp>
          <p:nvSpPr>
            <p:cNvPr id="67" name="Rectangle 66"/>
            <p:cNvSpPr/>
            <p:nvPr/>
          </p:nvSpPr>
          <p:spPr>
            <a:xfrm>
              <a:off x="6339200" y="3713639"/>
              <a:ext cx="1188000" cy="435441"/>
            </a:xfrm>
            <a:prstGeom prst="rect">
              <a:avLst/>
            </a:prstGeom>
            <a:solidFill>
              <a:schemeClr val="bg1">
                <a:lumMod val="9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err="1" smtClean="0">
                  <a:solidFill>
                    <a:schemeClr val="tx1"/>
                  </a:solidFill>
                  <a:latin typeface="Calibri" panose="020F0502020204030204" pitchFamily="34" charset="0"/>
                  <a:cs typeface="Calibri" panose="020F0502020204030204" pitchFamily="34" charset="0"/>
                </a:rPr>
                <a:t>Clinical</a:t>
              </a:r>
              <a:r>
                <a:rPr lang="fr-FR" sz="1200" b="1" dirty="0" smtClean="0">
                  <a:solidFill>
                    <a:schemeClr val="tx1"/>
                  </a:solidFill>
                  <a:latin typeface="Calibri" panose="020F0502020204030204" pitchFamily="34" charset="0"/>
                  <a:cs typeface="Calibri" panose="020F0502020204030204" pitchFamily="34" charset="0"/>
                </a:rPr>
                <a:t> trial</a:t>
              </a:r>
            </a:p>
            <a:p>
              <a:pPr algn="ctr"/>
              <a:r>
                <a:rPr lang="fr-FR" sz="1200" b="1" dirty="0" smtClean="0">
                  <a:solidFill>
                    <a:schemeClr val="tx1"/>
                  </a:solidFill>
                  <a:latin typeface="Calibri" panose="020F0502020204030204" pitchFamily="34" charset="0"/>
                  <a:cs typeface="Calibri" panose="020F0502020204030204" pitchFamily="34" charset="0"/>
                </a:rPr>
                <a:t>Phase III</a:t>
              </a:r>
              <a:endParaRPr lang="fr-FR" sz="1200" b="1" dirty="0">
                <a:solidFill>
                  <a:schemeClr val="tx1"/>
                </a:solidFill>
                <a:latin typeface="Calibri" panose="020F0502020204030204" pitchFamily="34" charset="0"/>
                <a:cs typeface="Calibri" panose="020F0502020204030204" pitchFamily="34" charset="0"/>
              </a:endParaRPr>
            </a:p>
          </p:txBody>
        </p:sp>
        <p:sp>
          <p:nvSpPr>
            <p:cNvPr id="68" name="Rectangle 67"/>
            <p:cNvSpPr/>
            <p:nvPr/>
          </p:nvSpPr>
          <p:spPr>
            <a:xfrm>
              <a:off x="7596336" y="3713639"/>
              <a:ext cx="1188000" cy="435441"/>
            </a:xfrm>
            <a:prstGeom prst="rect">
              <a:avLst/>
            </a:prstGeom>
            <a:solidFill>
              <a:schemeClr val="bg1">
                <a:lumMod val="9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err="1" smtClean="0">
                  <a:solidFill>
                    <a:schemeClr val="tx1"/>
                  </a:solidFill>
                  <a:latin typeface="Calibri" panose="020F0502020204030204" pitchFamily="34" charset="0"/>
                  <a:cs typeface="Calibri" panose="020F0502020204030204" pitchFamily="34" charset="0"/>
                </a:rPr>
                <a:t>Clinical</a:t>
              </a:r>
              <a:r>
                <a:rPr lang="fr-FR" sz="1200" b="1" dirty="0" smtClean="0">
                  <a:solidFill>
                    <a:schemeClr val="tx1"/>
                  </a:solidFill>
                  <a:latin typeface="Calibri" panose="020F0502020204030204" pitchFamily="34" charset="0"/>
                  <a:cs typeface="Calibri" panose="020F0502020204030204" pitchFamily="34" charset="0"/>
                </a:rPr>
                <a:t> trial</a:t>
              </a:r>
            </a:p>
            <a:p>
              <a:pPr algn="ctr"/>
              <a:r>
                <a:rPr lang="fr-FR" sz="1200" b="1" dirty="0" smtClean="0">
                  <a:solidFill>
                    <a:schemeClr val="tx1"/>
                  </a:solidFill>
                  <a:latin typeface="Calibri" panose="020F0502020204030204" pitchFamily="34" charset="0"/>
                  <a:cs typeface="Calibri" panose="020F0502020204030204" pitchFamily="34" charset="0"/>
                </a:rPr>
                <a:t>Phase IV</a:t>
              </a:r>
              <a:endParaRPr lang="fr-FR" sz="1200" b="1" dirty="0">
                <a:solidFill>
                  <a:schemeClr val="tx1"/>
                </a:solidFill>
                <a:latin typeface="Calibri" panose="020F0502020204030204" pitchFamily="34" charset="0"/>
                <a:cs typeface="Calibri" panose="020F0502020204030204" pitchFamily="34" charset="0"/>
              </a:endParaRPr>
            </a:p>
          </p:txBody>
        </p:sp>
      </p:grpSp>
      <p:grpSp>
        <p:nvGrpSpPr>
          <p:cNvPr id="5" name="Groupe 4"/>
          <p:cNvGrpSpPr/>
          <p:nvPr/>
        </p:nvGrpSpPr>
        <p:grpSpPr>
          <a:xfrm>
            <a:off x="601069" y="3103739"/>
            <a:ext cx="1594667" cy="2967140"/>
            <a:chOff x="601069" y="3103739"/>
            <a:chExt cx="1594667" cy="2967140"/>
          </a:xfrm>
        </p:grpSpPr>
        <p:sp>
          <p:nvSpPr>
            <p:cNvPr id="35" name="ZoneTexte 34"/>
            <p:cNvSpPr txBox="1"/>
            <p:nvPr/>
          </p:nvSpPr>
          <p:spPr>
            <a:xfrm>
              <a:off x="654385" y="3103739"/>
              <a:ext cx="1488035" cy="707886"/>
            </a:xfrm>
            <a:prstGeom prst="rect">
              <a:avLst/>
            </a:prstGeom>
            <a:gradFill flip="none" rotWithShape="1">
              <a:gsLst>
                <a:gs pos="0">
                  <a:srgbClr val="09BFFF">
                    <a:tint val="66000"/>
                    <a:satMod val="160000"/>
                  </a:srgbClr>
                </a:gs>
                <a:gs pos="50000">
                  <a:srgbClr val="09BFFF">
                    <a:tint val="44500"/>
                    <a:satMod val="160000"/>
                  </a:srgbClr>
                </a:gs>
                <a:gs pos="100000">
                  <a:srgbClr val="09BFFF">
                    <a:tint val="23500"/>
                    <a:satMod val="160000"/>
                  </a:srgbClr>
                </a:gs>
              </a:gsLst>
              <a:lin ang="5400000" scaled="1"/>
              <a:tileRect/>
            </a:gradFill>
          </p:spPr>
          <p:txBody>
            <a:bodyPr wrap="none" rtlCol="0">
              <a:spAutoFit/>
            </a:bodyPr>
            <a:lstStyle/>
            <a:p>
              <a:pPr algn="ctr"/>
              <a:r>
                <a:rPr lang="fr-FR" sz="2000" b="1" dirty="0" smtClean="0">
                  <a:latin typeface="Calibri" panose="020F0502020204030204" pitchFamily="34" charset="0"/>
                  <a:cs typeface="Calibri" panose="020F0502020204030204" pitchFamily="34" charset="0"/>
                </a:rPr>
                <a:t>Recherche</a:t>
              </a:r>
            </a:p>
            <a:p>
              <a:pPr algn="ctr"/>
              <a:r>
                <a:rPr lang="fr-FR" sz="2000" b="1" dirty="0" smtClean="0">
                  <a:latin typeface="Calibri" panose="020F0502020204030204" pitchFamily="34" charset="0"/>
                  <a:cs typeface="Calibri" panose="020F0502020204030204" pitchFamily="34" charset="0"/>
                </a:rPr>
                <a:t>académique</a:t>
              </a:r>
              <a:endParaRPr lang="fr-FR" sz="2000" b="1" dirty="0">
                <a:latin typeface="Calibri" panose="020F0502020204030204" pitchFamily="34" charset="0"/>
                <a:cs typeface="Calibri" panose="020F0502020204030204" pitchFamily="34" charset="0"/>
              </a:endParaRPr>
            </a:p>
          </p:txBody>
        </p:sp>
        <p:sp>
          <p:nvSpPr>
            <p:cNvPr id="36" name="ZoneTexte 35"/>
            <p:cNvSpPr txBox="1"/>
            <p:nvPr/>
          </p:nvSpPr>
          <p:spPr>
            <a:xfrm>
              <a:off x="601069" y="5362993"/>
              <a:ext cx="1594667" cy="707886"/>
            </a:xfrm>
            <a:prstGeom prst="rect">
              <a:avLst/>
            </a:prstGeom>
            <a:gradFill flip="none" rotWithShape="1">
              <a:gsLst>
                <a:gs pos="0">
                  <a:srgbClr val="09BFFF">
                    <a:tint val="66000"/>
                    <a:satMod val="160000"/>
                  </a:srgbClr>
                </a:gs>
                <a:gs pos="50000">
                  <a:srgbClr val="09BFFF">
                    <a:tint val="44500"/>
                    <a:satMod val="160000"/>
                  </a:srgbClr>
                </a:gs>
                <a:gs pos="100000">
                  <a:srgbClr val="09BFFF">
                    <a:tint val="23500"/>
                    <a:satMod val="160000"/>
                  </a:srgbClr>
                </a:gs>
              </a:gsLst>
              <a:lin ang="5400000" scaled="1"/>
              <a:tileRect/>
            </a:gradFill>
          </p:spPr>
          <p:txBody>
            <a:bodyPr wrap="none" rtlCol="0">
              <a:spAutoFit/>
            </a:bodyPr>
            <a:lstStyle/>
            <a:p>
              <a:pPr algn="ctr"/>
              <a:r>
                <a:rPr lang="fr-FR" sz="2000" b="1" dirty="0" smtClean="0">
                  <a:latin typeface="Calibri" panose="020F0502020204030204" pitchFamily="34" charset="0"/>
                  <a:cs typeface="Calibri" panose="020F0502020204030204" pitchFamily="34" charset="0"/>
                </a:rPr>
                <a:t>Prescripteur/</a:t>
              </a:r>
            </a:p>
            <a:p>
              <a:pPr algn="ctr"/>
              <a:r>
                <a:rPr lang="fr-FR" sz="2000" b="1" dirty="0">
                  <a:latin typeface="Calibri" panose="020F0502020204030204" pitchFamily="34" charset="0"/>
                  <a:cs typeface="Calibri" panose="020F0502020204030204" pitchFamily="34" charset="0"/>
                </a:rPr>
                <a:t>U</a:t>
              </a:r>
              <a:r>
                <a:rPr lang="fr-FR" sz="2000" b="1" dirty="0" smtClean="0">
                  <a:latin typeface="Calibri" panose="020F0502020204030204" pitchFamily="34" charset="0"/>
                  <a:cs typeface="Calibri" panose="020F0502020204030204" pitchFamily="34" charset="0"/>
                </a:rPr>
                <a:t>tilisateur</a:t>
              </a:r>
              <a:endParaRPr lang="fr-FR" sz="2000" b="1" dirty="0">
                <a:latin typeface="Calibri" panose="020F0502020204030204" pitchFamily="34" charset="0"/>
                <a:cs typeface="Calibri" panose="020F0502020204030204" pitchFamily="34" charset="0"/>
              </a:endParaRPr>
            </a:p>
          </p:txBody>
        </p:sp>
        <p:sp>
          <p:nvSpPr>
            <p:cNvPr id="39" name="Double flèche horizontale 38"/>
            <p:cNvSpPr/>
            <p:nvPr/>
          </p:nvSpPr>
          <p:spPr>
            <a:xfrm rot="16200000">
              <a:off x="678322" y="4230378"/>
              <a:ext cx="1440160" cy="713862"/>
            </a:xfrm>
            <a:prstGeom prst="leftRightArrow">
              <a:avLst/>
            </a:prstGeom>
            <a:gradFill flip="none" rotWithShape="1">
              <a:gsLst>
                <a:gs pos="0">
                  <a:srgbClr val="0073A0"/>
                </a:gs>
                <a:gs pos="50000">
                  <a:srgbClr val="09BFFF"/>
                </a:gs>
                <a:gs pos="100000">
                  <a:srgbClr val="0073A0"/>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6" name="Groupe 5"/>
          <p:cNvGrpSpPr/>
          <p:nvPr/>
        </p:nvGrpSpPr>
        <p:grpSpPr>
          <a:xfrm>
            <a:off x="2220598" y="3103739"/>
            <a:ext cx="1488035" cy="2659364"/>
            <a:chOff x="2220598" y="3103739"/>
            <a:chExt cx="1488035" cy="2659364"/>
          </a:xfrm>
        </p:grpSpPr>
        <p:sp>
          <p:nvSpPr>
            <p:cNvPr id="40" name="ZoneTexte 39"/>
            <p:cNvSpPr txBox="1"/>
            <p:nvPr/>
          </p:nvSpPr>
          <p:spPr>
            <a:xfrm>
              <a:off x="2395229" y="5362993"/>
              <a:ext cx="1138773" cy="400110"/>
            </a:xfrm>
            <a:prstGeom prst="rect">
              <a:avLst/>
            </a:prstGeom>
            <a:gradFill flip="none" rotWithShape="1">
              <a:gsLst>
                <a:gs pos="0">
                  <a:srgbClr val="09BFFF">
                    <a:tint val="66000"/>
                    <a:satMod val="160000"/>
                  </a:srgbClr>
                </a:gs>
                <a:gs pos="50000">
                  <a:srgbClr val="09BFFF">
                    <a:tint val="44500"/>
                    <a:satMod val="160000"/>
                  </a:srgbClr>
                </a:gs>
                <a:gs pos="100000">
                  <a:srgbClr val="09BFFF">
                    <a:tint val="23500"/>
                    <a:satMod val="160000"/>
                  </a:srgbClr>
                </a:gs>
              </a:gsLst>
              <a:lin ang="5400000" scaled="1"/>
              <a:tileRect/>
            </a:gradFill>
          </p:spPr>
          <p:txBody>
            <a:bodyPr wrap="none" rtlCol="0">
              <a:spAutoFit/>
            </a:bodyPr>
            <a:lstStyle/>
            <a:p>
              <a:pPr algn="ctr"/>
              <a:r>
                <a:rPr lang="fr-FR" sz="2000" b="1" dirty="0" smtClean="0">
                  <a:latin typeface="Calibri" panose="020F0502020204030204" pitchFamily="34" charset="0"/>
                  <a:cs typeface="Calibri" panose="020F0502020204030204" pitchFamily="34" charset="0"/>
                </a:rPr>
                <a:t>Industrie</a:t>
              </a:r>
              <a:endParaRPr lang="fr-FR" sz="2000" b="1" dirty="0">
                <a:latin typeface="Calibri" panose="020F0502020204030204" pitchFamily="34" charset="0"/>
                <a:cs typeface="Calibri" panose="020F0502020204030204" pitchFamily="34" charset="0"/>
              </a:endParaRPr>
            </a:p>
          </p:txBody>
        </p:sp>
        <p:sp>
          <p:nvSpPr>
            <p:cNvPr id="41" name="ZoneTexte 40"/>
            <p:cNvSpPr txBox="1"/>
            <p:nvPr/>
          </p:nvSpPr>
          <p:spPr>
            <a:xfrm>
              <a:off x="2220598" y="3103739"/>
              <a:ext cx="1488035" cy="707886"/>
            </a:xfrm>
            <a:prstGeom prst="rect">
              <a:avLst/>
            </a:prstGeom>
            <a:gradFill flip="none" rotWithShape="1">
              <a:gsLst>
                <a:gs pos="0">
                  <a:srgbClr val="09BFFF">
                    <a:tint val="66000"/>
                    <a:satMod val="160000"/>
                  </a:srgbClr>
                </a:gs>
                <a:gs pos="50000">
                  <a:srgbClr val="09BFFF">
                    <a:tint val="44500"/>
                    <a:satMod val="160000"/>
                  </a:srgbClr>
                </a:gs>
                <a:gs pos="100000">
                  <a:srgbClr val="09BFFF">
                    <a:tint val="23500"/>
                    <a:satMod val="160000"/>
                  </a:srgbClr>
                </a:gs>
              </a:gsLst>
              <a:lin ang="5400000" scaled="1"/>
              <a:tileRect/>
            </a:gradFill>
          </p:spPr>
          <p:txBody>
            <a:bodyPr wrap="none" rtlCol="0">
              <a:spAutoFit/>
            </a:bodyPr>
            <a:lstStyle/>
            <a:p>
              <a:pPr algn="ctr"/>
              <a:r>
                <a:rPr lang="fr-FR" sz="2000" b="1" dirty="0" smtClean="0">
                  <a:latin typeface="Calibri" panose="020F0502020204030204" pitchFamily="34" charset="0"/>
                  <a:cs typeface="Calibri" panose="020F0502020204030204" pitchFamily="34" charset="0"/>
                </a:rPr>
                <a:t>Recherche</a:t>
              </a:r>
            </a:p>
            <a:p>
              <a:pPr algn="ctr"/>
              <a:r>
                <a:rPr lang="fr-FR" sz="2000" b="1" dirty="0" smtClean="0">
                  <a:latin typeface="Calibri" panose="020F0502020204030204" pitchFamily="34" charset="0"/>
                  <a:cs typeface="Calibri" panose="020F0502020204030204" pitchFamily="34" charset="0"/>
                </a:rPr>
                <a:t>académique</a:t>
              </a:r>
              <a:endParaRPr lang="fr-FR" sz="2000" b="1" dirty="0">
                <a:latin typeface="Calibri" panose="020F0502020204030204" pitchFamily="34" charset="0"/>
                <a:cs typeface="Calibri" panose="020F0502020204030204" pitchFamily="34" charset="0"/>
              </a:endParaRPr>
            </a:p>
          </p:txBody>
        </p:sp>
        <p:sp>
          <p:nvSpPr>
            <p:cNvPr id="46" name="Double flèche horizontale 45"/>
            <p:cNvSpPr/>
            <p:nvPr/>
          </p:nvSpPr>
          <p:spPr>
            <a:xfrm rot="16200000">
              <a:off x="2244535" y="4230378"/>
              <a:ext cx="1440160" cy="713862"/>
            </a:xfrm>
            <a:prstGeom prst="leftRightArrow">
              <a:avLst/>
            </a:prstGeom>
            <a:gradFill flip="none" rotWithShape="1">
              <a:gsLst>
                <a:gs pos="0">
                  <a:srgbClr val="0073A0"/>
                </a:gs>
                <a:gs pos="50000">
                  <a:srgbClr val="09BFFF"/>
                </a:gs>
                <a:gs pos="100000">
                  <a:srgbClr val="0073A0"/>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7" name="Groupe 6"/>
          <p:cNvGrpSpPr/>
          <p:nvPr/>
        </p:nvGrpSpPr>
        <p:grpSpPr>
          <a:xfrm>
            <a:off x="4932040" y="3411515"/>
            <a:ext cx="1594667" cy="2669587"/>
            <a:chOff x="4932040" y="3411515"/>
            <a:chExt cx="1594667" cy="2669587"/>
          </a:xfrm>
        </p:grpSpPr>
        <p:sp>
          <p:nvSpPr>
            <p:cNvPr id="48" name="ZoneTexte 47"/>
            <p:cNvSpPr txBox="1"/>
            <p:nvPr/>
          </p:nvSpPr>
          <p:spPr>
            <a:xfrm>
              <a:off x="5159987" y="3411515"/>
              <a:ext cx="1138773" cy="400110"/>
            </a:xfrm>
            <a:prstGeom prst="rect">
              <a:avLst/>
            </a:prstGeom>
            <a:gradFill flip="none" rotWithShape="1">
              <a:gsLst>
                <a:gs pos="0">
                  <a:srgbClr val="09BFFF">
                    <a:tint val="66000"/>
                    <a:satMod val="160000"/>
                  </a:srgbClr>
                </a:gs>
                <a:gs pos="50000">
                  <a:srgbClr val="09BFFF">
                    <a:tint val="44500"/>
                    <a:satMod val="160000"/>
                  </a:srgbClr>
                </a:gs>
                <a:gs pos="100000">
                  <a:srgbClr val="09BFFF">
                    <a:tint val="23500"/>
                    <a:satMod val="160000"/>
                  </a:srgbClr>
                </a:gs>
              </a:gsLst>
              <a:lin ang="5400000" scaled="1"/>
              <a:tileRect/>
            </a:gradFill>
          </p:spPr>
          <p:txBody>
            <a:bodyPr wrap="none" rtlCol="0">
              <a:spAutoFit/>
            </a:bodyPr>
            <a:lstStyle/>
            <a:p>
              <a:pPr algn="ctr"/>
              <a:r>
                <a:rPr lang="fr-FR" sz="2000" b="1" dirty="0" smtClean="0">
                  <a:latin typeface="Calibri" panose="020F0502020204030204" pitchFamily="34" charset="0"/>
                  <a:cs typeface="Calibri" panose="020F0502020204030204" pitchFamily="34" charset="0"/>
                </a:rPr>
                <a:t>Industrie</a:t>
              </a:r>
              <a:endParaRPr lang="fr-FR" sz="2000" b="1" dirty="0">
                <a:latin typeface="Calibri" panose="020F0502020204030204" pitchFamily="34" charset="0"/>
                <a:cs typeface="Calibri" panose="020F0502020204030204" pitchFamily="34" charset="0"/>
              </a:endParaRPr>
            </a:p>
          </p:txBody>
        </p:sp>
        <p:sp>
          <p:nvSpPr>
            <p:cNvPr id="49" name="ZoneTexte 48"/>
            <p:cNvSpPr txBox="1"/>
            <p:nvPr/>
          </p:nvSpPr>
          <p:spPr>
            <a:xfrm>
              <a:off x="4932040" y="5373216"/>
              <a:ext cx="1594667" cy="707886"/>
            </a:xfrm>
            <a:prstGeom prst="rect">
              <a:avLst/>
            </a:prstGeom>
            <a:gradFill flip="none" rotWithShape="1">
              <a:gsLst>
                <a:gs pos="0">
                  <a:srgbClr val="09BFFF">
                    <a:tint val="66000"/>
                    <a:satMod val="160000"/>
                  </a:srgbClr>
                </a:gs>
                <a:gs pos="50000">
                  <a:srgbClr val="09BFFF">
                    <a:tint val="44500"/>
                    <a:satMod val="160000"/>
                  </a:srgbClr>
                </a:gs>
                <a:gs pos="100000">
                  <a:srgbClr val="09BFFF">
                    <a:tint val="23500"/>
                    <a:satMod val="160000"/>
                  </a:srgbClr>
                </a:gs>
              </a:gsLst>
              <a:lin ang="5400000" scaled="1"/>
              <a:tileRect/>
            </a:gradFill>
          </p:spPr>
          <p:txBody>
            <a:bodyPr wrap="none" rtlCol="0">
              <a:spAutoFit/>
            </a:bodyPr>
            <a:lstStyle/>
            <a:p>
              <a:pPr algn="ctr"/>
              <a:r>
                <a:rPr lang="fr-FR" sz="2000" b="1" dirty="0" smtClean="0">
                  <a:latin typeface="Calibri" panose="020F0502020204030204" pitchFamily="34" charset="0"/>
                  <a:cs typeface="Calibri" panose="020F0502020204030204" pitchFamily="34" charset="0"/>
                </a:rPr>
                <a:t>Prescripteur/</a:t>
              </a:r>
            </a:p>
            <a:p>
              <a:pPr algn="ctr"/>
              <a:r>
                <a:rPr lang="fr-FR" sz="2000" b="1" dirty="0">
                  <a:latin typeface="Calibri" panose="020F0502020204030204" pitchFamily="34" charset="0"/>
                  <a:cs typeface="Calibri" panose="020F0502020204030204" pitchFamily="34" charset="0"/>
                </a:rPr>
                <a:t>U</a:t>
              </a:r>
              <a:r>
                <a:rPr lang="fr-FR" sz="2000" b="1" dirty="0" smtClean="0">
                  <a:latin typeface="Calibri" panose="020F0502020204030204" pitchFamily="34" charset="0"/>
                  <a:cs typeface="Calibri" panose="020F0502020204030204" pitchFamily="34" charset="0"/>
                </a:rPr>
                <a:t>tilisateur</a:t>
              </a:r>
              <a:endParaRPr lang="fr-FR" sz="2000" b="1" dirty="0">
                <a:latin typeface="Calibri" panose="020F0502020204030204" pitchFamily="34" charset="0"/>
                <a:cs typeface="Calibri" panose="020F0502020204030204" pitchFamily="34" charset="0"/>
              </a:endParaRPr>
            </a:p>
          </p:txBody>
        </p:sp>
        <p:sp>
          <p:nvSpPr>
            <p:cNvPr id="50" name="Double flèche horizontale 49"/>
            <p:cNvSpPr/>
            <p:nvPr/>
          </p:nvSpPr>
          <p:spPr>
            <a:xfrm rot="16200000">
              <a:off x="5009293" y="4230378"/>
              <a:ext cx="1440160" cy="713862"/>
            </a:xfrm>
            <a:prstGeom prst="leftRightArrow">
              <a:avLst/>
            </a:prstGeom>
            <a:gradFill flip="none" rotWithShape="1">
              <a:gsLst>
                <a:gs pos="0">
                  <a:srgbClr val="0073A0"/>
                </a:gs>
                <a:gs pos="50000">
                  <a:srgbClr val="09BFFF"/>
                </a:gs>
                <a:gs pos="100000">
                  <a:srgbClr val="0073A0"/>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8" name="Groupe 7"/>
          <p:cNvGrpSpPr/>
          <p:nvPr/>
        </p:nvGrpSpPr>
        <p:grpSpPr>
          <a:xfrm>
            <a:off x="6244408" y="3651849"/>
            <a:ext cx="2727553" cy="2111696"/>
            <a:chOff x="6244408" y="3651849"/>
            <a:chExt cx="2727553" cy="2111696"/>
          </a:xfrm>
        </p:grpSpPr>
        <p:sp>
          <p:nvSpPr>
            <p:cNvPr id="51" name="ZoneTexte 50"/>
            <p:cNvSpPr txBox="1"/>
            <p:nvPr/>
          </p:nvSpPr>
          <p:spPr>
            <a:xfrm>
              <a:off x="7483926" y="4306807"/>
              <a:ext cx="1488035" cy="707886"/>
            </a:xfrm>
            <a:prstGeom prst="rect">
              <a:avLst/>
            </a:prstGeom>
            <a:gradFill flip="none" rotWithShape="1">
              <a:gsLst>
                <a:gs pos="0">
                  <a:srgbClr val="09BFFF">
                    <a:tint val="66000"/>
                    <a:satMod val="160000"/>
                  </a:srgbClr>
                </a:gs>
                <a:gs pos="50000">
                  <a:srgbClr val="09BFFF">
                    <a:tint val="44500"/>
                    <a:satMod val="160000"/>
                  </a:srgbClr>
                </a:gs>
                <a:gs pos="100000">
                  <a:srgbClr val="09BFFF">
                    <a:tint val="23500"/>
                    <a:satMod val="160000"/>
                  </a:srgbClr>
                </a:gs>
              </a:gsLst>
              <a:lin ang="5400000" scaled="1"/>
              <a:tileRect/>
            </a:gradFill>
          </p:spPr>
          <p:txBody>
            <a:bodyPr wrap="none" rtlCol="0">
              <a:spAutoFit/>
            </a:bodyPr>
            <a:lstStyle/>
            <a:p>
              <a:pPr algn="ctr"/>
              <a:r>
                <a:rPr lang="fr-FR" sz="2000" b="1" dirty="0" smtClean="0">
                  <a:latin typeface="Calibri" panose="020F0502020204030204" pitchFamily="34" charset="0"/>
                  <a:cs typeface="Calibri" panose="020F0502020204030204" pitchFamily="34" charset="0"/>
                </a:rPr>
                <a:t>Recherche</a:t>
              </a:r>
            </a:p>
            <a:p>
              <a:pPr algn="ctr"/>
              <a:r>
                <a:rPr lang="fr-FR" sz="2000" b="1" dirty="0" smtClean="0">
                  <a:latin typeface="Calibri" panose="020F0502020204030204" pitchFamily="34" charset="0"/>
                  <a:cs typeface="Calibri" panose="020F0502020204030204" pitchFamily="34" charset="0"/>
                </a:rPr>
                <a:t>académique</a:t>
              </a:r>
              <a:endParaRPr lang="fr-FR" sz="2000" b="1" dirty="0">
                <a:latin typeface="Calibri" panose="020F0502020204030204" pitchFamily="34" charset="0"/>
                <a:cs typeface="Calibri" panose="020F0502020204030204" pitchFamily="34" charset="0"/>
              </a:endParaRPr>
            </a:p>
          </p:txBody>
        </p:sp>
        <p:sp>
          <p:nvSpPr>
            <p:cNvPr id="52" name="Double flèche horizontale 51"/>
            <p:cNvSpPr/>
            <p:nvPr/>
          </p:nvSpPr>
          <p:spPr>
            <a:xfrm rot="13462165">
              <a:off x="6244408" y="3651849"/>
              <a:ext cx="1440160" cy="713862"/>
            </a:xfrm>
            <a:prstGeom prst="leftRightArrow">
              <a:avLst/>
            </a:prstGeom>
            <a:gradFill flip="none" rotWithShape="1">
              <a:gsLst>
                <a:gs pos="0">
                  <a:srgbClr val="0073A0"/>
                </a:gs>
                <a:gs pos="50000">
                  <a:srgbClr val="09BFFF"/>
                </a:gs>
                <a:gs pos="100000">
                  <a:srgbClr val="0073A0"/>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Double flèche horizontale 53"/>
            <p:cNvSpPr/>
            <p:nvPr/>
          </p:nvSpPr>
          <p:spPr>
            <a:xfrm rot="8137835" flipV="1">
              <a:off x="6244408" y="5049683"/>
              <a:ext cx="1440160" cy="713862"/>
            </a:xfrm>
            <a:prstGeom prst="leftRightArrow">
              <a:avLst/>
            </a:prstGeom>
            <a:gradFill flip="none" rotWithShape="1">
              <a:gsLst>
                <a:gs pos="0">
                  <a:srgbClr val="0073A0"/>
                </a:gs>
                <a:gs pos="50000">
                  <a:srgbClr val="09BFFF"/>
                </a:gs>
                <a:gs pos="100000">
                  <a:srgbClr val="0073A0"/>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69" name="ZoneTexte 68"/>
          <p:cNvSpPr txBox="1"/>
          <p:nvPr/>
        </p:nvSpPr>
        <p:spPr>
          <a:xfrm>
            <a:off x="4461492" y="658416"/>
            <a:ext cx="1233030" cy="400110"/>
          </a:xfrm>
          <a:prstGeom prst="rect">
            <a:avLst/>
          </a:prstGeom>
          <a:gradFill flip="none" rotWithShape="1">
            <a:gsLst>
              <a:gs pos="0">
                <a:srgbClr val="09BFFF">
                  <a:tint val="66000"/>
                  <a:satMod val="160000"/>
                </a:srgbClr>
              </a:gs>
              <a:gs pos="50000">
                <a:srgbClr val="09BFFF">
                  <a:tint val="44500"/>
                  <a:satMod val="160000"/>
                </a:srgbClr>
              </a:gs>
              <a:gs pos="100000">
                <a:srgbClr val="09BFFF">
                  <a:tint val="23500"/>
                  <a:satMod val="160000"/>
                </a:srgbClr>
              </a:gs>
            </a:gsLst>
            <a:lin ang="5400000" scaled="1"/>
            <a:tileRect/>
          </a:gradFill>
        </p:spPr>
        <p:txBody>
          <a:bodyPr wrap="none" rtlCol="0">
            <a:spAutoFit/>
          </a:bodyPr>
          <a:lstStyle/>
          <a:p>
            <a:pPr algn="ctr"/>
            <a:r>
              <a:rPr lang="fr-FR" sz="2000" b="1" dirty="0" smtClean="0">
                <a:latin typeface="Calibri" panose="020F0502020204030204" pitchFamily="34" charset="0"/>
                <a:cs typeface="Calibri" panose="020F0502020204030204" pitchFamily="34" charset="0"/>
              </a:rPr>
              <a:t>Financeur</a:t>
            </a:r>
            <a:endParaRPr lang="fr-FR" sz="2000" b="1" dirty="0">
              <a:latin typeface="Calibri" panose="020F0502020204030204" pitchFamily="34" charset="0"/>
              <a:cs typeface="Calibri" panose="020F0502020204030204" pitchFamily="34" charset="0"/>
            </a:endParaRPr>
          </a:p>
        </p:txBody>
      </p:sp>
      <p:sp>
        <p:nvSpPr>
          <p:cNvPr id="70" name="Rectangle 69"/>
          <p:cNvSpPr/>
          <p:nvPr/>
        </p:nvSpPr>
        <p:spPr>
          <a:xfrm>
            <a:off x="4441113" y="578412"/>
            <a:ext cx="1310143" cy="49700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561566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11"/>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xit" presetSubtype="0" fill="hold" grpId="0" nodeType="withEffect">
                                  <p:stCondLst>
                                    <p:cond delay="0"/>
                                  </p:stCondLst>
                                  <p:childTnLst>
                                    <p:set>
                                      <p:cBhvr>
                                        <p:cTn id="14" dur="1" fill="hold">
                                          <p:stCondLst>
                                            <p:cond delay="0"/>
                                          </p:stCondLst>
                                        </p:cTn>
                                        <p:tgtEl>
                                          <p:spTgt spid="60"/>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16"/>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1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xit" presetSubtype="0" fill="hold" nodeType="withEffect">
                                  <p:stCondLst>
                                    <p:cond delay="0"/>
                                  </p:stCondLst>
                                  <p:childTnLst>
                                    <p:set>
                                      <p:cBhvr>
                                        <p:cTn id="28" dur="1" fill="hold">
                                          <p:stCondLst>
                                            <p:cond delay="0"/>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DM : identifier les verrous pour pouvoir agir</a:t>
            </a:r>
            <a:endParaRPr lang="fr-FR" dirty="0"/>
          </a:p>
        </p:txBody>
      </p:sp>
      <p:sp>
        <p:nvSpPr>
          <p:cNvPr id="13" name="ZoneTexte 12"/>
          <p:cNvSpPr txBox="1"/>
          <p:nvPr/>
        </p:nvSpPr>
        <p:spPr>
          <a:xfrm>
            <a:off x="1445276" y="4149080"/>
            <a:ext cx="1747402" cy="830997"/>
          </a:xfrm>
          <a:prstGeom prst="rect">
            <a:avLst/>
          </a:prstGeom>
          <a:gradFill flip="none" rotWithShape="1">
            <a:gsLst>
              <a:gs pos="0">
                <a:srgbClr val="09BFFF">
                  <a:tint val="66000"/>
                  <a:satMod val="160000"/>
                </a:srgbClr>
              </a:gs>
              <a:gs pos="50000">
                <a:srgbClr val="09BFFF">
                  <a:tint val="44500"/>
                  <a:satMod val="160000"/>
                </a:srgbClr>
              </a:gs>
              <a:gs pos="100000">
                <a:srgbClr val="09BFFF">
                  <a:tint val="23500"/>
                  <a:satMod val="160000"/>
                </a:srgbClr>
              </a:gs>
            </a:gsLst>
            <a:lin ang="5400000" scaled="1"/>
            <a:tileRect/>
          </a:gradFill>
        </p:spPr>
        <p:txBody>
          <a:bodyPr wrap="none" rtlCol="0">
            <a:spAutoFit/>
          </a:bodyPr>
          <a:lstStyle/>
          <a:p>
            <a:pPr algn="ctr"/>
            <a:r>
              <a:rPr lang="fr-FR" sz="2400" b="1" dirty="0" smtClean="0">
                <a:latin typeface="Calibri" panose="020F0502020204030204" pitchFamily="34" charset="0"/>
                <a:cs typeface="Calibri" panose="020F0502020204030204" pitchFamily="34" charset="0"/>
              </a:rPr>
              <a:t>Recherche</a:t>
            </a:r>
          </a:p>
          <a:p>
            <a:pPr algn="ctr"/>
            <a:r>
              <a:rPr lang="fr-FR" sz="2400" b="1" dirty="0" smtClean="0">
                <a:latin typeface="Calibri" panose="020F0502020204030204" pitchFamily="34" charset="0"/>
                <a:cs typeface="Calibri" panose="020F0502020204030204" pitchFamily="34" charset="0"/>
              </a:rPr>
              <a:t>académique</a:t>
            </a:r>
            <a:endParaRPr lang="fr-FR" sz="2400" b="1" dirty="0">
              <a:latin typeface="Calibri" panose="020F0502020204030204" pitchFamily="34" charset="0"/>
              <a:cs typeface="Calibri" panose="020F0502020204030204" pitchFamily="34" charset="0"/>
            </a:endParaRPr>
          </a:p>
        </p:txBody>
      </p:sp>
      <p:sp>
        <p:nvSpPr>
          <p:cNvPr id="14" name="ZoneTexte 13"/>
          <p:cNvSpPr txBox="1"/>
          <p:nvPr/>
        </p:nvSpPr>
        <p:spPr>
          <a:xfrm>
            <a:off x="5796136" y="4149080"/>
            <a:ext cx="1875386" cy="830997"/>
          </a:xfrm>
          <a:prstGeom prst="rect">
            <a:avLst/>
          </a:prstGeom>
          <a:gradFill flip="none" rotWithShape="1">
            <a:gsLst>
              <a:gs pos="0">
                <a:srgbClr val="09BFFF">
                  <a:tint val="66000"/>
                  <a:satMod val="160000"/>
                </a:srgbClr>
              </a:gs>
              <a:gs pos="50000">
                <a:srgbClr val="09BFFF">
                  <a:tint val="44500"/>
                  <a:satMod val="160000"/>
                </a:srgbClr>
              </a:gs>
              <a:gs pos="100000">
                <a:srgbClr val="09BFFF">
                  <a:tint val="23500"/>
                  <a:satMod val="160000"/>
                </a:srgbClr>
              </a:gs>
            </a:gsLst>
            <a:lin ang="8100000" scaled="1"/>
            <a:tileRect/>
          </a:gradFill>
        </p:spPr>
        <p:txBody>
          <a:bodyPr wrap="none" rtlCol="0">
            <a:spAutoFit/>
          </a:bodyPr>
          <a:lstStyle/>
          <a:p>
            <a:pPr algn="ctr"/>
            <a:r>
              <a:rPr lang="fr-FR" sz="2400" b="1" dirty="0" smtClean="0">
                <a:latin typeface="Calibri" panose="020F0502020204030204" pitchFamily="34" charset="0"/>
                <a:cs typeface="Calibri" panose="020F0502020204030204" pitchFamily="34" charset="0"/>
              </a:rPr>
              <a:t>Prescripteur/</a:t>
            </a:r>
          </a:p>
          <a:p>
            <a:pPr algn="ctr"/>
            <a:r>
              <a:rPr lang="fr-FR" sz="2400" b="1" dirty="0">
                <a:latin typeface="Calibri" panose="020F0502020204030204" pitchFamily="34" charset="0"/>
                <a:cs typeface="Calibri" panose="020F0502020204030204" pitchFamily="34" charset="0"/>
              </a:rPr>
              <a:t>U</a:t>
            </a:r>
            <a:r>
              <a:rPr lang="fr-FR" sz="2400" b="1" dirty="0" smtClean="0">
                <a:latin typeface="Calibri" panose="020F0502020204030204" pitchFamily="34" charset="0"/>
                <a:cs typeface="Calibri" panose="020F0502020204030204" pitchFamily="34" charset="0"/>
              </a:rPr>
              <a:t>tilisateur</a:t>
            </a:r>
            <a:endParaRPr lang="fr-FR" sz="2400" b="1" dirty="0">
              <a:latin typeface="Calibri" panose="020F0502020204030204" pitchFamily="34" charset="0"/>
              <a:cs typeface="Calibri" panose="020F0502020204030204" pitchFamily="34" charset="0"/>
            </a:endParaRPr>
          </a:p>
        </p:txBody>
      </p:sp>
      <p:sp>
        <p:nvSpPr>
          <p:cNvPr id="15" name="ZoneTexte 14"/>
          <p:cNvSpPr txBox="1"/>
          <p:nvPr/>
        </p:nvSpPr>
        <p:spPr>
          <a:xfrm>
            <a:off x="3834870" y="1412776"/>
            <a:ext cx="1328954" cy="461665"/>
          </a:xfrm>
          <a:prstGeom prst="rect">
            <a:avLst/>
          </a:prstGeom>
          <a:gradFill flip="none" rotWithShape="1">
            <a:gsLst>
              <a:gs pos="0">
                <a:srgbClr val="09BFFF">
                  <a:tint val="66000"/>
                  <a:satMod val="160000"/>
                </a:srgbClr>
              </a:gs>
              <a:gs pos="50000">
                <a:srgbClr val="09BFFF">
                  <a:tint val="44500"/>
                  <a:satMod val="160000"/>
                </a:srgbClr>
              </a:gs>
              <a:gs pos="100000">
                <a:srgbClr val="09BFFF">
                  <a:tint val="23500"/>
                  <a:satMod val="160000"/>
                </a:srgbClr>
              </a:gs>
            </a:gsLst>
            <a:lin ang="5400000" scaled="1"/>
            <a:tileRect/>
          </a:gradFill>
        </p:spPr>
        <p:txBody>
          <a:bodyPr wrap="none" rtlCol="0">
            <a:spAutoFit/>
          </a:bodyPr>
          <a:lstStyle/>
          <a:p>
            <a:pPr algn="ctr"/>
            <a:r>
              <a:rPr lang="fr-FR" sz="2400" b="1" dirty="0" smtClean="0">
                <a:latin typeface="Calibri" panose="020F0502020204030204" pitchFamily="34" charset="0"/>
                <a:cs typeface="Calibri" panose="020F0502020204030204" pitchFamily="34" charset="0"/>
              </a:rPr>
              <a:t>Industrie</a:t>
            </a:r>
            <a:endParaRPr lang="fr-FR" sz="2400" b="1" dirty="0">
              <a:latin typeface="Calibri" panose="020F0502020204030204" pitchFamily="34" charset="0"/>
              <a:cs typeface="Calibri" panose="020F0502020204030204" pitchFamily="34" charset="0"/>
            </a:endParaRPr>
          </a:p>
        </p:txBody>
      </p:sp>
      <p:sp>
        <p:nvSpPr>
          <p:cNvPr id="3" name="Double flèche horizontale 2"/>
          <p:cNvSpPr/>
          <p:nvPr/>
        </p:nvSpPr>
        <p:spPr>
          <a:xfrm>
            <a:off x="3192678" y="3990109"/>
            <a:ext cx="2603458" cy="807043"/>
          </a:xfrm>
          <a:prstGeom prst="leftRightArrow">
            <a:avLst/>
          </a:prstGeom>
          <a:gradFill flip="none" rotWithShape="1">
            <a:gsLst>
              <a:gs pos="0">
                <a:srgbClr val="0073A0"/>
              </a:gs>
              <a:gs pos="50000">
                <a:srgbClr val="09BFFF"/>
              </a:gs>
              <a:gs pos="100000">
                <a:srgbClr val="0073A0"/>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Double flèche horizontale 19"/>
          <p:cNvSpPr/>
          <p:nvPr/>
        </p:nvSpPr>
        <p:spPr>
          <a:xfrm rot="18006185" flipH="1">
            <a:off x="2412299" y="2611221"/>
            <a:ext cx="2603458" cy="807043"/>
          </a:xfrm>
          <a:prstGeom prst="leftRightArrow">
            <a:avLst/>
          </a:prstGeom>
          <a:gradFill flip="none" rotWithShape="1">
            <a:gsLst>
              <a:gs pos="0">
                <a:srgbClr val="0073A0"/>
              </a:gs>
              <a:gs pos="50000">
                <a:srgbClr val="09BFFF"/>
              </a:gs>
              <a:gs pos="100000">
                <a:srgbClr val="0073A0"/>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Double flèche horizontale 20"/>
          <p:cNvSpPr/>
          <p:nvPr/>
        </p:nvSpPr>
        <p:spPr>
          <a:xfrm rot="3593815">
            <a:off x="3996475" y="2611221"/>
            <a:ext cx="2603458" cy="807043"/>
          </a:xfrm>
          <a:prstGeom prst="leftRightArrow">
            <a:avLst/>
          </a:prstGeom>
          <a:gradFill flip="none" rotWithShape="1">
            <a:gsLst>
              <a:gs pos="0">
                <a:srgbClr val="0073A0"/>
              </a:gs>
              <a:gs pos="50000">
                <a:srgbClr val="09BFFF"/>
              </a:gs>
              <a:gs pos="100000">
                <a:srgbClr val="0073A0"/>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Triangle isocèle 43"/>
          <p:cNvSpPr/>
          <p:nvPr/>
        </p:nvSpPr>
        <p:spPr>
          <a:xfrm>
            <a:off x="3637308" y="2651235"/>
            <a:ext cx="1708832" cy="14731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à coins arrondis 9"/>
          <p:cNvSpPr/>
          <p:nvPr/>
        </p:nvSpPr>
        <p:spPr>
          <a:xfrm>
            <a:off x="5870385" y="5085208"/>
            <a:ext cx="1728000" cy="432000"/>
          </a:xfrm>
          <a:prstGeom prst="round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solidFill>
                  <a:schemeClr val="tx1"/>
                </a:solidFill>
                <a:latin typeface="Calibri" panose="020F0502020204030204" pitchFamily="34" charset="0"/>
                <a:cs typeface="Calibri" panose="020F0502020204030204" pitchFamily="34" charset="0"/>
              </a:rPr>
              <a:t>Acceptabilité</a:t>
            </a:r>
            <a:endParaRPr lang="fr-FR" sz="2000" b="1" dirty="0">
              <a:solidFill>
                <a:schemeClr val="tx1"/>
              </a:solidFill>
              <a:latin typeface="Calibri" panose="020F0502020204030204" pitchFamily="34" charset="0"/>
              <a:cs typeface="Calibri" panose="020F0502020204030204" pitchFamily="34" charset="0"/>
            </a:endParaRPr>
          </a:p>
        </p:txBody>
      </p:sp>
      <p:sp>
        <p:nvSpPr>
          <p:cNvPr id="11" name="Rectangle à coins arrondis 10"/>
          <p:cNvSpPr/>
          <p:nvPr/>
        </p:nvSpPr>
        <p:spPr>
          <a:xfrm>
            <a:off x="1187624" y="5075778"/>
            <a:ext cx="2016000" cy="450861"/>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solidFill>
                  <a:schemeClr val="tx1"/>
                </a:solidFill>
                <a:latin typeface="Calibri" panose="020F0502020204030204" pitchFamily="34" charset="0"/>
                <a:cs typeface="Calibri" panose="020F0502020204030204" pitchFamily="34" charset="0"/>
              </a:rPr>
              <a:t>Transversalités</a:t>
            </a:r>
          </a:p>
        </p:txBody>
      </p:sp>
      <p:sp>
        <p:nvSpPr>
          <p:cNvPr id="12" name="Rectangle à coins arrondis 11"/>
          <p:cNvSpPr/>
          <p:nvPr/>
        </p:nvSpPr>
        <p:spPr>
          <a:xfrm>
            <a:off x="1738050" y="2443264"/>
            <a:ext cx="1512850" cy="804040"/>
          </a:xfrm>
          <a:prstGeom prst="round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none" lIns="72000" tIns="36000" rIns="72000" bIns="36000" rtlCol="0" anchor="ctr">
            <a:spAutoFit/>
          </a:bodyPr>
          <a:lstStyle/>
          <a:p>
            <a:pPr algn="ctr">
              <a:spcBef>
                <a:spcPts val="300"/>
              </a:spcBef>
              <a:buClr>
                <a:srgbClr val="C00000"/>
              </a:buClr>
            </a:pPr>
            <a:r>
              <a:rPr lang="fr-FR" sz="2000" b="1" dirty="0">
                <a:solidFill>
                  <a:schemeClr val="tx1"/>
                </a:solidFill>
                <a:latin typeface="Calibri" panose="020F0502020204030204" pitchFamily="34" charset="0"/>
                <a:cs typeface="Calibri" panose="020F0502020204030204" pitchFamily="34" charset="0"/>
              </a:rPr>
              <a:t>Transfert </a:t>
            </a:r>
            <a:endParaRPr lang="fr-FR" sz="2000" b="1" dirty="0" smtClean="0">
              <a:solidFill>
                <a:schemeClr val="tx1"/>
              </a:solidFill>
              <a:latin typeface="Calibri" panose="020F0502020204030204" pitchFamily="34" charset="0"/>
              <a:cs typeface="Calibri" panose="020F0502020204030204" pitchFamily="34" charset="0"/>
            </a:endParaRPr>
          </a:p>
          <a:p>
            <a:pPr algn="ctr">
              <a:spcBef>
                <a:spcPts val="300"/>
              </a:spcBef>
              <a:buClr>
                <a:srgbClr val="C00000"/>
              </a:buClr>
            </a:pPr>
            <a:r>
              <a:rPr lang="fr-FR" sz="2000" b="1" dirty="0" smtClean="0">
                <a:solidFill>
                  <a:schemeClr val="tx1"/>
                </a:solidFill>
                <a:latin typeface="Calibri" panose="020F0502020204030204" pitchFamily="34" charset="0"/>
                <a:cs typeface="Calibri" panose="020F0502020204030204" pitchFamily="34" charset="0"/>
              </a:rPr>
              <a:t>public/privé</a:t>
            </a:r>
            <a:endParaRPr lang="fr-FR" sz="2000" b="1" dirty="0">
              <a:solidFill>
                <a:schemeClr val="tx1"/>
              </a:solidFill>
              <a:latin typeface="Calibri" panose="020F0502020204030204" pitchFamily="34" charset="0"/>
              <a:cs typeface="Calibri" panose="020F0502020204030204" pitchFamily="34" charset="0"/>
            </a:endParaRPr>
          </a:p>
        </p:txBody>
      </p:sp>
      <p:pic>
        <p:nvPicPr>
          <p:cNvPr id="16" name="Imag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96336" y="5003076"/>
            <a:ext cx="409575" cy="596265"/>
          </a:xfrm>
          <a:prstGeom prst="rect">
            <a:avLst/>
          </a:prstGeom>
        </p:spPr>
      </p:pic>
      <p:pic>
        <p:nvPicPr>
          <p:cNvPr id="17" name="Image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45767" y="766929"/>
            <a:ext cx="409575" cy="596265"/>
          </a:xfrm>
          <a:prstGeom prst="rect">
            <a:avLst/>
          </a:prstGeom>
        </p:spPr>
      </p:pic>
      <p:pic>
        <p:nvPicPr>
          <p:cNvPr id="18" name="Image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6041" y="5003076"/>
            <a:ext cx="409575" cy="596265"/>
          </a:xfrm>
          <a:prstGeom prst="rect">
            <a:avLst/>
          </a:prstGeom>
        </p:spPr>
      </p:pic>
      <p:sp>
        <p:nvSpPr>
          <p:cNvPr id="19" name="Rectangle à coins arrondis 18"/>
          <p:cNvSpPr/>
          <p:nvPr/>
        </p:nvSpPr>
        <p:spPr>
          <a:xfrm>
            <a:off x="3598825" y="777061"/>
            <a:ext cx="1800200" cy="576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solidFill>
                  <a:schemeClr val="tx1"/>
                </a:solidFill>
                <a:latin typeface="Calibri" panose="020F0502020204030204" pitchFamily="34" charset="0"/>
                <a:cs typeface="Calibri" panose="020F0502020204030204" pitchFamily="34" charset="0"/>
              </a:rPr>
              <a:t>Quelles Alliances ?</a:t>
            </a:r>
            <a:endParaRPr lang="fr-FR" sz="2000" b="1" dirty="0">
              <a:solidFill>
                <a:schemeClr val="tx1"/>
              </a:solidFill>
              <a:latin typeface="Calibri" panose="020F0502020204030204" pitchFamily="34" charset="0"/>
              <a:cs typeface="Calibri" panose="020F0502020204030204" pitchFamily="34" charset="0"/>
            </a:endParaRPr>
          </a:p>
        </p:txBody>
      </p:sp>
      <p:sp>
        <p:nvSpPr>
          <p:cNvPr id="22" name="Rectangle à coins arrondis 21"/>
          <p:cNvSpPr/>
          <p:nvPr/>
        </p:nvSpPr>
        <p:spPr>
          <a:xfrm>
            <a:off x="5616116" y="2132856"/>
            <a:ext cx="2988332" cy="684000"/>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solidFill>
                  <a:schemeClr val="bg1"/>
                </a:solidFill>
                <a:latin typeface="Calibri" panose="020F0502020204030204" pitchFamily="34" charset="0"/>
                <a:cs typeface="Calibri" panose="020F0502020204030204" pitchFamily="34" charset="0"/>
              </a:rPr>
              <a:t>Parcours réglementaire difficile à appréhender</a:t>
            </a:r>
            <a:endParaRPr lang="fr-FR" sz="2000" b="1" dirty="0">
              <a:solidFill>
                <a:schemeClr val="bg1"/>
              </a:solidFill>
              <a:latin typeface="Calibri" panose="020F0502020204030204" pitchFamily="34" charset="0"/>
              <a:cs typeface="Calibri" panose="020F0502020204030204" pitchFamily="34" charset="0"/>
            </a:endParaRPr>
          </a:p>
        </p:txBody>
      </p:sp>
      <p:sp>
        <p:nvSpPr>
          <p:cNvPr id="23" name="Rectangle à coins arrondis 22"/>
          <p:cNvSpPr/>
          <p:nvPr/>
        </p:nvSpPr>
        <p:spPr>
          <a:xfrm>
            <a:off x="6048408" y="2924944"/>
            <a:ext cx="2196000" cy="648000"/>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2000" b="1" dirty="0" smtClean="0">
                <a:solidFill>
                  <a:schemeClr val="bg1"/>
                </a:solidFill>
                <a:latin typeface="Calibri" panose="020F0502020204030204" pitchFamily="34" charset="0"/>
                <a:cs typeface="Calibri" panose="020F0502020204030204" pitchFamily="34" charset="0"/>
              </a:rPr>
              <a:t>Quel(s) modèle(s) économique(s) ?</a:t>
            </a:r>
            <a:endParaRPr lang="fr-FR" sz="2000" b="1" dirty="0">
              <a:solidFill>
                <a:schemeClr val="bg1"/>
              </a:solidFill>
              <a:latin typeface="Calibri" panose="020F0502020204030204" pitchFamily="34" charset="0"/>
              <a:cs typeface="Calibri" panose="020F0502020204030204" pitchFamily="34" charset="0"/>
            </a:endParaRPr>
          </a:p>
        </p:txBody>
      </p:sp>
      <p:sp>
        <p:nvSpPr>
          <p:cNvPr id="24" name="Rectangle à coins arrondis 23"/>
          <p:cNvSpPr/>
          <p:nvPr/>
        </p:nvSpPr>
        <p:spPr>
          <a:xfrm>
            <a:off x="3718172" y="5070638"/>
            <a:ext cx="1555819" cy="420956"/>
          </a:xfrm>
          <a:prstGeom prst="round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none" lIns="72000" tIns="36000" rIns="72000" bIns="36000" rtlCol="0" anchor="ctr">
            <a:spAutoFit/>
          </a:bodyPr>
          <a:lstStyle/>
          <a:p>
            <a:pPr algn="ctr"/>
            <a:r>
              <a:rPr lang="fr-FR" sz="2000" b="1" dirty="0" smtClean="0">
                <a:solidFill>
                  <a:schemeClr val="tx1"/>
                </a:solidFill>
                <a:latin typeface="Calibri" panose="020F0502020204030204" pitchFamily="34" charset="0"/>
                <a:cs typeface="Calibri" panose="020F0502020204030204" pitchFamily="34" charset="0"/>
              </a:rPr>
              <a:t>Pertinence ? </a:t>
            </a:r>
          </a:p>
        </p:txBody>
      </p:sp>
      <p:sp>
        <p:nvSpPr>
          <p:cNvPr id="25" name="Triangle isocèle 24"/>
          <p:cNvSpPr/>
          <p:nvPr/>
        </p:nvSpPr>
        <p:spPr>
          <a:xfrm>
            <a:off x="3637308" y="2651235"/>
            <a:ext cx="1708832" cy="14731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6" name="Image 2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84271" y="2544703"/>
            <a:ext cx="409575" cy="596265"/>
          </a:xfrm>
          <a:prstGeom prst="rect">
            <a:avLst/>
          </a:prstGeom>
        </p:spPr>
      </p:pic>
      <p:pic>
        <p:nvPicPr>
          <p:cNvPr id="27" name="Image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70537" y="2176724"/>
            <a:ext cx="409575" cy="596265"/>
          </a:xfrm>
          <a:prstGeom prst="rect">
            <a:avLst/>
          </a:prstGeom>
        </p:spPr>
      </p:pic>
      <p:pic>
        <p:nvPicPr>
          <p:cNvPr id="28" name="Image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13386" y="2950812"/>
            <a:ext cx="409575" cy="596265"/>
          </a:xfrm>
          <a:prstGeom prst="rect">
            <a:avLst/>
          </a:prstGeom>
        </p:spPr>
      </p:pic>
      <p:pic>
        <p:nvPicPr>
          <p:cNvPr id="29" name="Image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91294" y="4437112"/>
            <a:ext cx="409575" cy="596265"/>
          </a:xfrm>
          <a:prstGeom prst="rect">
            <a:avLst/>
          </a:prstGeom>
        </p:spPr>
      </p:pic>
      <p:pic>
        <p:nvPicPr>
          <p:cNvPr id="30" name="Image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45767" y="766929"/>
            <a:ext cx="409575" cy="596265"/>
          </a:xfrm>
          <a:prstGeom prst="rect">
            <a:avLst/>
          </a:prstGeom>
        </p:spPr>
      </p:pic>
      <p:pic>
        <p:nvPicPr>
          <p:cNvPr id="33" name="Image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84271" y="2544703"/>
            <a:ext cx="409575" cy="596265"/>
          </a:xfrm>
          <a:prstGeom prst="rect">
            <a:avLst/>
          </a:prstGeom>
        </p:spPr>
      </p:pic>
      <p:pic>
        <p:nvPicPr>
          <p:cNvPr id="34" name="Image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70537" y="2176724"/>
            <a:ext cx="409575" cy="596265"/>
          </a:xfrm>
          <a:prstGeom prst="rect">
            <a:avLst/>
          </a:prstGeom>
        </p:spPr>
      </p:pic>
      <p:pic>
        <p:nvPicPr>
          <p:cNvPr id="35" name="Image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13386" y="2950812"/>
            <a:ext cx="409575" cy="596265"/>
          </a:xfrm>
          <a:prstGeom prst="rect">
            <a:avLst/>
          </a:prstGeom>
        </p:spPr>
      </p:pic>
      <p:pic>
        <p:nvPicPr>
          <p:cNvPr id="36" name="Image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6041" y="5003076"/>
            <a:ext cx="409575" cy="596265"/>
          </a:xfrm>
          <a:prstGeom prst="rect">
            <a:avLst/>
          </a:prstGeom>
        </p:spPr>
      </p:pic>
      <p:pic>
        <p:nvPicPr>
          <p:cNvPr id="37" name="Image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91294" y="4437112"/>
            <a:ext cx="409575" cy="596265"/>
          </a:xfrm>
          <a:prstGeom prst="rect">
            <a:avLst/>
          </a:prstGeom>
        </p:spPr>
      </p:pic>
      <p:pic>
        <p:nvPicPr>
          <p:cNvPr id="38" name="Imag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96336" y="5003076"/>
            <a:ext cx="409575" cy="596265"/>
          </a:xfrm>
          <a:prstGeom prst="rect">
            <a:avLst/>
          </a:prstGeom>
        </p:spPr>
      </p:pic>
    </p:spTree>
    <p:extLst>
      <p:ext uri="{BB962C8B-B14F-4D97-AF65-F5344CB8AC3E}">
        <p14:creationId xmlns:p14="http://schemas.microsoft.com/office/powerpoint/2010/main" val="1561021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17"/>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26"/>
                                        </p:tgtEl>
                                        <p:attrNameLst>
                                          <p:attrName>style.visibility</p:attrName>
                                        </p:attrNameLst>
                                      </p:cBhvr>
                                      <p:to>
                                        <p:strVal val="hidden"/>
                                      </p:to>
                                    </p:set>
                                  </p:childTnLst>
                                </p:cTn>
                              </p:par>
                              <p:par>
                                <p:cTn id="45" presetID="1" presetClass="exit" presetSubtype="0" fill="hold" nodeType="withEffect">
                                  <p:stCondLst>
                                    <p:cond delay="0"/>
                                  </p:stCondLst>
                                  <p:childTnLst>
                                    <p:set>
                                      <p:cBhvr>
                                        <p:cTn id="46" dur="1" fill="hold">
                                          <p:stCondLst>
                                            <p:cond delay="0"/>
                                          </p:stCondLst>
                                        </p:cTn>
                                        <p:tgtEl>
                                          <p:spTgt spid="27"/>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28"/>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16"/>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29"/>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18"/>
                                        </p:tgtEl>
                                        <p:attrNameLst>
                                          <p:attrName>style.visibility</p:attrName>
                                        </p:attrNameLst>
                                      </p:cBhvr>
                                      <p:to>
                                        <p:strVal val="hidden"/>
                                      </p:to>
                                    </p:set>
                                  </p:childTnLst>
                                </p:cTn>
                              </p:par>
                              <p:par>
                                <p:cTn id="55" presetID="1" presetClass="entr" presetSubtype="0" fill="hold" nodeType="withEffect">
                                  <p:stCondLst>
                                    <p:cond delay="0"/>
                                  </p:stCondLst>
                                  <p:childTnLst>
                                    <p:set>
                                      <p:cBhvr>
                                        <p:cTn id="56" dur="1" fill="hold">
                                          <p:stCondLst>
                                            <p:cond delay="0"/>
                                          </p:stCondLst>
                                        </p:cTn>
                                        <p:tgtEl>
                                          <p:spTgt spid="30"/>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4"/>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5"/>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6"/>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37"/>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9" grpId="0" animBg="1"/>
      <p:bldP spid="22" grpId="0" animBg="1"/>
      <p:bldP spid="23" grpId="0" animBg="1"/>
      <p:bldP spid="2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dirty="0" smtClean="0"/>
              <a:t>Dispositifs Médicaux : Étude PIPAME (2011)</a:t>
            </a:r>
            <a:endParaRPr lang="fr-FR" dirty="0"/>
          </a:p>
        </p:txBody>
      </p:sp>
      <p:sp>
        <p:nvSpPr>
          <p:cNvPr id="6" name="Espace réservé du contenu 5"/>
          <p:cNvSpPr>
            <a:spLocks noGrp="1"/>
          </p:cNvSpPr>
          <p:nvPr>
            <p:ph idx="1"/>
          </p:nvPr>
        </p:nvSpPr>
        <p:spPr/>
        <p:txBody>
          <a:bodyPr/>
          <a:lstStyle/>
          <a:p>
            <a:r>
              <a:rPr lang="fr-FR" dirty="0" smtClean="0"/>
              <a:t>2011 : « Étude PIPAME »</a:t>
            </a:r>
            <a:endParaRPr lang="fr-FR" dirty="0"/>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1770" y="925691"/>
            <a:ext cx="3420633" cy="4977995"/>
          </a:xfrm>
          <a:prstGeom prst="rect">
            <a:avLst/>
          </a:prstGeom>
        </p:spPr>
      </p:pic>
      <p:pic>
        <p:nvPicPr>
          <p:cNvPr id="4" name="Imag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7584" y="1462472"/>
            <a:ext cx="3145555" cy="3933056"/>
          </a:xfrm>
          <a:prstGeom prst="rect">
            <a:avLst/>
          </a:prstGeom>
        </p:spPr>
      </p:pic>
    </p:spTree>
    <p:extLst>
      <p:ext uri="{BB962C8B-B14F-4D97-AF65-F5344CB8AC3E}">
        <p14:creationId xmlns:p14="http://schemas.microsoft.com/office/powerpoint/2010/main" val="26427080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Dispositifs Médicaux : Étude PIPAME (2011)</a:t>
            </a:r>
          </a:p>
        </p:txBody>
      </p:sp>
      <p:pic>
        <p:nvPicPr>
          <p:cNvPr id="4" name="Image 3"/>
          <p:cNvPicPr>
            <a:picLocks noChangeAspect="1"/>
          </p:cNvPicPr>
          <p:nvPr/>
        </p:nvPicPr>
        <p:blipFill rotWithShape="1">
          <a:blip r:embed="rId2" cstate="print">
            <a:extLst>
              <a:ext uri="{28A0092B-C50C-407E-A947-70E740481C1C}">
                <a14:useLocalDpi xmlns:a14="http://schemas.microsoft.com/office/drawing/2010/main" val="0"/>
              </a:ext>
            </a:extLst>
          </a:blip>
          <a:srcRect t="63964"/>
          <a:stretch/>
        </p:blipFill>
        <p:spPr>
          <a:xfrm>
            <a:off x="179512" y="5372958"/>
            <a:ext cx="1705395" cy="768401"/>
          </a:xfrm>
          <a:prstGeom prst="rect">
            <a:avLst/>
          </a:prstGeom>
        </p:spPr>
      </p:pic>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908720"/>
            <a:ext cx="8457696" cy="4639388"/>
          </a:xfrm>
          <a:prstGeom prst="rect">
            <a:avLst/>
          </a:prstGeom>
        </p:spPr>
      </p:pic>
      <p:sp>
        <p:nvSpPr>
          <p:cNvPr id="5" name="Rectangle 4"/>
          <p:cNvSpPr/>
          <p:nvPr/>
        </p:nvSpPr>
        <p:spPr>
          <a:xfrm>
            <a:off x="5755932" y="1709630"/>
            <a:ext cx="2376264" cy="216000"/>
          </a:xfrm>
          <a:prstGeom prst="rect">
            <a:avLst/>
          </a:prstGeom>
          <a:solidFill>
            <a:srgbClr val="FFFF0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1331640" y="3501008"/>
            <a:ext cx="2520280" cy="360040"/>
          </a:xfrm>
          <a:prstGeom prst="rect">
            <a:avLst/>
          </a:prstGeom>
          <a:solidFill>
            <a:srgbClr val="FFFF0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36074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dirty="0"/>
              <a:t>Dispositifs Médicaux : Étude PIPAME (2011)</a:t>
            </a:r>
          </a:p>
        </p:txBody>
      </p:sp>
      <p:pic>
        <p:nvPicPr>
          <p:cNvPr id="10" name="Imag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0879" y="578577"/>
            <a:ext cx="7407097" cy="5082671"/>
          </a:xfrm>
          <a:prstGeom prst="rect">
            <a:avLst/>
          </a:prstGeom>
        </p:spPr>
      </p:pic>
      <p:pic>
        <p:nvPicPr>
          <p:cNvPr id="11" name="Image 10"/>
          <p:cNvPicPr>
            <a:picLocks noChangeAspect="1"/>
          </p:cNvPicPr>
          <p:nvPr/>
        </p:nvPicPr>
        <p:blipFill rotWithShape="1">
          <a:blip r:embed="rId3" cstate="print">
            <a:extLst>
              <a:ext uri="{28A0092B-C50C-407E-A947-70E740481C1C}">
                <a14:useLocalDpi xmlns:a14="http://schemas.microsoft.com/office/drawing/2010/main" val="0"/>
              </a:ext>
            </a:extLst>
          </a:blip>
          <a:srcRect t="63964"/>
          <a:stretch/>
        </p:blipFill>
        <p:spPr>
          <a:xfrm>
            <a:off x="26784" y="4941168"/>
            <a:ext cx="1520880" cy="685264"/>
          </a:xfrm>
          <a:prstGeom prst="rect">
            <a:avLst/>
          </a:prstGeom>
        </p:spPr>
      </p:pic>
      <p:pic>
        <p:nvPicPr>
          <p:cNvPr id="12" name="Imag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2201" y="5589240"/>
            <a:ext cx="8178236" cy="756328"/>
          </a:xfrm>
          <a:prstGeom prst="rect">
            <a:avLst/>
          </a:prstGeom>
        </p:spPr>
      </p:pic>
      <p:pic>
        <p:nvPicPr>
          <p:cNvPr id="14" name="Imag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6951" y="1916833"/>
            <a:ext cx="7348735" cy="1872208"/>
          </a:xfrm>
          <a:prstGeom prst="rect">
            <a:avLst/>
          </a:prstGeom>
          <a:ln w="19050">
            <a:solidFill>
              <a:srgbClr val="C00000"/>
            </a:solidFill>
          </a:ln>
        </p:spPr>
      </p:pic>
      <p:sp>
        <p:nvSpPr>
          <p:cNvPr id="15" name="Flèche droite 14"/>
          <p:cNvSpPr/>
          <p:nvPr/>
        </p:nvSpPr>
        <p:spPr>
          <a:xfrm flipH="1">
            <a:off x="6905948" y="2340119"/>
            <a:ext cx="872248" cy="324605"/>
          </a:xfrm>
          <a:prstGeom prst="rightArrow">
            <a:avLst/>
          </a:prstGeom>
          <a:gradFill flip="none" rotWithShape="1">
            <a:gsLst>
              <a:gs pos="0">
                <a:srgbClr val="09BFFF">
                  <a:shade val="30000"/>
                  <a:satMod val="115000"/>
                </a:srgbClr>
              </a:gs>
              <a:gs pos="50000">
                <a:srgbClr val="09BFFF">
                  <a:shade val="67500"/>
                  <a:satMod val="115000"/>
                </a:srgbClr>
              </a:gs>
              <a:gs pos="100000">
                <a:srgbClr val="09BFFF">
                  <a:shade val="100000"/>
                  <a:satMod val="115000"/>
                </a:srgbClr>
              </a:gs>
            </a:gsLst>
            <a:lin ang="135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Flèche droite 15"/>
          <p:cNvSpPr/>
          <p:nvPr/>
        </p:nvSpPr>
        <p:spPr>
          <a:xfrm flipH="1">
            <a:off x="6905948" y="2770161"/>
            <a:ext cx="872248" cy="324605"/>
          </a:xfrm>
          <a:prstGeom prst="rightArrow">
            <a:avLst/>
          </a:prstGeom>
          <a:gradFill flip="none" rotWithShape="1">
            <a:gsLst>
              <a:gs pos="0">
                <a:srgbClr val="09BFFF">
                  <a:shade val="30000"/>
                  <a:satMod val="115000"/>
                </a:srgbClr>
              </a:gs>
              <a:gs pos="50000">
                <a:srgbClr val="09BFFF">
                  <a:shade val="67500"/>
                  <a:satMod val="115000"/>
                </a:srgbClr>
              </a:gs>
              <a:gs pos="100000">
                <a:srgbClr val="09BFFF">
                  <a:shade val="100000"/>
                  <a:satMod val="115000"/>
                </a:srgbClr>
              </a:gs>
            </a:gsLst>
            <a:lin ang="135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Flèche droite 16"/>
          <p:cNvSpPr/>
          <p:nvPr/>
        </p:nvSpPr>
        <p:spPr>
          <a:xfrm flipH="1">
            <a:off x="6900457" y="3402868"/>
            <a:ext cx="872248" cy="357065"/>
          </a:xfrm>
          <a:prstGeom prst="rightArrow">
            <a:avLst/>
          </a:prstGeom>
          <a:gradFill flip="none" rotWithShape="1">
            <a:gsLst>
              <a:gs pos="0">
                <a:srgbClr val="09BFFF">
                  <a:shade val="30000"/>
                  <a:satMod val="115000"/>
                </a:srgbClr>
              </a:gs>
              <a:gs pos="50000">
                <a:srgbClr val="09BFFF">
                  <a:shade val="67500"/>
                  <a:satMod val="115000"/>
                </a:srgbClr>
              </a:gs>
              <a:gs pos="100000">
                <a:srgbClr val="09BFFF">
                  <a:shade val="100000"/>
                  <a:satMod val="115000"/>
                </a:srgbClr>
              </a:gs>
            </a:gsLst>
            <a:lin ang="135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9" name="Connecteur droit 18"/>
          <p:cNvCxnSpPr/>
          <p:nvPr/>
        </p:nvCxnSpPr>
        <p:spPr>
          <a:xfrm flipV="1">
            <a:off x="1739305" y="2612529"/>
            <a:ext cx="2988000" cy="0"/>
          </a:xfrm>
          <a:prstGeom prst="line">
            <a:avLst/>
          </a:prstGeom>
          <a:ln w="28575">
            <a:solidFill>
              <a:srgbClr val="09BFFF"/>
            </a:solidFill>
          </a:ln>
        </p:spPr>
        <p:style>
          <a:lnRef idx="1">
            <a:schemeClr val="accent1"/>
          </a:lnRef>
          <a:fillRef idx="0">
            <a:schemeClr val="accent1"/>
          </a:fillRef>
          <a:effectRef idx="0">
            <a:schemeClr val="accent1"/>
          </a:effectRef>
          <a:fontRef idx="minor">
            <a:schemeClr val="tx1"/>
          </a:fontRef>
        </p:style>
      </p:cxnSp>
      <p:cxnSp>
        <p:nvCxnSpPr>
          <p:cNvPr id="20" name="Connecteur droit 19"/>
          <p:cNvCxnSpPr/>
          <p:nvPr/>
        </p:nvCxnSpPr>
        <p:spPr>
          <a:xfrm flipV="1">
            <a:off x="1739305" y="3040385"/>
            <a:ext cx="2016000" cy="0"/>
          </a:xfrm>
          <a:prstGeom prst="line">
            <a:avLst/>
          </a:prstGeom>
          <a:ln w="28575">
            <a:solidFill>
              <a:srgbClr val="09BFFF"/>
            </a:solidFill>
          </a:ln>
        </p:spPr>
        <p:style>
          <a:lnRef idx="1">
            <a:schemeClr val="accent1"/>
          </a:lnRef>
          <a:fillRef idx="0">
            <a:schemeClr val="accent1"/>
          </a:fillRef>
          <a:effectRef idx="0">
            <a:schemeClr val="accent1"/>
          </a:effectRef>
          <a:fontRef idx="minor">
            <a:schemeClr val="tx1"/>
          </a:fontRef>
        </p:style>
      </p:cxnSp>
      <p:cxnSp>
        <p:nvCxnSpPr>
          <p:cNvPr id="21" name="Connecteur droit 20"/>
          <p:cNvCxnSpPr/>
          <p:nvPr/>
        </p:nvCxnSpPr>
        <p:spPr>
          <a:xfrm flipV="1">
            <a:off x="1739305" y="3678932"/>
            <a:ext cx="1764000" cy="0"/>
          </a:xfrm>
          <a:prstGeom prst="line">
            <a:avLst/>
          </a:prstGeom>
          <a:ln w="28575">
            <a:solidFill>
              <a:srgbClr val="09BFFF"/>
            </a:solidFill>
          </a:ln>
        </p:spPr>
        <p:style>
          <a:lnRef idx="1">
            <a:schemeClr val="accent1"/>
          </a:lnRef>
          <a:fillRef idx="0">
            <a:schemeClr val="accent1"/>
          </a:fillRef>
          <a:effectRef idx="0">
            <a:schemeClr val="accent1"/>
          </a:effectRef>
          <a:fontRef idx="minor">
            <a:schemeClr val="tx1"/>
          </a:fontRef>
        </p:style>
      </p:cxnSp>
      <p:pic>
        <p:nvPicPr>
          <p:cNvPr id="13" name="Imag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9157" y="2731449"/>
            <a:ext cx="409575" cy="596265"/>
          </a:xfrm>
          <a:prstGeom prst="rect">
            <a:avLst/>
          </a:prstGeom>
        </p:spPr>
      </p:pic>
    </p:spTree>
    <p:extLst>
      <p:ext uri="{BB962C8B-B14F-4D97-AF65-F5344CB8AC3E}">
        <p14:creationId xmlns:p14="http://schemas.microsoft.com/office/powerpoint/2010/main" val="1323468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0" presetClass="exit" presetSubtype="0" fill="hold" nodeType="withEffect">
                                  <p:stCondLst>
                                    <p:cond delay="0"/>
                                  </p:stCondLst>
                                  <p:childTnLst>
                                    <p:animEffect transition="out" filter="fade">
                                      <p:cBhvr>
                                        <p:cTn id="10" dur="1000"/>
                                        <p:tgtEl>
                                          <p:spTgt spid="10"/>
                                        </p:tgtEl>
                                      </p:cBhvr>
                                    </p:animEffect>
                                    <p:set>
                                      <p:cBhvr>
                                        <p:cTn id="11" dur="1" fill="hold">
                                          <p:stCondLst>
                                            <p:cond delay="999"/>
                                          </p:stCondLst>
                                        </p:cTn>
                                        <p:tgtEl>
                                          <p:spTgt spid="10"/>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2" fill="hold" grpId="0" nodeType="click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fill="hold"/>
                                        <p:tgtEl>
                                          <p:spTgt spid="15"/>
                                        </p:tgtEl>
                                        <p:attrNameLst>
                                          <p:attrName>ppt_x</p:attrName>
                                        </p:attrNameLst>
                                      </p:cBhvr>
                                      <p:tavLst>
                                        <p:tav tm="0">
                                          <p:val>
                                            <p:strVal val="1+#ppt_w/2"/>
                                          </p:val>
                                        </p:tav>
                                        <p:tav tm="100000">
                                          <p:val>
                                            <p:strVal val="#ppt_x"/>
                                          </p:val>
                                        </p:tav>
                                      </p:tavLst>
                                    </p:anim>
                                    <p:anim calcmode="lin" valueType="num">
                                      <p:cBhvr additive="base">
                                        <p:cTn id="17" dur="500" fill="hold"/>
                                        <p:tgtEl>
                                          <p:spTgt spid="15"/>
                                        </p:tgtEl>
                                        <p:attrNameLst>
                                          <p:attrName>ppt_y</p:attrName>
                                        </p:attrNameLst>
                                      </p:cBhvr>
                                      <p:tavLst>
                                        <p:tav tm="0">
                                          <p:val>
                                            <p:strVal val="#ppt_y"/>
                                          </p:val>
                                        </p:tav>
                                        <p:tav tm="100000">
                                          <p:val>
                                            <p:strVal val="#ppt_y"/>
                                          </p:val>
                                        </p:tav>
                                      </p:tavLst>
                                    </p:anim>
                                  </p:childTnLst>
                                </p:cTn>
                              </p:par>
                            </p:childTnLst>
                          </p:cTn>
                        </p:par>
                        <p:par>
                          <p:cTn id="18" fill="hold">
                            <p:stCondLst>
                              <p:cond delay="500"/>
                            </p:stCondLst>
                            <p:childTnLst>
                              <p:par>
                                <p:cTn id="19" presetID="1" presetClass="entr" presetSubtype="0"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par>
                          <p:cTn id="21" fill="hold">
                            <p:stCondLst>
                              <p:cond delay="500"/>
                            </p:stCondLst>
                            <p:childTnLst>
                              <p:par>
                                <p:cTn id="22" presetID="2" presetClass="entr" presetSubtype="2"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1+#ppt_w/2"/>
                                          </p:val>
                                        </p:tav>
                                        <p:tav tm="100000">
                                          <p:val>
                                            <p:strVal val="#ppt_x"/>
                                          </p:val>
                                        </p:tav>
                                      </p:tavLst>
                                    </p:anim>
                                    <p:anim calcmode="lin" valueType="num">
                                      <p:cBhvr additive="base">
                                        <p:cTn id="25" dur="500" fill="hold"/>
                                        <p:tgtEl>
                                          <p:spTgt spid="16"/>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1" presetClass="entr" presetSubtype="0"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par>
                          <p:cTn id="29" fill="hold">
                            <p:stCondLst>
                              <p:cond delay="1000"/>
                            </p:stCondLst>
                            <p:childTnLst>
                              <p:par>
                                <p:cTn id="30" presetID="2" presetClass="entr" presetSubtype="2"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fill="hold"/>
                                        <p:tgtEl>
                                          <p:spTgt spid="17"/>
                                        </p:tgtEl>
                                        <p:attrNameLst>
                                          <p:attrName>ppt_x</p:attrName>
                                        </p:attrNameLst>
                                      </p:cBhvr>
                                      <p:tavLst>
                                        <p:tav tm="0">
                                          <p:val>
                                            <p:strVal val="1+#ppt_w/2"/>
                                          </p:val>
                                        </p:tav>
                                        <p:tav tm="100000">
                                          <p:val>
                                            <p:strVal val="#ppt_x"/>
                                          </p:val>
                                        </p:tav>
                                      </p:tavLst>
                                    </p:anim>
                                    <p:anim calcmode="lin" valueType="num">
                                      <p:cBhvr additive="base">
                                        <p:cTn id="33" dur="500" fill="hold"/>
                                        <p:tgtEl>
                                          <p:spTgt spid="17"/>
                                        </p:tgtEl>
                                        <p:attrNameLst>
                                          <p:attrName>ppt_y</p:attrName>
                                        </p:attrNameLst>
                                      </p:cBhvr>
                                      <p:tavLst>
                                        <p:tav tm="0">
                                          <p:val>
                                            <p:strVal val="#ppt_y"/>
                                          </p:val>
                                        </p:tav>
                                        <p:tav tm="100000">
                                          <p:val>
                                            <p:strVal val="#ppt_y"/>
                                          </p:val>
                                        </p:tav>
                                      </p:tavLst>
                                    </p:anim>
                                  </p:childTnLst>
                                </p:cTn>
                              </p:par>
                            </p:childTnLst>
                          </p:cTn>
                        </p:par>
                        <p:par>
                          <p:cTn id="34" fill="hold">
                            <p:stCondLst>
                              <p:cond delay="1500"/>
                            </p:stCondLst>
                            <p:childTnLst>
                              <p:par>
                                <p:cTn id="35" presetID="1" presetClass="entr" presetSubtype="0" fill="hold" nodeType="after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Dispositifs Médicaux : Contrat de Filière (2013)</a:t>
            </a:r>
            <a:endParaRPr lang="fr-FR" dirty="0"/>
          </a:p>
        </p:txBody>
      </p:sp>
      <p:sp>
        <p:nvSpPr>
          <p:cNvPr id="3" name="Espace réservé du contenu 2"/>
          <p:cNvSpPr>
            <a:spLocks noGrp="1"/>
          </p:cNvSpPr>
          <p:nvPr>
            <p:ph idx="1"/>
          </p:nvPr>
        </p:nvSpPr>
        <p:spPr>
          <a:xfrm>
            <a:off x="0" y="663443"/>
            <a:ext cx="9001124" cy="5472111"/>
          </a:xfrm>
        </p:spPr>
        <p:txBody>
          <a:bodyPr>
            <a:normAutofit/>
          </a:bodyPr>
          <a:lstStyle/>
          <a:p>
            <a:pPr algn="ctr"/>
            <a:r>
              <a:rPr lang="fr-FR" sz="800" dirty="0" smtClean="0"/>
              <a:t> </a:t>
            </a:r>
          </a:p>
          <a:p>
            <a:pPr algn="ctr"/>
            <a:r>
              <a:rPr lang="fr-FR" dirty="0" smtClean="0"/>
              <a:t>5/7/2013 : </a:t>
            </a:r>
            <a:r>
              <a:rPr lang="fr-FR" dirty="0" smtClean="0">
                <a:solidFill>
                  <a:srgbClr val="C00000"/>
                </a:solidFill>
              </a:rPr>
              <a:t>Contrat </a:t>
            </a:r>
            <a:r>
              <a:rPr lang="fr-FR" dirty="0">
                <a:solidFill>
                  <a:srgbClr val="C00000"/>
                </a:solidFill>
              </a:rPr>
              <a:t>de la filière Industries et Technologies de </a:t>
            </a:r>
            <a:r>
              <a:rPr lang="fr-FR" dirty="0" smtClean="0">
                <a:solidFill>
                  <a:srgbClr val="C00000"/>
                </a:solidFill>
              </a:rPr>
              <a:t>santé</a:t>
            </a:r>
            <a:r>
              <a:rPr lang="fr-FR" dirty="0" smtClean="0">
                <a:solidFill>
                  <a:srgbClr val="000099"/>
                </a:solidFill>
              </a:rPr>
              <a:t>.</a:t>
            </a:r>
          </a:p>
          <a:p>
            <a:pPr algn="ctr"/>
            <a:r>
              <a:rPr lang="fr-FR" sz="800" dirty="0" smtClean="0">
                <a:solidFill>
                  <a:srgbClr val="000099"/>
                </a:solidFill>
              </a:rPr>
              <a:t>  </a:t>
            </a:r>
          </a:p>
          <a:p>
            <a:pPr algn="just"/>
            <a:r>
              <a:rPr lang="fr-FR" sz="2000" dirty="0"/>
              <a:t>Ce contrat affirme les ambitions de la filière et précise les engagements réciproques de l’</a:t>
            </a:r>
            <a:r>
              <a:rPr lang="fr-FR" sz="2000" dirty="0">
                <a:solidFill>
                  <a:srgbClr val="000099"/>
                </a:solidFill>
              </a:rPr>
              <a:t>État</a:t>
            </a:r>
            <a:r>
              <a:rPr lang="fr-FR" sz="2000" dirty="0"/>
              <a:t>, des </a:t>
            </a:r>
            <a:r>
              <a:rPr lang="fr-FR" sz="2000" dirty="0">
                <a:solidFill>
                  <a:srgbClr val="000099"/>
                </a:solidFill>
              </a:rPr>
              <a:t>régions</a:t>
            </a:r>
            <a:r>
              <a:rPr lang="fr-FR" sz="2000" dirty="0"/>
              <a:t> et de la </a:t>
            </a:r>
            <a:r>
              <a:rPr lang="fr-FR" sz="2000" dirty="0">
                <a:solidFill>
                  <a:srgbClr val="000099"/>
                </a:solidFill>
              </a:rPr>
              <a:t>filière</a:t>
            </a:r>
            <a:r>
              <a:rPr lang="fr-FR" sz="2000" dirty="0"/>
              <a:t> sur 4 axes majeurs :</a:t>
            </a:r>
          </a:p>
          <a:p>
            <a:pPr marL="800100" lvl="1" indent="-342900" algn="just"/>
            <a:r>
              <a:rPr lang="fr-FR" sz="2000" b="1" dirty="0"/>
              <a:t>Conforter et accroître </a:t>
            </a:r>
            <a:r>
              <a:rPr lang="fr-FR" sz="2000" b="1" dirty="0">
                <a:solidFill>
                  <a:srgbClr val="000099"/>
                </a:solidFill>
              </a:rPr>
              <a:t>l’attractivité de la France </a:t>
            </a:r>
            <a:r>
              <a:rPr lang="fr-FR" sz="2000" b="1" dirty="0"/>
              <a:t>comme lieu de recherche et </a:t>
            </a:r>
            <a:r>
              <a:rPr lang="fr-FR" sz="2000" b="1" dirty="0" smtClean="0"/>
              <a:t>développement ;</a:t>
            </a:r>
            <a:endParaRPr lang="fr-FR" sz="2000" b="1" dirty="0"/>
          </a:p>
          <a:p>
            <a:pPr marL="800100" lvl="1" indent="-342900" algn="just"/>
            <a:r>
              <a:rPr lang="fr-FR" sz="2000" b="1" dirty="0"/>
              <a:t>Restaurer la confiance en garantissant la </a:t>
            </a:r>
            <a:r>
              <a:rPr lang="fr-FR" sz="2000" b="1" dirty="0">
                <a:solidFill>
                  <a:srgbClr val="000099"/>
                </a:solidFill>
              </a:rPr>
              <a:t>sécurité</a:t>
            </a:r>
            <a:r>
              <a:rPr lang="fr-FR" sz="2000" b="1" dirty="0"/>
              <a:t> des produits de santé, en assurant </a:t>
            </a:r>
            <a:r>
              <a:rPr lang="fr-FR" sz="2000" b="1" dirty="0">
                <a:solidFill>
                  <a:srgbClr val="000099"/>
                </a:solidFill>
              </a:rPr>
              <a:t>l’accès pour tous </a:t>
            </a:r>
            <a:r>
              <a:rPr lang="fr-FR" sz="2000" b="1" dirty="0"/>
              <a:t>aux innovations médicales et technologiques ainsi qu’en luttant contre la </a:t>
            </a:r>
            <a:r>
              <a:rPr lang="fr-FR" sz="2000" b="1" dirty="0" smtClean="0"/>
              <a:t>contrefaçon ;</a:t>
            </a:r>
            <a:endParaRPr lang="fr-FR" sz="2000" b="1" dirty="0"/>
          </a:p>
          <a:p>
            <a:pPr marL="800100" lvl="1" indent="-342900" algn="just"/>
            <a:r>
              <a:rPr lang="fr-FR" sz="2000" b="1" dirty="0"/>
              <a:t>Préserver, puis augmenter la part de la </a:t>
            </a:r>
            <a:r>
              <a:rPr lang="fr-FR" sz="2000" b="1" dirty="0">
                <a:solidFill>
                  <a:srgbClr val="000099"/>
                </a:solidFill>
              </a:rPr>
              <a:t>production</a:t>
            </a:r>
            <a:r>
              <a:rPr lang="fr-FR" sz="2000" b="1" dirty="0"/>
              <a:t> des produits de santé en France et faciliter l’émergence de trois nouvelles filières </a:t>
            </a:r>
            <a:r>
              <a:rPr lang="fr-FR" sz="2000" b="1" dirty="0" smtClean="0"/>
              <a:t>stratégiques ;</a:t>
            </a:r>
            <a:endParaRPr lang="fr-FR" sz="2000" b="1" dirty="0"/>
          </a:p>
          <a:p>
            <a:pPr marL="800100" lvl="1" indent="-342900" algn="just"/>
            <a:r>
              <a:rPr lang="fr-FR" sz="2000" b="1" dirty="0"/>
              <a:t>Conquérir de nouveaux marchés et positions à </a:t>
            </a:r>
            <a:r>
              <a:rPr lang="fr-FR" sz="2000" b="1" dirty="0" smtClean="0">
                <a:solidFill>
                  <a:srgbClr val="000099"/>
                </a:solidFill>
              </a:rPr>
              <a:t>l’international.</a:t>
            </a:r>
            <a:endParaRPr lang="fr-FR" sz="2000" b="1" dirty="0">
              <a:solidFill>
                <a:srgbClr val="000099"/>
              </a:solidFill>
            </a:endParaRPr>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7113" y="4980199"/>
            <a:ext cx="1416429" cy="1151420"/>
          </a:xfrm>
          <a:prstGeom prst="rect">
            <a:avLst/>
          </a:prstGeom>
        </p:spPr>
      </p:pic>
    </p:spTree>
    <p:extLst>
      <p:ext uri="{BB962C8B-B14F-4D97-AF65-F5344CB8AC3E}">
        <p14:creationId xmlns:p14="http://schemas.microsoft.com/office/powerpoint/2010/main" val="2492510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Dispositifs </a:t>
            </a:r>
            <a:r>
              <a:rPr lang="fr-FR" dirty="0"/>
              <a:t>Médicaux : Contrat de </a:t>
            </a:r>
            <a:r>
              <a:rPr lang="fr-FR" dirty="0" smtClean="0"/>
              <a:t>Filière (2013)</a:t>
            </a:r>
            <a:endParaRPr lang="fr-FR" dirty="0"/>
          </a:p>
        </p:txBody>
      </p:sp>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4204" y="525378"/>
            <a:ext cx="4844423" cy="6016875"/>
          </a:xfrm>
          <a:prstGeom prst="rect">
            <a:avLst/>
          </a:prstGeom>
          <a:ln>
            <a:solidFill>
              <a:schemeClr val="accent1"/>
            </a:solidFill>
          </a:ln>
        </p:spPr>
      </p:pic>
      <p:pic>
        <p:nvPicPr>
          <p:cNvPr id="8" name="Imag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590486"/>
            <a:ext cx="2609363" cy="1974418"/>
          </a:xfrm>
          <a:prstGeom prst="rect">
            <a:avLst/>
          </a:prstGeom>
        </p:spPr>
      </p:pic>
      <p:cxnSp>
        <p:nvCxnSpPr>
          <p:cNvPr id="10" name="Connecteur droit avec flèche 9"/>
          <p:cNvCxnSpPr/>
          <p:nvPr/>
        </p:nvCxnSpPr>
        <p:spPr>
          <a:xfrm flipH="1" flipV="1">
            <a:off x="2228027" y="3429000"/>
            <a:ext cx="1008112" cy="360040"/>
          </a:xfrm>
          <a:prstGeom prst="straightConnector1">
            <a:avLst/>
          </a:prstGeom>
          <a:ln w="28575">
            <a:solidFill>
              <a:srgbClr val="000099"/>
            </a:solidFill>
            <a:tailEnd type="arrow"/>
          </a:ln>
        </p:spPr>
        <p:style>
          <a:lnRef idx="1">
            <a:schemeClr val="accent1"/>
          </a:lnRef>
          <a:fillRef idx="0">
            <a:schemeClr val="accent1"/>
          </a:fillRef>
          <a:effectRef idx="0">
            <a:schemeClr val="accent1"/>
          </a:effectRef>
          <a:fontRef idx="minor">
            <a:schemeClr val="tx1"/>
          </a:fontRef>
        </p:style>
      </p:cxnSp>
      <p:sp>
        <p:nvSpPr>
          <p:cNvPr id="11" name="ZoneTexte 10"/>
          <p:cNvSpPr txBox="1"/>
          <p:nvPr/>
        </p:nvSpPr>
        <p:spPr>
          <a:xfrm>
            <a:off x="1259632" y="3172148"/>
            <a:ext cx="885179" cy="461665"/>
          </a:xfrm>
          <a:prstGeom prst="rect">
            <a:avLst/>
          </a:prstGeom>
          <a:noFill/>
        </p:spPr>
        <p:txBody>
          <a:bodyPr wrap="none" rtlCol="0">
            <a:spAutoFit/>
          </a:bodyPr>
          <a:lstStyle/>
          <a:p>
            <a:pPr algn="ctr"/>
            <a:r>
              <a:rPr lang="fr-FR" sz="2400" b="1" dirty="0" smtClean="0">
                <a:solidFill>
                  <a:srgbClr val="000099"/>
                </a:solidFill>
                <a:latin typeface="Calibri" panose="020F0502020204030204" pitchFamily="34" charset="0"/>
                <a:cs typeface="Calibri" panose="020F0502020204030204" pitchFamily="34" charset="0"/>
              </a:rPr>
              <a:t>LEEM</a:t>
            </a:r>
            <a:endParaRPr lang="fr-FR" sz="2400" b="1" dirty="0">
              <a:solidFill>
                <a:srgbClr val="000099"/>
              </a:solidFill>
              <a:latin typeface="Calibri" panose="020F0502020204030204" pitchFamily="34" charset="0"/>
              <a:cs typeface="Calibri" panose="020F0502020204030204" pitchFamily="34" charset="0"/>
            </a:endParaRPr>
          </a:p>
        </p:txBody>
      </p:sp>
      <p:sp>
        <p:nvSpPr>
          <p:cNvPr id="12" name="ZoneTexte 11"/>
          <p:cNvSpPr txBox="1"/>
          <p:nvPr/>
        </p:nvSpPr>
        <p:spPr>
          <a:xfrm>
            <a:off x="1341385" y="4349135"/>
            <a:ext cx="721672" cy="461665"/>
          </a:xfrm>
          <a:prstGeom prst="rect">
            <a:avLst/>
          </a:prstGeom>
          <a:noFill/>
        </p:spPr>
        <p:txBody>
          <a:bodyPr wrap="none" rtlCol="0">
            <a:spAutoFit/>
          </a:bodyPr>
          <a:lstStyle/>
          <a:p>
            <a:pPr algn="ctr"/>
            <a:r>
              <a:rPr lang="fr-FR" sz="2400" b="1" dirty="0" smtClean="0">
                <a:solidFill>
                  <a:srgbClr val="000099"/>
                </a:solidFill>
                <a:latin typeface="Calibri" panose="020F0502020204030204" pitchFamily="34" charset="0"/>
                <a:cs typeface="Calibri" panose="020F0502020204030204" pitchFamily="34" charset="0"/>
              </a:rPr>
              <a:t>SPIS</a:t>
            </a:r>
            <a:endParaRPr lang="fr-FR" sz="2400" b="1" dirty="0">
              <a:solidFill>
                <a:srgbClr val="000099"/>
              </a:solidFill>
              <a:latin typeface="Calibri" panose="020F0502020204030204" pitchFamily="34" charset="0"/>
              <a:cs typeface="Calibri" panose="020F0502020204030204" pitchFamily="34" charset="0"/>
            </a:endParaRPr>
          </a:p>
        </p:txBody>
      </p:sp>
      <p:cxnSp>
        <p:nvCxnSpPr>
          <p:cNvPr id="15" name="Connecteur droit avec flèche 14"/>
          <p:cNvCxnSpPr/>
          <p:nvPr/>
        </p:nvCxnSpPr>
        <p:spPr>
          <a:xfrm flipH="1">
            <a:off x="2139728" y="4401183"/>
            <a:ext cx="1056971" cy="148007"/>
          </a:xfrm>
          <a:prstGeom prst="straightConnector1">
            <a:avLst/>
          </a:prstGeom>
          <a:ln w="28575">
            <a:solidFill>
              <a:srgbClr val="000099"/>
            </a:solidFill>
            <a:tailEnd type="arrow"/>
          </a:ln>
        </p:spPr>
        <p:style>
          <a:lnRef idx="1">
            <a:schemeClr val="accent1"/>
          </a:lnRef>
          <a:fillRef idx="0">
            <a:schemeClr val="accent1"/>
          </a:fillRef>
          <a:effectRef idx="0">
            <a:schemeClr val="accent1"/>
          </a:effectRef>
          <a:fontRef idx="minor">
            <a:schemeClr val="tx1"/>
          </a:fontRef>
        </p:style>
      </p:cxnSp>
      <p:sp>
        <p:nvSpPr>
          <p:cNvPr id="17" name="ZoneTexte 16"/>
          <p:cNvSpPr txBox="1"/>
          <p:nvPr/>
        </p:nvSpPr>
        <p:spPr>
          <a:xfrm>
            <a:off x="8032021" y="1772816"/>
            <a:ext cx="845103" cy="461665"/>
          </a:xfrm>
          <a:prstGeom prst="rect">
            <a:avLst/>
          </a:prstGeom>
          <a:noFill/>
        </p:spPr>
        <p:txBody>
          <a:bodyPr wrap="none" rtlCol="0">
            <a:spAutoFit/>
          </a:bodyPr>
          <a:lstStyle/>
          <a:p>
            <a:pPr algn="ctr"/>
            <a:r>
              <a:rPr lang="fr-FR" sz="2400" b="1" dirty="0" smtClean="0">
                <a:solidFill>
                  <a:srgbClr val="000099"/>
                </a:solidFill>
                <a:latin typeface="Calibri" panose="020F0502020204030204" pitchFamily="34" charset="0"/>
                <a:cs typeface="Calibri" panose="020F0502020204030204" pitchFamily="34" charset="0"/>
              </a:rPr>
              <a:t>FEFIS</a:t>
            </a:r>
            <a:endParaRPr lang="fr-FR" sz="2400" b="1" dirty="0">
              <a:solidFill>
                <a:srgbClr val="000099"/>
              </a:solidFill>
              <a:latin typeface="Calibri" panose="020F0502020204030204" pitchFamily="34" charset="0"/>
              <a:cs typeface="Calibri" panose="020F0502020204030204" pitchFamily="34" charset="0"/>
            </a:endParaRPr>
          </a:p>
        </p:txBody>
      </p:sp>
      <p:sp>
        <p:nvSpPr>
          <p:cNvPr id="18" name="ZoneTexte 17"/>
          <p:cNvSpPr txBox="1"/>
          <p:nvPr/>
        </p:nvSpPr>
        <p:spPr>
          <a:xfrm>
            <a:off x="8022402" y="5533201"/>
            <a:ext cx="864340" cy="461665"/>
          </a:xfrm>
          <a:prstGeom prst="rect">
            <a:avLst/>
          </a:prstGeom>
          <a:noFill/>
        </p:spPr>
        <p:txBody>
          <a:bodyPr wrap="none" rtlCol="0">
            <a:spAutoFit/>
          </a:bodyPr>
          <a:lstStyle/>
          <a:p>
            <a:pPr algn="ctr"/>
            <a:r>
              <a:rPr lang="fr-FR" sz="2400" b="1" dirty="0" smtClean="0">
                <a:solidFill>
                  <a:srgbClr val="000099"/>
                </a:solidFill>
                <a:latin typeface="Calibri" panose="020F0502020204030204" pitchFamily="34" charset="0"/>
                <a:cs typeface="Calibri" panose="020F0502020204030204" pitchFamily="34" charset="0"/>
              </a:rPr>
              <a:t>SIMV</a:t>
            </a:r>
            <a:endParaRPr lang="fr-FR" sz="2400" b="1" dirty="0">
              <a:solidFill>
                <a:srgbClr val="000099"/>
              </a:solidFill>
              <a:latin typeface="Calibri" panose="020F0502020204030204" pitchFamily="34" charset="0"/>
              <a:cs typeface="Calibri" panose="020F0502020204030204" pitchFamily="34" charset="0"/>
            </a:endParaRPr>
          </a:p>
        </p:txBody>
      </p:sp>
      <p:sp>
        <p:nvSpPr>
          <p:cNvPr id="19" name="ZoneTexte 18"/>
          <p:cNvSpPr txBox="1"/>
          <p:nvPr/>
        </p:nvSpPr>
        <p:spPr>
          <a:xfrm>
            <a:off x="7861301" y="3356992"/>
            <a:ext cx="1186543" cy="461665"/>
          </a:xfrm>
          <a:prstGeom prst="rect">
            <a:avLst/>
          </a:prstGeom>
          <a:noFill/>
        </p:spPr>
        <p:txBody>
          <a:bodyPr wrap="none" rtlCol="0">
            <a:spAutoFit/>
          </a:bodyPr>
          <a:lstStyle/>
          <a:p>
            <a:pPr algn="ctr"/>
            <a:r>
              <a:rPr lang="fr-FR" sz="2400" b="1" dirty="0" smtClean="0">
                <a:solidFill>
                  <a:srgbClr val="000099"/>
                </a:solidFill>
                <a:latin typeface="Calibri" panose="020F0502020204030204" pitchFamily="34" charset="0"/>
                <a:cs typeface="Calibri" panose="020F0502020204030204" pitchFamily="34" charset="0"/>
              </a:rPr>
              <a:t>SNITEM</a:t>
            </a:r>
            <a:endParaRPr lang="fr-FR" sz="2400" b="1" dirty="0">
              <a:solidFill>
                <a:srgbClr val="000099"/>
              </a:solidFill>
              <a:latin typeface="Calibri" panose="020F0502020204030204" pitchFamily="34" charset="0"/>
              <a:cs typeface="Calibri" panose="020F0502020204030204" pitchFamily="34" charset="0"/>
            </a:endParaRPr>
          </a:p>
        </p:txBody>
      </p:sp>
      <p:sp>
        <p:nvSpPr>
          <p:cNvPr id="20" name="ZoneTexte 19"/>
          <p:cNvSpPr txBox="1"/>
          <p:nvPr/>
        </p:nvSpPr>
        <p:spPr>
          <a:xfrm>
            <a:off x="8019196" y="4581128"/>
            <a:ext cx="870752" cy="461665"/>
          </a:xfrm>
          <a:prstGeom prst="rect">
            <a:avLst/>
          </a:prstGeom>
          <a:noFill/>
        </p:spPr>
        <p:txBody>
          <a:bodyPr wrap="none" rtlCol="0">
            <a:spAutoFit/>
          </a:bodyPr>
          <a:lstStyle/>
          <a:p>
            <a:pPr algn="ctr"/>
            <a:r>
              <a:rPr lang="fr-FR" sz="2400" b="1" dirty="0" smtClean="0">
                <a:solidFill>
                  <a:srgbClr val="000099"/>
                </a:solidFill>
                <a:latin typeface="Calibri" panose="020F0502020204030204" pitchFamily="34" charset="0"/>
                <a:cs typeface="Calibri" panose="020F0502020204030204" pitchFamily="34" charset="0"/>
              </a:rPr>
              <a:t>SIDIV</a:t>
            </a:r>
            <a:endParaRPr lang="fr-FR" sz="2400" b="1" dirty="0">
              <a:solidFill>
                <a:srgbClr val="000099"/>
              </a:solidFill>
              <a:latin typeface="Calibri" panose="020F0502020204030204" pitchFamily="34" charset="0"/>
              <a:cs typeface="Calibri" panose="020F0502020204030204" pitchFamily="34" charset="0"/>
            </a:endParaRPr>
          </a:p>
        </p:txBody>
      </p:sp>
      <p:cxnSp>
        <p:nvCxnSpPr>
          <p:cNvPr id="21" name="Connecteur droit avec flèche 20"/>
          <p:cNvCxnSpPr/>
          <p:nvPr/>
        </p:nvCxnSpPr>
        <p:spPr>
          <a:xfrm flipV="1">
            <a:off x="5684411" y="2060848"/>
            <a:ext cx="2188238" cy="1728193"/>
          </a:xfrm>
          <a:prstGeom prst="straightConnector1">
            <a:avLst/>
          </a:prstGeom>
          <a:ln w="28575">
            <a:solidFill>
              <a:srgbClr val="000099"/>
            </a:solidFill>
            <a:tailEnd type="arrow"/>
          </a:ln>
        </p:spPr>
        <p:style>
          <a:lnRef idx="1">
            <a:schemeClr val="accent1"/>
          </a:lnRef>
          <a:fillRef idx="0">
            <a:schemeClr val="accent1"/>
          </a:fillRef>
          <a:effectRef idx="0">
            <a:schemeClr val="accent1"/>
          </a:effectRef>
          <a:fontRef idx="minor">
            <a:schemeClr val="tx1"/>
          </a:fontRef>
        </p:style>
      </p:cxnSp>
      <p:cxnSp>
        <p:nvCxnSpPr>
          <p:cNvPr id="24" name="Connecteur droit avec flèche 23"/>
          <p:cNvCxnSpPr/>
          <p:nvPr/>
        </p:nvCxnSpPr>
        <p:spPr>
          <a:xfrm>
            <a:off x="5684411" y="4401183"/>
            <a:ext cx="2188238" cy="1332073"/>
          </a:xfrm>
          <a:prstGeom prst="straightConnector1">
            <a:avLst/>
          </a:prstGeom>
          <a:ln w="28575">
            <a:solidFill>
              <a:srgbClr val="000099"/>
            </a:solidFill>
            <a:tailEnd type="arrow"/>
          </a:ln>
        </p:spPr>
        <p:style>
          <a:lnRef idx="1">
            <a:schemeClr val="accent1"/>
          </a:lnRef>
          <a:fillRef idx="0">
            <a:schemeClr val="accent1"/>
          </a:fillRef>
          <a:effectRef idx="0">
            <a:schemeClr val="accent1"/>
          </a:effectRef>
          <a:fontRef idx="minor">
            <a:schemeClr val="tx1"/>
          </a:fontRef>
        </p:style>
      </p:cxnSp>
      <p:cxnSp>
        <p:nvCxnSpPr>
          <p:cNvPr id="27" name="Connecteur droit avec flèche 26"/>
          <p:cNvCxnSpPr/>
          <p:nvPr/>
        </p:nvCxnSpPr>
        <p:spPr>
          <a:xfrm flipV="1">
            <a:off x="7164288" y="3633813"/>
            <a:ext cx="697013" cy="155229"/>
          </a:xfrm>
          <a:prstGeom prst="straightConnector1">
            <a:avLst/>
          </a:prstGeom>
          <a:ln w="28575">
            <a:solidFill>
              <a:srgbClr val="000099"/>
            </a:solidFill>
            <a:tailEnd type="arrow"/>
          </a:ln>
        </p:spPr>
        <p:style>
          <a:lnRef idx="1">
            <a:schemeClr val="accent1"/>
          </a:lnRef>
          <a:fillRef idx="0">
            <a:schemeClr val="accent1"/>
          </a:fillRef>
          <a:effectRef idx="0">
            <a:schemeClr val="accent1"/>
          </a:effectRef>
          <a:fontRef idx="minor">
            <a:schemeClr val="tx1"/>
          </a:fontRef>
        </p:style>
      </p:cxnSp>
      <p:cxnSp>
        <p:nvCxnSpPr>
          <p:cNvPr id="30" name="Connecteur droit avec flèche 29"/>
          <p:cNvCxnSpPr/>
          <p:nvPr/>
        </p:nvCxnSpPr>
        <p:spPr>
          <a:xfrm>
            <a:off x="7092280" y="4475186"/>
            <a:ext cx="780369" cy="274059"/>
          </a:xfrm>
          <a:prstGeom prst="straightConnector1">
            <a:avLst/>
          </a:prstGeom>
          <a:ln w="28575">
            <a:solidFill>
              <a:srgbClr val="000099"/>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40400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Dispositifs Médicaux : Contrat de Filière (2013)</a:t>
            </a:r>
          </a:p>
        </p:txBody>
      </p:sp>
      <p:pic>
        <p:nvPicPr>
          <p:cNvPr id="8" name="Image 7"/>
          <p:cNvPicPr>
            <a:picLocks noChangeAspect="1"/>
          </p:cNvPicPr>
          <p:nvPr/>
        </p:nvPicPr>
        <p:blipFill rotWithShape="1">
          <a:blip r:embed="rId3">
            <a:extLst>
              <a:ext uri="{28A0092B-C50C-407E-A947-70E740481C1C}">
                <a14:useLocalDpi xmlns:a14="http://schemas.microsoft.com/office/drawing/2010/main" val="0"/>
              </a:ext>
            </a:extLst>
          </a:blip>
          <a:srcRect b="72499"/>
          <a:stretch/>
        </p:blipFill>
        <p:spPr>
          <a:xfrm>
            <a:off x="3203848" y="5301208"/>
            <a:ext cx="2609363" cy="542989"/>
          </a:xfrm>
          <a:prstGeom prst="rect">
            <a:avLst/>
          </a:prstGeom>
        </p:spPr>
      </p:pic>
      <p:pic>
        <p:nvPicPr>
          <p:cNvPr id="7" name="Imag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8714" y="963216"/>
            <a:ext cx="8283698" cy="4102287"/>
          </a:xfrm>
          <a:prstGeom prst="rect">
            <a:avLst/>
          </a:prstGeom>
        </p:spPr>
      </p:pic>
      <p:sp>
        <p:nvSpPr>
          <p:cNvPr id="26" name="Rectangle 25"/>
          <p:cNvSpPr/>
          <p:nvPr/>
        </p:nvSpPr>
        <p:spPr>
          <a:xfrm>
            <a:off x="4534607" y="2015318"/>
            <a:ext cx="4141849" cy="621593"/>
          </a:xfrm>
          <a:prstGeom prst="rect">
            <a:avLst/>
          </a:prstGeom>
          <a:solidFill>
            <a:srgbClr val="FFFF0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p:cNvSpPr/>
          <p:nvPr/>
        </p:nvSpPr>
        <p:spPr>
          <a:xfrm>
            <a:off x="4499992" y="2833886"/>
            <a:ext cx="4141849" cy="883146"/>
          </a:xfrm>
          <a:prstGeom prst="rect">
            <a:avLst/>
          </a:prstGeom>
          <a:solidFill>
            <a:srgbClr val="FFFF0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395536" y="4031543"/>
            <a:ext cx="4141849" cy="621593"/>
          </a:xfrm>
          <a:prstGeom prst="rect">
            <a:avLst/>
          </a:prstGeom>
          <a:solidFill>
            <a:srgbClr val="FFFF0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530753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Dispositifs Médicaux : Contrat de Filière (2013)</a:t>
            </a:r>
          </a:p>
        </p:txBody>
      </p:sp>
      <p:sp>
        <p:nvSpPr>
          <p:cNvPr id="3" name="Espace réservé du contenu 2"/>
          <p:cNvSpPr>
            <a:spLocks noGrp="1"/>
          </p:cNvSpPr>
          <p:nvPr>
            <p:ph idx="1"/>
          </p:nvPr>
        </p:nvSpPr>
        <p:spPr/>
        <p:txBody>
          <a:bodyPr/>
          <a:lstStyle/>
          <a:p>
            <a:r>
              <a:rPr lang="fr-FR" dirty="0" smtClean="0"/>
              <a:t>Plusieurs actions concernent explicitement le DM :</a:t>
            </a:r>
            <a:endParaRPr lang="fr-FR" dirty="0"/>
          </a:p>
        </p:txBody>
      </p:sp>
      <p:pic>
        <p:nvPicPr>
          <p:cNvPr id="8" name="Image 7"/>
          <p:cNvPicPr>
            <a:picLocks noChangeAspect="1"/>
          </p:cNvPicPr>
          <p:nvPr/>
        </p:nvPicPr>
        <p:blipFill rotWithShape="1">
          <a:blip r:embed="rId3">
            <a:extLst>
              <a:ext uri="{28A0092B-C50C-407E-A947-70E740481C1C}">
                <a14:useLocalDpi xmlns:a14="http://schemas.microsoft.com/office/drawing/2010/main" val="0"/>
              </a:ext>
            </a:extLst>
          </a:blip>
          <a:srcRect b="72499"/>
          <a:stretch/>
        </p:blipFill>
        <p:spPr>
          <a:xfrm>
            <a:off x="3203848" y="5301208"/>
            <a:ext cx="2609363" cy="542989"/>
          </a:xfrm>
          <a:prstGeom prst="rect">
            <a:avLst/>
          </a:prstGeom>
        </p:spPr>
      </p:pic>
      <p:grpSp>
        <p:nvGrpSpPr>
          <p:cNvPr id="17" name="Groupe 16"/>
          <p:cNvGrpSpPr/>
          <p:nvPr/>
        </p:nvGrpSpPr>
        <p:grpSpPr>
          <a:xfrm>
            <a:off x="1238398" y="1233421"/>
            <a:ext cx="6501954" cy="3923771"/>
            <a:chOff x="1206229" y="1233421"/>
            <a:chExt cx="6501954" cy="3923771"/>
          </a:xfrm>
        </p:grpSpPr>
        <p:pic>
          <p:nvPicPr>
            <p:cNvPr id="5" name="Imag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8947" y="3789040"/>
              <a:ext cx="6436519" cy="1300163"/>
            </a:xfrm>
            <a:prstGeom prst="rect">
              <a:avLst/>
            </a:prstGeom>
            <a:ln w="12700">
              <a:noFill/>
            </a:ln>
          </p:spPr>
        </p:pic>
        <p:pic>
          <p:nvPicPr>
            <p:cNvPr id="11" name="Imag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92525" y="1325464"/>
              <a:ext cx="6329363" cy="1557338"/>
            </a:xfrm>
            <a:prstGeom prst="rect">
              <a:avLst/>
            </a:prstGeom>
            <a:solidFill>
              <a:srgbClr val="09BFFF"/>
            </a:solidFill>
            <a:ln w="12700">
              <a:noFill/>
            </a:ln>
          </p:spPr>
        </p:pic>
        <p:pic>
          <p:nvPicPr>
            <p:cNvPr id="12" name="Imag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78237" y="2996952"/>
              <a:ext cx="6357938" cy="721519"/>
            </a:xfrm>
            <a:prstGeom prst="rect">
              <a:avLst/>
            </a:prstGeom>
            <a:ln w="12700">
              <a:noFill/>
            </a:ln>
          </p:spPr>
        </p:pic>
        <p:sp>
          <p:nvSpPr>
            <p:cNvPr id="16" name="Rectangle 15"/>
            <p:cNvSpPr/>
            <p:nvPr/>
          </p:nvSpPr>
          <p:spPr>
            <a:xfrm>
              <a:off x="1206229" y="1233421"/>
              <a:ext cx="6501954" cy="3923771"/>
            </a:xfrm>
            <a:prstGeom prst="rect">
              <a:avLst/>
            </a:prstGeom>
            <a:noFill/>
            <a:ln>
              <a:solidFill>
                <a:srgbClr val="09B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0" name="Groupe 19"/>
          <p:cNvGrpSpPr/>
          <p:nvPr/>
        </p:nvGrpSpPr>
        <p:grpSpPr>
          <a:xfrm>
            <a:off x="1238398" y="1052736"/>
            <a:ext cx="6501954" cy="1649381"/>
            <a:chOff x="-1531614" y="3651827"/>
            <a:chExt cx="6501954" cy="1649381"/>
          </a:xfrm>
        </p:grpSpPr>
        <p:sp>
          <p:nvSpPr>
            <p:cNvPr id="19" name="Rectangle 18"/>
            <p:cNvSpPr/>
            <p:nvPr/>
          </p:nvSpPr>
          <p:spPr>
            <a:xfrm>
              <a:off x="-1531614" y="3651827"/>
              <a:ext cx="6501954" cy="1649381"/>
            </a:xfrm>
            <a:prstGeom prst="rect">
              <a:avLst/>
            </a:prstGeom>
            <a:solidFill>
              <a:schemeClr val="bg1"/>
            </a:solidFill>
            <a:ln>
              <a:solidFill>
                <a:srgbClr val="09B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27459" y="4078486"/>
              <a:ext cx="6293644" cy="1078706"/>
            </a:xfrm>
            <a:prstGeom prst="rect">
              <a:avLst/>
            </a:prstGeom>
          </p:spPr>
        </p:pic>
        <p:pic>
          <p:nvPicPr>
            <p:cNvPr id="18" name="Image 1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76907" y="3789040"/>
              <a:ext cx="6192540" cy="342863"/>
            </a:xfrm>
            <a:prstGeom prst="rect">
              <a:avLst/>
            </a:prstGeom>
          </p:spPr>
        </p:pic>
      </p:grpSp>
      <p:grpSp>
        <p:nvGrpSpPr>
          <p:cNvPr id="23" name="Groupe 22"/>
          <p:cNvGrpSpPr/>
          <p:nvPr/>
        </p:nvGrpSpPr>
        <p:grpSpPr>
          <a:xfrm>
            <a:off x="1240061" y="3013490"/>
            <a:ext cx="6501954" cy="2143702"/>
            <a:chOff x="-2112194" y="3429000"/>
            <a:chExt cx="6501954" cy="2143702"/>
          </a:xfrm>
        </p:grpSpPr>
        <p:sp>
          <p:nvSpPr>
            <p:cNvPr id="27" name="Rectangle 26"/>
            <p:cNvSpPr/>
            <p:nvPr/>
          </p:nvSpPr>
          <p:spPr>
            <a:xfrm>
              <a:off x="-2112194" y="3429000"/>
              <a:ext cx="6501954" cy="2143702"/>
            </a:xfrm>
            <a:prstGeom prst="rect">
              <a:avLst/>
            </a:prstGeom>
            <a:solidFill>
              <a:schemeClr val="bg1"/>
            </a:solidFill>
            <a:ln>
              <a:solidFill>
                <a:srgbClr val="09B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47329" y="3789040"/>
              <a:ext cx="6372225" cy="1721644"/>
            </a:xfrm>
            <a:prstGeom prst="rect">
              <a:avLst/>
            </a:prstGeom>
          </p:spPr>
        </p:pic>
        <p:pic>
          <p:nvPicPr>
            <p:cNvPr id="22" name="Image 2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988034" y="3521945"/>
              <a:ext cx="6253635" cy="393052"/>
            </a:xfrm>
            <a:prstGeom prst="rect">
              <a:avLst/>
            </a:prstGeom>
          </p:spPr>
        </p:pic>
      </p:grpSp>
      <p:grpSp>
        <p:nvGrpSpPr>
          <p:cNvPr id="24" name="Groupe 23"/>
          <p:cNvGrpSpPr/>
          <p:nvPr/>
        </p:nvGrpSpPr>
        <p:grpSpPr>
          <a:xfrm>
            <a:off x="1238398" y="2996952"/>
            <a:ext cx="6501954" cy="2143702"/>
            <a:chOff x="6606083" y="1956100"/>
            <a:chExt cx="6501954" cy="2143702"/>
          </a:xfrm>
        </p:grpSpPr>
        <p:sp>
          <p:nvSpPr>
            <p:cNvPr id="29" name="Rectangle 28"/>
            <p:cNvSpPr/>
            <p:nvPr/>
          </p:nvSpPr>
          <p:spPr>
            <a:xfrm>
              <a:off x="6606083" y="1956100"/>
              <a:ext cx="6501954" cy="2143702"/>
            </a:xfrm>
            <a:prstGeom prst="rect">
              <a:avLst/>
            </a:prstGeom>
            <a:solidFill>
              <a:schemeClr val="bg1"/>
            </a:solidFill>
            <a:ln>
              <a:solidFill>
                <a:srgbClr val="09B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660232" y="2063545"/>
              <a:ext cx="6393656" cy="1928813"/>
            </a:xfrm>
            <a:prstGeom prst="rect">
              <a:avLst/>
            </a:prstGeom>
          </p:spPr>
        </p:pic>
      </p:grpSp>
      <p:pic>
        <p:nvPicPr>
          <p:cNvPr id="21" name="Image 2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23528" y="1257127"/>
            <a:ext cx="409575" cy="596265"/>
          </a:xfrm>
          <a:prstGeom prst="rect">
            <a:avLst/>
          </a:prstGeom>
        </p:spPr>
      </p:pic>
    </p:spTree>
    <p:extLst>
      <p:ext uri="{BB962C8B-B14F-4D97-AF65-F5344CB8AC3E}">
        <p14:creationId xmlns:p14="http://schemas.microsoft.com/office/powerpoint/2010/main" val="2966283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7"/>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23"/>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Dispositifs Médicaux : Plan </a:t>
            </a:r>
            <a:r>
              <a:rPr lang="fr-FR" dirty="0" smtClean="0"/>
              <a:t>Industriel (2013)</a:t>
            </a:r>
            <a:endParaRPr lang="fr-FR" dirty="0"/>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4048" y="979808"/>
            <a:ext cx="3384376" cy="4897464"/>
          </a:xfrm>
          <a:prstGeom prst="rect">
            <a:avLst/>
          </a:prstGeom>
        </p:spPr>
      </p:pic>
      <p:pic>
        <p:nvPicPr>
          <p:cNvPr id="7" name="Image 6"/>
          <p:cNvPicPr>
            <a:picLocks noChangeAspect="1"/>
          </p:cNvPicPr>
          <p:nvPr/>
        </p:nvPicPr>
        <p:blipFill rotWithShape="1">
          <a:blip r:embed="rId3" cstate="print">
            <a:extLst>
              <a:ext uri="{28A0092B-C50C-407E-A947-70E740481C1C}">
                <a14:useLocalDpi xmlns:a14="http://schemas.microsoft.com/office/drawing/2010/main" val="0"/>
              </a:ext>
            </a:extLst>
          </a:blip>
          <a:srcRect b="71200"/>
          <a:stretch/>
        </p:blipFill>
        <p:spPr>
          <a:xfrm>
            <a:off x="35322" y="2441462"/>
            <a:ext cx="4752702" cy="1975073"/>
          </a:xfrm>
          <a:prstGeom prst="rect">
            <a:avLst/>
          </a:prstGeom>
        </p:spPr>
      </p:pic>
      <p:pic>
        <p:nvPicPr>
          <p:cNvPr id="9" name="Image 8"/>
          <p:cNvPicPr>
            <a:picLocks noChangeAspect="1"/>
          </p:cNvPicPr>
          <p:nvPr/>
        </p:nvPicPr>
        <p:blipFill rotWithShape="1">
          <a:blip r:embed="rId4" cstate="print">
            <a:extLst>
              <a:ext uri="{28A0092B-C50C-407E-A947-70E740481C1C}">
                <a14:useLocalDpi xmlns:a14="http://schemas.microsoft.com/office/drawing/2010/main" val="0"/>
              </a:ext>
            </a:extLst>
          </a:blip>
          <a:srcRect l="3516" t="27694"/>
          <a:stretch/>
        </p:blipFill>
        <p:spPr>
          <a:xfrm>
            <a:off x="0" y="548680"/>
            <a:ext cx="5141268" cy="5559585"/>
          </a:xfrm>
          <a:prstGeom prst="rect">
            <a:avLst/>
          </a:prstGeom>
        </p:spPr>
      </p:pic>
      <p:grpSp>
        <p:nvGrpSpPr>
          <p:cNvPr id="10" name="Groupe 9"/>
          <p:cNvGrpSpPr/>
          <p:nvPr/>
        </p:nvGrpSpPr>
        <p:grpSpPr>
          <a:xfrm>
            <a:off x="2699792" y="557391"/>
            <a:ext cx="6054038" cy="1287433"/>
            <a:chOff x="2699792" y="557391"/>
            <a:chExt cx="6054038" cy="1287433"/>
          </a:xfrm>
        </p:grpSpPr>
        <p:pic>
          <p:nvPicPr>
            <p:cNvPr id="11" name="Image 10"/>
            <p:cNvPicPr>
              <a:picLocks noChangeAspect="1"/>
            </p:cNvPicPr>
            <p:nvPr/>
          </p:nvPicPr>
          <p:blipFill rotWithShape="1">
            <a:blip r:embed="rId3" cstate="print">
              <a:extLst>
                <a:ext uri="{28A0092B-C50C-407E-A947-70E740481C1C}">
                  <a14:useLocalDpi xmlns:a14="http://schemas.microsoft.com/office/drawing/2010/main" val="0"/>
                </a:ext>
              </a:extLst>
            </a:blip>
            <a:srcRect l="55411" t="40567" r="11292" b="55274"/>
            <a:stretch/>
          </p:blipFill>
          <p:spPr>
            <a:xfrm>
              <a:off x="4435174" y="557391"/>
              <a:ext cx="4318656" cy="778346"/>
            </a:xfrm>
            <a:prstGeom prst="rect">
              <a:avLst/>
            </a:prstGeom>
            <a:ln w="28575">
              <a:solidFill>
                <a:srgbClr val="09BFFF"/>
              </a:solidFill>
            </a:ln>
          </p:spPr>
        </p:pic>
        <p:sp>
          <p:nvSpPr>
            <p:cNvPr id="12" name="Rectangle 11"/>
            <p:cNvSpPr/>
            <p:nvPr/>
          </p:nvSpPr>
          <p:spPr>
            <a:xfrm>
              <a:off x="2699792" y="1556792"/>
              <a:ext cx="2016224" cy="288032"/>
            </a:xfrm>
            <a:prstGeom prst="rect">
              <a:avLst/>
            </a:prstGeom>
            <a:noFill/>
            <a:ln>
              <a:solidFill>
                <a:srgbClr val="09B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3" name="Connecteur droit 12"/>
            <p:cNvCxnSpPr>
              <a:stCxn id="12" idx="3"/>
              <a:endCxn id="11" idx="2"/>
            </p:cNvCxnSpPr>
            <p:nvPr/>
          </p:nvCxnSpPr>
          <p:spPr>
            <a:xfrm flipV="1">
              <a:off x="4716016" y="1335737"/>
              <a:ext cx="1878486" cy="365071"/>
            </a:xfrm>
            <a:prstGeom prst="line">
              <a:avLst/>
            </a:prstGeom>
            <a:ln w="28575">
              <a:solidFill>
                <a:srgbClr val="09BFFF"/>
              </a:solidFill>
            </a:ln>
          </p:spPr>
          <p:style>
            <a:lnRef idx="1">
              <a:schemeClr val="accent1"/>
            </a:lnRef>
            <a:fillRef idx="0">
              <a:schemeClr val="accent1"/>
            </a:fillRef>
            <a:effectRef idx="0">
              <a:schemeClr val="accent1"/>
            </a:effectRef>
            <a:fontRef idx="minor">
              <a:schemeClr val="tx1"/>
            </a:fontRef>
          </p:style>
        </p:cxnSp>
      </p:grpSp>
      <p:pic>
        <p:nvPicPr>
          <p:cNvPr id="14" name="Image 13"/>
          <p:cNvPicPr>
            <a:picLocks noChangeAspect="1"/>
          </p:cNvPicPr>
          <p:nvPr/>
        </p:nvPicPr>
        <p:blipFill rotWithShape="1">
          <a:blip r:embed="rId5">
            <a:extLst>
              <a:ext uri="{28A0092B-C50C-407E-A947-70E740481C1C}">
                <a14:useLocalDpi xmlns:a14="http://schemas.microsoft.com/office/drawing/2010/main" val="0"/>
              </a:ext>
            </a:extLst>
          </a:blip>
          <a:srcRect l="3380" t="14617" r="2702" b="2575"/>
          <a:stretch/>
        </p:blipFill>
        <p:spPr>
          <a:xfrm>
            <a:off x="3795123" y="2780928"/>
            <a:ext cx="5097357" cy="2653010"/>
          </a:xfrm>
          <a:prstGeom prst="rect">
            <a:avLst/>
          </a:prstGeom>
          <a:ln w="6350">
            <a:solidFill>
              <a:schemeClr val="tx1">
                <a:lumMod val="50000"/>
                <a:lumOff val="50000"/>
              </a:schemeClr>
            </a:solidFill>
          </a:ln>
          <a:effectLst>
            <a:outerShdw blurRad="50800" dist="38100" dir="2700000" algn="tl" rotWithShape="0">
              <a:prstClr val="black">
                <a:alpha val="40000"/>
              </a:prstClr>
            </a:outerShdw>
          </a:effectLst>
        </p:spPr>
      </p:pic>
      <p:sp>
        <p:nvSpPr>
          <p:cNvPr id="15" name="Flèche droite 14"/>
          <p:cNvSpPr/>
          <p:nvPr/>
        </p:nvSpPr>
        <p:spPr>
          <a:xfrm rot="13121198">
            <a:off x="4755349" y="4734324"/>
            <a:ext cx="872248" cy="432048"/>
          </a:xfrm>
          <a:prstGeom prst="rightArrow">
            <a:avLst/>
          </a:prstGeom>
          <a:gradFill flip="none" rotWithShape="1">
            <a:gsLst>
              <a:gs pos="0">
                <a:srgbClr val="09BFFF">
                  <a:shade val="30000"/>
                  <a:satMod val="115000"/>
                </a:srgbClr>
              </a:gs>
              <a:gs pos="50000">
                <a:srgbClr val="09BFFF">
                  <a:shade val="67500"/>
                  <a:satMod val="115000"/>
                </a:srgbClr>
              </a:gs>
              <a:gs pos="100000">
                <a:srgbClr val="09BFFF">
                  <a:shade val="100000"/>
                  <a:satMod val="115000"/>
                </a:srgbClr>
              </a:gs>
            </a:gsLst>
            <a:lin ang="135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p:cNvSpPr/>
          <p:nvPr/>
        </p:nvSpPr>
        <p:spPr>
          <a:xfrm>
            <a:off x="2703270" y="1312780"/>
            <a:ext cx="1203240" cy="216000"/>
          </a:xfrm>
          <a:prstGeom prst="rect">
            <a:avLst/>
          </a:prstGeom>
          <a:solidFill>
            <a:srgbClr val="FFFF0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p:cNvSpPr/>
          <p:nvPr/>
        </p:nvSpPr>
        <p:spPr>
          <a:xfrm>
            <a:off x="2907290" y="3627606"/>
            <a:ext cx="1232661" cy="216000"/>
          </a:xfrm>
          <a:prstGeom prst="rect">
            <a:avLst/>
          </a:prstGeom>
          <a:solidFill>
            <a:srgbClr val="FFFF0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p:cNvSpPr/>
          <p:nvPr/>
        </p:nvSpPr>
        <p:spPr>
          <a:xfrm>
            <a:off x="2869935" y="3902039"/>
            <a:ext cx="1232661" cy="216000"/>
          </a:xfrm>
          <a:prstGeom prst="rect">
            <a:avLst/>
          </a:prstGeom>
          <a:solidFill>
            <a:srgbClr val="FFFF0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p:cNvPicPr>
            <a:picLocks noChangeAspect="1"/>
          </p:cNvPicPr>
          <p:nvPr/>
        </p:nvPicPr>
        <p:blipFill rotWithShape="1">
          <a:blip r:embed="rId6">
            <a:extLst>
              <a:ext uri="{28A0092B-C50C-407E-A947-70E740481C1C}">
                <a14:useLocalDpi xmlns:a14="http://schemas.microsoft.com/office/drawing/2010/main" val="0"/>
              </a:ext>
            </a:extLst>
          </a:blip>
          <a:srcRect l="4912" t="30657" r="33927" b="2046"/>
          <a:stretch/>
        </p:blipFill>
        <p:spPr>
          <a:xfrm>
            <a:off x="5079865" y="2610420"/>
            <a:ext cx="3342487" cy="2250372"/>
          </a:xfrm>
          <a:prstGeom prst="rect">
            <a:avLst/>
          </a:prstGeom>
        </p:spPr>
      </p:pic>
      <p:sp>
        <p:nvSpPr>
          <p:cNvPr id="23" name="Rectangle 22"/>
          <p:cNvSpPr/>
          <p:nvPr/>
        </p:nvSpPr>
        <p:spPr>
          <a:xfrm>
            <a:off x="2685852" y="4725168"/>
            <a:ext cx="878035" cy="216000"/>
          </a:xfrm>
          <a:prstGeom prst="rect">
            <a:avLst/>
          </a:prstGeom>
          <a:solidFill>
            <a:srgbClr val="FFFF0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p:cNvSpPr/>
          <p:nvPr/>
        </p:nvSpPr>
        <p:spPr>
          <a:xfrm>
            <a:off x="225882" y="1601354"/>
            <a:ext cx="1944216" cy="216000"/>
          </a:xfrm>
          <a:prstGeom prst="rect">
            <a:avLst/>
          </a:prstGeom>
          <a:solidFill>
            <a:srgbClr val="FFFF0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p:cNvSpPr/>
          <p:nvPr/>
        </p:nvSpPr>
        <p:spPr>
          <a:xfrm>
            <a:off x="323528" y="3899979"/>
            <a:ext cx="1728192" cy="216000"/>
          </a:xfrm>
          <a:prstGeom prst="rect">
            <a:avLst/>
          </a:prstGeom>
          <a:solidFill>
            <a:srgbClr val="FFFF0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p:cNvSpPr/>
          <p:nvPr/>
        </p:nvSpPr>
        <p:spPr>
          <a:xfrm>
            <a:off x="2622169" y="1061173"/>
            <a:ext cx="1517782" cy="216000"/>
          </a:xfrm>
          <a:prstGeom prst="rect">
            <a:avLst/>
          </a:prstGeom>
          <a:solidFill>
            <a:srgbClr val="FFFF0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p:cNvSpPr/>
          <p:nvPr/>
        </p:nvSpPr>
        <p:spPr>
          <a:xfrm>
            <a:off x="2836528" y="2179250"/>
            <a:ext cx="871376" cy="216000"/>
          </a:xfrm>
          <a:prstGeom prst="rect">
            <a:avLst/>
          </a:prstGeom>
          <a:solidFill>
            <a:srgbClr val="FFFF0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p:cNvSpPr/>
          <p:nvPr/>
        </p:nvSpPr>
        <p:spPr>
          <a:xfrm>
            <a:off x="2896691" y="3357914"/>
            <a:ext cx="1243259" cy="216000"/>
          </a:xfrm>
          <a:prstGeom prst="rect">
            <a:avLst/>
          </a:prstGeom>
          <a:solidFill>
            <a:srgbClr val="FFFF0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536216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14"/>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15"/>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par>
                          <p:cTn id="35" fill="hold">
                            <p:stCondLst>
                              <p:cond delay="0"/>
                            </p:stCondLst>
                            <p:childTnLst>
                              <p:par>
                                <p:cTn id="36" presetID="1" presetClass="entr" presetSubtype="0"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xit" presetSubtype="0" fill="hold" nodeType="clickEffect">
                                  <p:stCondLst>
                                    <p:cond delay="0"/>
                                  </p:stCondLst>
                                  <p:childTnLst>
                                    <p:set>
                                      <p:cBhvr>
                                        <p:cTn id="41" dur="1" fill="hold">
                                          <p:stCondLst>
                                            <p:cond delay="0"/>
                                          </p:stCondLst>
                                        </p:cTn>
                                        <p:tgtEl>
                                          <p:spTgt spid="4"/>
                                        </p:tgtEl>
                                        <p:attrNameLst>
                                          <p:attrName>style.visibility</p:attrName>
                                        </p:attrNameLst>
                                      </p:cBhvr>
                                      <p:to>
                                        <p:strVal val="hidden"/>
                                      </p:to>
                                    </p:set>
                                  </p:childTnLst>
                                </p:cTn>
                              </p:par>
                              <p:par>
                                <p:cTn id="42" presetID="1" presetClass="entr" presetSubtype="0"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2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25"/>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26"/>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27"/>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9" grpId="0" animBg="1"/>
      <p:bldP spid="20" grpId="0" animBg="1"/>
      <p:bldP spid="22" grpId="0" animBg="1"/>
      <p:bldP spid="23" grpId="0" animBg="1"/>
      <p:bldP spid="24" grpId="0" animBg="1"/>
      <p:bldP spid="25" grpId="0" animBg="1"/>
      <p:bldP spid="26" grpId="0" animBg="1"/>
      <p:bldP spid="27" grpId="0" animBg="1"/>
      <p:bldP spid="2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Dispositifs Médicaux</a:t>
            </a:r>
            <a:endParaRPr lang="fr-FR" dirty="0"/>
          </a:p>
        </p:txBody>
      </p:sp>
      <p:grpSp>
        <p:nvGrpSpPr>
          <p:cNvPr id="30" name="Groupe 29"/>
          <p:cNvGrpSpPr/>
          <p:nvPr/>
        </p:nvGrpSpPr>
        <p:grpSpPr>
          <a:xfrm>
            <a:off x="35496" y="1052736"/>
            <a:ext cx="9036496" cy="4536504"/>
            <a:chOff x="35496" y="980728"/>
            <a:chExt cx="9036496" cy="4536504"/>
          </a:xfrm>
        </p:grpSpPr>
        <p:sp>
          <p:nvSpPr>
            <p:cNvPr id="19" name="Flèche droite 18"/>
            <p:cNvSpPr/>
            <p:nvPr/>
          </p:nvSpPr>
          <p:spPr>
            <a:xfrm>
              <a:off x="35496" y="980728"/>
              <a:ext cx="9036496" cy="4536504"/>
            </a:xfrm>
            <a:prstGeom prst="rightArrow">
              <a:avLst>
                <a:gd name="adj1" fmla="val 53770"/>
                <a:gd name="adj2" fmla="val 22529"/>
              </a:avLst>
            </a:prstGeom>
            <a:gradFill flip="none" rotWithShape="1">
              <a:gsLst>
                <a:gs pos="0">
                  <a:srgbClr val="0000FF">
                    <a:tint val="66000"/>
                    <a:satMod val="160000"/>
                    <a:alpha val="50000"/>
                  </a:srgbClr>
                </a:gs>
                <a:gs pos="50000">
                  <a:srgbClr val="0000FF">
                    <a:tint val="44500"/>
                    <a:satMod val="160000"/>
                  </a:srgbClr>
                </a:gs>
                <a:gs pos="100000">
                  <a:srgbClr val="0000FF">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p:cNvSpPr/>
            <p:nvPr/>
          </p:nvSpPr>
          <p:spPr>
            <a:xfrm>
              <a:off x="35496" y="2125596"/>
              <a:ext cx="2499146" cy="2246769"/>
            </a:xfrm>
            <a:prstGeom prst="rect">
              <a:avLst/>
            </a:prstGeom>
          </p:spPr>
          <p:txBody>
            <a:bodyPr wrap="none">
              <a:spAutoFit/>
            </a:bodyPr>
            <a:lstStyle/>
            <a:p>
              <a:r>
                <a:rPr lang="fr-FR" sz="2000" b="1" dirty="0">
                  <a:latin typeface="Calibri" panose="020F0502020204030204" pitchFamily="34" charset="0"/>
                  <a:cs typeface="Calibri" panose="020F0502020204030204" pitchFamily="34" charset="0"/>
                </a:rPr>
                <a:t>Diagnostics </a:t>
              </a:r>
              <a:r>
                <a:rPr lang="fr-FR" sz="2000" b="1" i="1" dirty="0">
                  <a:latin typeface="Calibri" panose="020F0502020204030204" pitchFamily="34" charset="0"/>
                  <a:cs typeface="Calibri" panose="020F0502020204030204" pitchFamily="34" charset="0"/>
                </a:rPr>
                <a:t>in vitro</a:t>
              </a:r>
            </a:p>
            <a:p>
              <a:r>
                <a:rPr lang="fr-FR" sz="2000" b="1" dirty="0">
                  <a:latin typeface="Calibri" panose="020F0502020204030204" pitchFamily="34" charset="0"/>
                  <a:cs typeface="Calibri" panose="020F0502020204030204" pitchFamily="34" charset="0"/>
                </a:rPr>
                <a:t>Imagerie médicale</a:t>
              </a:r>
            </a:p>
            <a:p>
              <a:r>
                <a:rPr lang="fr-FR" sz="2000" b="1" dirty="0" smtClean="0">
                  <a:latin typeface="Calibri" panose="020F0502020204030204" pitchFamily="34" charset="0"/>
                  <a:cs typeface="Calibri" panose="020F0502020204030204" pitchFamily="34" charset="0"/>
                </a:rPr>
                <a:t>Cardiovasculaire</a:t>
              </a:r>
              <a:endParaRPr lang="fr-FR" sz="2000" b="1" dirty="0">
                <a:latin typeface="Calibri" panose="020F0502020204030204" pitchFamily="34" charset="0"/>
                <a:cs typeface="Calibri" panose="020F0502020204030204" pitchFamily="34" charset="0"/>
              </a:endParaRPr>
            </a:p>
            <a:p>
              <a:r>
                <a:rPr lang="fr-FR" sz="2000" b="1" dirty="0" smtClean="0">
                  <a:latin typeface="Calibri" panose="020F0502020204030204" pitchFamily="34" charset="0"/>
                  <a:cs typeface="Calibri" panose="020F0502020204030204" pitchFamily="34" charset="0"/>
                </a:rPr>
                <a:t>Orthopédie</a:t>
              </a:r>
              <a:endParaRPr lang="fr-FR" sz="2000" b="1" dirty="0">
                <a:latin typeface="Calibri" panose="020F0502020204030204" pitchFamily="34" charset="0"/>
                <a:cs typeface="Calibri" panose="020F0502020204030204" pitchFamily="34" charset="0"/>
              </a:endParaRPr>
            </a:p>
            <a:p>
              <a:r>
                <a:rPr lang="fr-FR" sz="2000" b="1" dirty="0" smtClean="0">
                  <a:latin typeface="Calibri" panose="020F0502020204030204" pitchFamily="34" charset="0"/>
                  <a:cs typeface="Calibri" panose="020F0502020204030204" pitchFamily="34" charset="0"/>
                </a:rPr>
                <a:t>Endoscopie</a:t>
              </a:r>
              <a:endParaRPr lang="fr-FR" sz="2000" b="1" dirty="0">
                <a:latin typeface="Calibri" panose="020F0502020204030204" pitchFamily="34" charset="0"/>
                <a:cs typeface="Calibri" panose="020F0502020204030204" pitchFamily="34" charset="0"/>
              </a:endParaRPr>
            </a:p>
            <a:p>
              <a:r>
                <a:rPr lang="fr-FR" sz="2000" b="1" dirty="0" smtClean="0">
                  <a:latin typeface="Calibri" panose="020F0502020204030204" pitchFamily="34" charset="0"/>
                  <a:cs typeface="Calibri" panose="020F0502020204030204" pitchFamily="34" charset="0"/>
                </a:rPr>
                <a:t>Traitement </a:t>
              </a:r>
              <a:r>
                <a:rPr lang="fr-FR" sz="2000" b="1" dirty="0">
                  <a:latin typeface="Calibri" panose="020F0502020204030204" pitchFamily="34" charset="0"/>
                  <a:cs typeface="Calibri" panose="020F0502020204030204" pitchFamily="34" charset="0"/>
                </a:rPr>
                <a:t>de la </a:t>
              </a:r>
              <a:r>
                <a:rPr lang="fr-FR" sz="2000" b="1" dirty="0" smtClean="0">
                  <a:latin typeface="Calibri" panose="020F0502020204030204" pitchFamily="34" charset="0"/>
                  <a:cs typeface="Calibri" panose="020F0502020204030204" pitchFamily="34" charset="0"/>
                </a:rPr>
                <a:t>plaie</a:t>
              </a:r>
            </a:p>
            <a:p>
              <a:r>
                <a:rPr lang="fr-FR" sz="2000" b="1" dirty="0" err="1" smtClean="0">
                  <a:latin typeface="Calibri" panose="020F0502020204030204" pitchFamily="34" charset="0"/>
                  <a:cs typeface="Calibri" panose="020F0502020204030204" pitchFamily="34" charset="0"/>
                </a:rPr>
                <a:t>Neuromodulation</a:t>
              </a:r>
              <a:endParaRPr lang="fr-FR" sz="2000" b="1" dirty="0">
                <a:latin typeface="Calibri" panose="020F0502020204030204" pitchFamily="34" charset="0"/>
                <a:cs typeface="Calibri" panose="020F0502020204030204" pitchFamily="34" charset="0"/>
              </a:endParaRPr>
            </a:p>
          </p:txBody>
        </p:sp>
      </p:grpSp>
      <p:grpSp>
        <p:nvGrpSpPr>
          <p:cNvPr id="32" name="Groupe 31"/>
          <p:cNvGrpSpPr/>
          <p:nvPr/>
        </p:nvGrpSpPr>
        <p:grpSpPr>
          <a:xfrm>
            <a:off x="4175957" y="1052732"/>
            <a:ext cx="2016224" cy="4824539"/>
            <a:chOff x="4139953" y="1052732"/>
            <a:chExt cx="2016224" cy="4824539"/>
          </a:xfrm>
        </p:grpSpPr>
        <p:sp>
          <p:nvSpPr>
            <p:cNvPr id="27" name="Flèche droite 26"/>
            <p:cNvSpPr/>
            <p:nvPr/>
          </p:nvSpPr>
          <p:spPr>
            <a:xfrm rot="5400000">
              <a:off x="2735795" y="2456890"/>
              <a:ext cx="4824539" cy="2016224"/>
            </a:xfrm>
            <a:prstGeom prst="rightArrow">
              <a:avLst>
                <a:gd name="adj1" fmla="val 76200"/>
                <a:gd name="adj2" fmla="val 48142"/>
              </a:avLst>
            </a:prstGeom>
            <a:solidFill>
              <a:srgbClr val="99CC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p:cNvSpPr/>
            <p:nvPr/>
          </p:nvSpPr>
          <p:spPr>
            <a:xfrm>
              <a:off x="4500932" y="1199073"/>
              <a:ext cx="1294264" cy="707886"/>
            </a:xfrm>
            <a:prstGeom prst="rect">
              <a:avLst/>
            </a:prstGeom>
          </p:spPr>
          <p:txBody>
            <a:bodyPr wrap="none">
              <a:spAutoFit/>
            </a:bodyPr>
            <a:lstStyle/>
            <a:p>
              <a:pPr algn="ctr"/>
              <a:r>
                <a:rPr lang="fr-FR" sz="2000" b="1" dirty="0" smtClean="0">
                  <a:latin typeface="Calibri" panose="020F0502020204030204" pitchFamily="34" charset="0"/>
                  <a:cs typeface="Calibri" panose="020F0502020204030204" pitchFamily="34" charset="0"/>
                </a:rPr>
                <a:t>Robotique</a:t>
              </a:r>
            </a:p>
            <a:p>
              <a:pPr algn="ctr"/>
              <a:r>
                <a:rPr lang="fr-FR" sz="2000" b="1" i="1" dirty="0" smtClean="0">
                  <a:latin typeface="Calibri" panose="020F0502020204030204" pitchFamily="34" charset="0"/>
                  <a:cs typeface="Calibri" panose="020F0502020204030204" pitchFamily="34" charset="0"/>
                </a:rPr>
                <a:t>médicale</a:t>
              </a:r>
              <a:endParaRPr lang="fr-FR" sz="2000" b="1" i="1" dirty="0">
                <a:latin typeface="Calibri" panose="020F0502020204030204" pitchFamily="34" charset="0"/>
                <a:cs typeface="Calibri" panose="020F0502020204030204" pitchFamily="34" charset="0"/>
              </a:endParaRPr>
            </a:p>
          </p:txBody>
        </p:sp>
      </p:grpSp>
      <p:grpSp>
        <p:nvGrpSpPr>
          <p:cNvPr id="33" name="Groupe 32"/>
          <p:cNvGrpSpPr/>
          <p:nvPr/>
        </p:nvGrpSpPr>
        <p:grpSpPr>
          <a:xfrm>
            <a:off x="6156176" y="1045185"/>
            <a:ext cx="2016224" cy="4832086"/>
            <a:chOff x="6073104" y="1045185"/>
            <a:chExt cx="2016224" cy="4832086"/>
          </a:xfrm>
        </p:grpSpPr>
        <p:sp>
          <p:nvSpPr>
            <p:cNvPr id="28" name="Flèche droite 27"/>
            <p:cNvSpPr/>
            <p:nvPr/>
          </p:nvSpPr>
          <p:spPr>
            <a:xfrm rot="5400000">
              <a:off x="4668946" y="2456890"/>
              <a:ext cx="4824539" cy="2016224"/>
            </a:xfrm>
            <a:prstGeom prst="rightArrow">
              <a:avLst>
                <a:gd name="adj1" fmla="val 76200"/>
                <a:gd name="adj2" fmla="val 48142"/>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p:cNvSpPr/>
            <p:nvPr/>
          </p:nvSpPr>
          <p:spPr>
            <a:xfrm>
              <a:off x="6354093" y="1045185"/>
              <a:ext cx="1454245" cy="1015663"/>
            </a:xfrm>
            <a:prstGeom prst="rect">
              <a:avLst/>
            </a:prstGeom>
          </p:spPr>
          <p:txBody>
            <a:bodyPr wrap="none">
              <a:spAutoFit/>
            </a:bodyPr>
            <a:lstStyle/>
            <a:p>
              <a:pPr algn="ctr"/>
              <a:r>
                <a:rPr lang="fr-FR" sz="2000" b="1" dirty="0" smtClean="0">
                  <a:latin typeface="Calibri" panose="020F0502020204030204" pitchFamily="34" charset="0"/>
                  <a:cs typeface="Calibri" panose="020F0502020204030204" pitchFamily="34" charset="0"/>
                </a:rPr>
                <a:t>Santé </a:t>
              </a:r>
            </a:p>
            <a:p>
              <a:pPr algn="ctr"/>
              <a:r>
                <a:rPr lang="fr-FR" sz="2000" b="1" dirty="0" smtClean="0">
                  <a:latin typeface="Calibri" panose="020F0502020204030204" pitchFamily="34" charset="0"/>
                  <a:cs typeface="Calibri" panose="020F0502020204030204" pitchFamily="34" charset="0"/>
                </a:rPr>
                <a:t>Numérique,</a:t>
              </a:r>
            </a:p>
            <a:p>
              <a:pPr algn="ctr"/>
              <a:r>
                <a:rPr lang="fr-FR" sz="2000" b="1" i="1" dirty="0" smtClean="0">
                  <a:latin typeface="Calibri" panose="020F0502020204030204" pitchFamily="34" charset="0"/>
                  <a:cs typeface="Calibri" panose="020F0502020204030204" pitchFamily="34" charset="0"/>
                </a:rPr>
                <a:t>connectée</a:t>
              </a:r>
              <a:endParaRPr lang="fr-FR" sz="2000" b="1" i="1" dirty="0">
                <a:latin typeface="Calibri" panose="020F0502020204030204" pitchFamily="34" charset="0"/>
                <a:cs typeface="Calibri" panose="020F0502020204030204" pitchFamily="34" charset="0"/>
              </a:endParaRPr>
            </a:p>
          </p:txBody>
        </p:sp>
      </p:grpSp>
      <p:grpSp>
        <p:nvGrpSpPr>
          <p:cNvPr id="31" name="Groupe 30"/>
          <p:cNvGrpSpPr/>
          <p:nvPr/>
        </p:nvGrpSpPr>
        <p:grpSpPr>
          <a:xfrm>
            <a:off x="2195737" y="1052732"/>
            <a:ext cx="2016224" cy="4824539"/>
            <a:chOff x="2195737" y="1052732"/>
            <a:chExt cx="2016224" cy="4824539"/>
          </a:xfrm>
        </p:grpSpPr>
        <p:sp>
          <p:nvSpPr>
            <p:cNvPr id="21" name="Flèche droite 20"/>
            <p:cNvSpPr/>
            <p:nvPr/>
          </p:nvSpPr>
          <p:spPr>
            <a:xfrm rot="5400000">
              <a:off x="791579" y="2456890"/>
              <a:ext cx="4824539" cy="2016224"/>
            </a:xfrm>
            <a:prstGeom prst="rightArrow">
              <a:avLst>
                <a:gd name="adj1" fmla="val 76200"/>
                <a:gd name="adj2" fmla="val 48142"/>
              </a:avLst>
            </a:prstGeom>
            <a:solidFill>
              <a:srgbClr val="FF66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p:cNvSpPr/>
            <p:nvPr/>
          </p:nvSpPr>
          <p:spPr>
            <a:xfrm>
              <a:off x="2359193" y="1199073"/>
              <a:ext cx="1689310" cy="707886"/>
            </a:xfrm>
            <a:prstGeom prst="rect">
              <a:avLst/>
            </a:prstGeom>
          </p:spPr>
          <p:txBody>
            <a:bodyPr wrap="none">
              <a:spAutoFit/>
            </a:bodyPr>
            <a:lstStyle/>
            <a:p>
              <a:pPr algn="ctr"/>
              <a:r>
                <a:rPr lang="fr-FR" sz="2000" b="1" dirty="0" smtClean="0">
                  <a:latin typeface="Calibri" panose="020F0502020204030204" pitchFamily="34" charset="0"/>
                  <a:cs typeface="Calibri" panose="020F0502020204030204" pitchFamily="34" charset="0"/>
                </a:rPr>
                <a:t>Technologies</a:t>
              </a:r>
            </a:p>
            <a:p>
              <a:pPr algn="ctr"/>
              <a:r>
                <a:rPr lang="fr-FR" sz="2000" b="1" i="1" dirty="0" smtClean="0">
                  <a:latin typeface="Calibri" panose="020F0502020204030204" pitchFamily="34" charset="0"/>
                  <a:cs typeface="Calibri" panose="020F0502020204030204" pitchFamily="34" charset="0"/>
                </a:rPr>
                <a:t>mini-invasives</a:t>
              </a:r>
              <a:endParaRPr lang="fr-FR" sz="2000" b="1" i="1" dirty="0">
                <a:latin typeface="Calibri" panose="020F0502020204030204" pitchFamily="34" charset="0"/>
                <a:cs typeface="Calibri" panose="020F0502020204030204" pitchFamily="34" charset="0"/>
              </a:endParaRPr>
            </a:p>
          </p:txBody>
        </p:sp>
      </p:grpSp>
      <p:sp>
        <p:nvSpPr>
          <p:cNvPr id="29" name="ZoneTexte 28"/>
          <p:cNvSpPr txBox="1"/>
          <p:nvPr/>
        </p:nvSpPr>
        <p:spPr>
          <a:xfrm>
            <a:off x="2543" y="1270501"/>
            <a:ext cx="2376264" cy="646331"/>
          </a:xfrm>
          <a:prstGeom prst="rect">
            <a:avLst/>
          </a:prstGeom>
          <a:noFill/>
        </p:spPr>
        <p:txBody>
          <a:bodyPr wrap="square" rtlCol="0">
            <a:spAutoFit/>
          </a:bodyPr>
          <a:lstStyle/>
          <a:p>
            <a:pPr algn="ctr"/>
            <a:r>
              <a:rPr lang="fr-FR" i="1" dirty="0" smtClean="0">
                <a:latin typeface="Calibri" panose="020F0502020204030204" pitchFamily="34" charset="0"/>
                <a:cs typeface="Calibri" panose="020F0502020204030204" pitchFamily="34" charset="0"/>
              </a:rPr>
              <a:t>Technologies médicales innovantes</a:t>
            </a:r>
            <a:endParaRPr lang="fr-FR"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639466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1196752"/>
            <a:ext cx="9001124" cy="4896072"/>
          </a:xfrm>
        </p:spPr>
        <p:txBody>
          <a:bodyPr>
            <a:normAutofit/>
          </a:bodyPr>
          <a:lstStyle/>
          <a:p>
            <a:r>
              <a:rPr lang="fr-FR" dirty="0" smtClean="0"/>
              <a:t>	1- Qui sommes-nous ?</a:t>
            </a:r>
            <a:endParaRPr lang="fr-FR" dirty="0"/>
          </a:p>
          <a:p>
            <a:pPr marL="800100" lvl="1" indent="-342900"/>
            <a:endParaRPr lang="fr-FR" dirty="0" smtClean="0"/>
          </a:p>
          <a:p>
            <a:r>
              <a:rPr lang="fr-FR" dirty="0" smtClean="0"/>
              <a:t>	2- La filière du Dispositif Médical.</a:t>
            </a:r>
          </a:p>
          <a:p>
            <a:endParaRPr lang="fr-FR" dirty="0"/>
          </a:p>
          <a:p>
            <a:r>
              <a:rPr lang="fr-FR" dirty="0" smtClean="0"/>
              <a:t>	3- Le DVS Dispositifs Médicaux.</a:t>
            </a:r>
          </a:p>
          <a:p>
            <a:pPr marL="800100" lvl="1" indent="-342900"/>
            <a:endParaRPr lang="fr-FR" dirty="0" smtClean="0"/>
          </a:p>
          <a:p>
            <a:r>
              <a:rPr lang="fr-FR" dirty="0" smtClean="0"/>
              <a:t>	4- Les 3 premiers chantiers du DVS DM.</a:t>
            </a:r>
          </a:p>
          <a:p>
            <a:pPr algn="ctr"/>
            <a:endParaRPr lang="fr-FR" sz="2000" dirty="0"/>
          </a:p>
          <a:p>
            <a:pPr algn="ctr"/>
            <a:r>
              <a:rPr lang="fr-FR" sz="2800" dirty="0" smtClean="0">
                <a:solidFill>
                  <a:srgbClr val="000099"/>
                </a:solidFill>
              </a:rPr>
              <a:t>Comment participer ?</a:t>
            </a:r>
          </a:p>
        </p:txBody>
      </p:sp>
      <p:sp>
        <p:nvSpPr>
          <p:cNvPr id="4" name="Flèche droite 3"/>
          <p:cNvSpPr/>
          <p:nvPr/>
        </p:nvSpPr>
        <p:spPr>
          <a:xfrm>
            <a:off x="35496" y="3202343"/>
            <a:ext cx="872248" cy="432048"/>
          </a:xfrm>
          <a:prstGeom prst="rightArrow">
            <a:avLst/>
          </a:prstGeom>
          <a:gradFill flip="none" rotWithShape="1">
            <a:gsLst>
              <a:gs pos="0">
                <a:srgbClr val="09BFFF">
                  <a:shade val="30000"/>
                  <a:satMod val="115000"/>
                </a:srgbClr>
              </a:gs>
              <a:gs pos="50000">
                <a:srgbClr val="09BFFF">
                  <a:shade val="67500"/>
                  <a:satMod val="115000"/>
                </a:srgbClr>
              </a:gs>
              <a:gs pos="100000">
                <a:srgbClr val="09BFFF">
                  <a:shade val="100000"/>
                  <a:satMod val="115000"/>
                </a:srgbClr>
              </a:gs>
            </a:gsLst>
            <a:lin ang="135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Titre 1"/>
          <p:cNvSpPr>
            <a:spLocks noGrp="1"/>
          </p:cNvSpPr>
          <p:nvPr>
            <p:ph type="title"/>
          </p:nvPr>
        </p:nvSpPr>
        <p:spPr>
          <a:xfrm>
            <a:off x="2761303" y="116632"/>
            <a:ext cx="3478516" cy="637849"/>
          </a:xfrm>
          <a:ln w="19050">
            <a:solidFill>
              <a:srgbClr val="C00000"/>
            </a:solidFill>
          </a:ln>
        </p:spPr>
        <p:txBody>
          <a:bodyPr wrap="none" tIns="72000" bIns="72000"/>
          <a:lstStyle/>
          <a:p>
            <a:r>
              <a:rPr lang="fr-FR" dirty="0" smtClean="0"/>
              <a:t>« Kick-off » DVS DM</a:t>
            </a:r>
            <a:endParaRPr lang="fr-FR" dirty="0"/>
          </a:p>
        </p:txBody>
      </p:sp>
    </p:spTree>
    <p:extLst>
      <p:ext uri="{BB962C8B-B14F-4D97-AF65-F5344CB8AC3E}">
        <p14:creationId xmlns:p14="http://schemas.microsoft.com/office/powerpoint/2010/main" val="7485365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DVS DM : Pourquoi ?</a:t>
            </a:r>
          </a:p>
        </p:txBody>
      </p:sp>
      <p:grpSp>
        <p:nvGrpSpPr>
          <p:cNvPr id="4" name="Groupe 3"/>
          <p:cNvGrpSpPr/>
          <p:nvPr/>
        </p:nvGrpSpPr>
        <p:grpSpPr>
          <a:xfrm>
            <a:off x="900921" y="777061"/>
            <a:ext cx="7703527" cy="4749578"/>
            <a:chOff x="900921" y="777061"/>
            <a:chExt cx="7703527" cy="4749578"/>
          </a:xfrm>
        </p:grpSpPr>
        <p:pic>
          <p:nvPicPr>
            <p:cNvPr id="30" name="Image 2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7185" y="851374"/>
              <a:ext cx="286703" cy="417386"/>
            </a:xfrm>
            <a:prstGeom prst="rect">
              <a:avLst/>
            </a:prstGeom>
          </p:spPr>
        </p:pic>
        <p:pic>
          <p:nvPicPr>
            <p:cNvPr id="34" name="Image 3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93409" y="2219526"/>
              <a:ext cx="286703" cy="417386"/>
            </a:xfrm>
            <a:prstGeom prst="rect">
              <a:avLst/>
            </a:prstGeom>
          </p:spPr>
        </p:pic>
        <p:pic>
          <p:nvPicPr>
            <p:cNvPr id="35" name="Image 3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25457" y="3011614"/>
              <a:ext cx="286703" cy="417386"/>
            </a:xfrm>
            <a:prstGeom prst="rect">
              <a:avLst/>
            </a:prstGeom>
          </p:spPr>
        </p:pic>
        <p:pic>
          <p:nvPicPr>
            <p:cNvPr id="36" name="Image 3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0921" y="5099846"/>
              <a:ext cx="286703" cy="417386"/>
            </a:xfrm>
            <a:prstGeom prst="rect">
              <a:avLst/>
            </a:prstGeom>
          </p:spPr>
        </p:pic>
        <p:pic>
          <p:nvPicPr>
            <p:cNvPr id="38" name="Image 3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96336" y="5060518"/>
              <a:ext cx="286703" cy="417386"/>
            </a:xfrm>
            <a:prstGeom prst="rect">
              <a:avLst/>
            </a:prstGeom>
          </p:spPr>
        </p:pic>
        <p:sp>
          <p:nvSpPr>
            <p:cNvPr id="13" name="ZoneTexte 12"/>
            <p:cNvSpPr txBox="1"/>
            <p:nvPr/>
          </p:nvSpPr>
          <p:spPr>
            <a:xfrm>
              <a:off x="1445276" y="4149080"/>
              <a:ext cx="1747402" cy="830997"/>
            </a:xfrm>
            <a:prstGeom prst="rect">
              <a:avLst/>
            </a:prstGeom>
            <a:gradFill flip="none" rotWithShape="1">
              <a:gsLst>
                <a:gs pos="0">
                  <a:srgbClr val="09BFFF">
                    <a:tint val="66000"/>
                    <a:satMod val="160000"/>
                  </a:srgbClr>
                </a:gs>
                <a:gs pos="50000">
                  <a:srgbClr val="09BFFF">
                    <a:tint val="44500"/>
                    <a:satMod val="160000"/>
                  </a:srgbClr>
                </a:gs>
                <a:gs pos="100000">
                  <a:srgbClr val="09BFFF">
                    <a:tint val="23500"/>
                    <a:satMod val="160000"/>
                  </a:srgbClr>
                </a:gs>
              </a:gsLst>
              <a:lin ang="5400000" scaled="1"/>
              <a:tileRect/>
            </a:gradFill>
          </p:spPr>
          <p:txBody>
            <a:bodyPr wrap="none" rtlCol="0">
              <a:spAutoFit/>
            </a:bodyPr>
            <a:lstStyle/>
            <a:p>
              <a:pPr algn="ctr"/>
              <a:r>
                <a:rPr lang="fr-FR" sz="2400" b="1" dirty="0" smtClean="0">
                  <a:latin typeface="Calibri" panose="020F0502020204030204" pitchFamily="34" charset="0"/>
                  <a:cs typeface="Calibri" panose="020F0502020204030204" pitchFamily="34" charset="0"/>
                </a:rPr>
                <a:t>Recherche</a:t>
              </a:r>
            </a:p>
            <a:p>
              <a:pPr algn="ctr"/>
              <a:r>
                <a:rPr lang="fr-FR" sz="2400" b="1" dirty="0" smtClean="0">
                  <a:latin typeface="Calibri" panose="020F0502020204030204" pitchFamily="34" charset="0"/>
                  <a:cs typeface="Calibri" panose="020F0502020204030204" pitchFamily="34" charset="0"/>
                </a:rPr>
                <a:t>académique</a:t>
              </a:r>
              <a:endParaRPr lang="fr-FR" sz="2400" b="1" dirty="0">
                <a:latin typeface="Calibri" panose="020F0502020204030204" pitchFamily="34" charset="0"/>
                <a:cs typeface="Calibri" panose="020F0502020204030204" pitchFamily="34" charset="0"/>
              </a:endParaRPr>
            </a:p>
          </p:txBody>
        </p:sp>
        <p:sp>
          <p:nvSpPr>
            <p:cNvPr id="14" name="ZoneTexte 13"/>
            <p:cNvSpPr txBox="1"/>
            <p:nvPr/>
          </p:nvSpPr>
          <p:spPr>
            <a:xfrm>
              <a:off x="5796136" y="4149080"/>
              <a:ext cx="1875386" cy="830997"/>
            </a:xfrm>
            <a:prstGeom prst="rect">
              <a:avLst/>
            </a:prstGeom>
            <a:gradFill flip="none" rotWithShape="1">
              <a:gsLst>
                <a:gs pos="0">
                  <a:srgbClr val="09BFFF">
                    <a:tint val="66000"/>
                    <a:satMod val="160000"/>
                  </a:srgbClr>
                </a:gs>
                <a:gs pos="50000">
                  <a:srgbClr val="09BFFF">
                    <a:tint val="44500"/>
                    <a:satMod val="160000"/>
                  </a:srgbClr>
                </a:gs>
                <a:gs pos="100000">
                  <a:srgbClr val="09BFFF">
                    <a:tint val="23500"/>
                    <a:satMod val="160000"/>
                  </a:srgbClr>
                </a:gs>
              </a:gsLst>
              <a:lin ang="8100000" scaled="1"/>
              <a:tileRect/>
            </a:gradFill>
          </p:spPr>
          <p:txBody>
            <a:bodyPr wrap="none" rtlCol="0">
              <a:spAutoFit/>
            </a:bodyPr>
            <a:lstStyle/>
            <a:p>
              <a:pPr algn="ctr"/>
              <a:r>
                <a:rPr lang="fr-FR" sz="2400" b="1" dirty="0" smtClean="0">
                  <a:latin typeface="Calibri" panose="020F0502020204030204" pitchFamily="34" charset="0"/>
                  <a:cs typeface="Calibri" panose="020F0502020204030204" pitchFamily="34" charset="0"/>
                </a:rPr>
                <a:t>Prescripteur/</a:t>
              </a:r>
            </a:p>
            <a:p>
              <a:pPr algn="ctr"/>
              <a:r>
                <a:rPr lang="fr-FR" sz="2400" b="1" dirty="0">
                  <a:latin typeface="Calibri" panose="020F0502020204030204" pitchFamily="34" charset="0"/>
                  <a:cs typeface="Calibri" panose="020F0502020204030204" pitchFamily="34" charset="0"/>
                </a:rPr>
                <a:t>U</a:t>
              </a:r>
              <a:r>
                <a:rPr lang="fr-FR" sz="2400" b="1" dirty="0" smtClean="0">
                  <a:latin typeface="Calibri" panose="020F0502020204030204" pitchFamily="34" charset="0"/>
                  <a:cs typeface="Calibri" panose="020F0502020204030204" pitchFamily="34" charset="0"/>
                </a:rPr>
                <a:t>tilisateur</a:t>
              </a:r>
              <a:endParaRPr lang="fr-FR" sz="2400" b="1" dirty="0">
                <a:latin typeface="Calibri" panose="020F0502020204030204" pitchFamily="34" charset="0"/>
                <a:cs typeface="Calibri" panose="020F0502020204030204" pitchFamily="34" charset="0"/>
              </a:endParaRPr>
            </a:p>
          </p:txBody>
        </p:sp>
        <p:sp>
          <p:nvSpPr>
            <p:cNvPr id="15" name="ZoneTexte 14"/>
            <p:cNvSpPr txBox="1"/>
            <p:nvPr/>
          </p:nvSpPr>
          <p:spPr>
            <a:xfrm>
              <a:off x="3834870" y="1412776"/>
              <a:ext cx="1328954" cy="461665"/>
            </a:xfrm>
            <a:prstGeom prst="rect">
              <a:avLst/>
            </a:prstGeom>
            <a:gradFill flip="none" rotWithShape="1">
              <a:gsLst>
                <a:gs pos="0">
                  <a:srgbClr val="09BFFF">
                    <a:tint val="66000"/>
                    <a:satMod val="160000"/>
                  </a:srgbClr>
                </a:gs>
                <a:gs pos="50000">
                  <a:srgbClr val="09BFFF">
                    <a:tint val="44500"/>
                    <a:satMod val="160000"/>
                  </a:srgbClr>
                </a:gs>
                <a:gs pos="100000">
                  <a:srgbClr val="09BFFF">
                    <a:tint val="23500"/>
                    <a:satMod val="160000"/>
                  </a:srgbClr>
                </a:gs>
              </a:gsLst>
              <a:lin ang="5400000" scaled="1"/>
              <a:tileRect/>
            </a:gradFill>
          </p:spPr>
          <p:txBody>
            <a:bodyPr wrap="none" rtlCol="0">
              <a:spAutoFit/>
            </a:bodyPr>
            <a:lstStyle/>
            <a:p>
              <a:pPr algn="ctr"/>
              <a:r>
                <a:rPr lang="fr-FR" sz="2400" b="1" dirty="0" smtClean="0">
                  <a:latin typeface="Calibri" panose="020F0502020204030204" pitchFamily="34" charset="0"/>
                  <a:cs typeface="Calibri" panose="020F0502020204030204" pitchFamily="34" charset="0"/>
                </a:rPr>
                <a:t>Industrie</a:t>
              </a:r>
              <a:endParaRPr lang="fr-FR" sz="2400" b="1" dirty="0">
                <a:latin typeface="Calibri" panose="020F0502020204030204" pitchFamily="34" charset="0"/>
                <a:cs typeface="Calibri" panose="020F0502020204030204" pitchFamily="34" charset="0"/>
              </a:endParaRPr>
            </a:p>
          </p:txBody>
        </p:sp>
        <p:sp>
          <p:nvSpPr>
            <p:cNvPr id="3" name="Double flèche horizontale 2"/>
            <p:cNvSpPr/>
            <p:nvPr/>
          </p:nvSpPr>
          <p:spPr>
            <a:xfrm>
              <a:off x="3192678" y="3990109"/>
              <a:ext cx="2603458" cy="807043"/>
            </a:xfrm>
            <a:prstGeom prst="leftRightArrow">
              <a:avLst/>
            </a:prstGeom>
            <a:gradFill flip="none" rotWithShape="1">
              <a:gsLst>
                <a:gs pos="0">
                  <a:srgbClr val="0073A0"/>
                </a:gs>
                <a:gs pos="50000">
                  <a:srgbClr val="09BFFF"/>
                </a:gs>
                <a:gs pos="100000">
                  <a:srgbClr val="0073A0"/>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Double flèche horizontale 19"/>
            <p:cNvSpPr/>
            <p:nvPr/>
          </p:nvSpPr>
          <p:spPr>
            <a:xfrm rot="18006185" flipH="1">
              <a:off x="2412299" y="2611221"/>
              <a:ext cx="2603458" cy="807043"/>
            </a:xfrm>
            <a:prstGeom prst="leftRightArrow">
              <a:avLst/>
            </a:prstGeom>
            <a:gradFill flip="none" rotWithShape="1">
              <a:gsLst>
                <a:gs pos="0">
                  <a:srgbClr val="0073A0"/>
                </a:gs>
                <a:gs pos="50000">
                  <a:srgbClr val="09BFFF"/>
                </a:gs>
                <a:gs pos="100000">
                  <a:srgbClr val="0073A0"/>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Double flèche horizontale 20"/>
            <p:cNvSpPr/>
            <p:nvPr/>
          </p:nvSpPr>
          <p:spPr>
            <a:xfrm rot="3593815">
              <a:off x="3996475" y="2611221"/>
              <a:ext cx="2603458" cy="807043"/>
            </a:xfrm>
            <a:prstGeom prst="leftRightArrow">
              <a:avLst/>
            </a:prstGeom>
            <a:gradFill flip="none" rotWithShape="1">
              <a:gsLst>
                <a:gs pos="0">
                  <a:srgbClr val="0073A0"/>
                </a:gs>
                <a:gs pos="50000">
                  <a:srgbClr val="09BFFF"/>
                </a:gs>
                <a:gs pos="100000">
                  <a:srgbClr val="0073A0"/>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Triangle isocèle 43"/>
            <p:cNvSpPr/>
            <p:nvPr/>
          </p:nvSpPr>
          <p:spPr>
            <a:xfrm>
              <a:off x="3637308" y="2651235"/>
              <a:ext cx="1708832" cy="14731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à coins arrondis 9"/>
            <p:cNvSpPr/>
            <p:nvPr/>
          </p:nvSpPr>
          <p:spPr>
            <a:xfrm>
              <a:off x="5870385" y="5085208"/>
              <a:ext cx="1728000" cy="432000"/>
            </a:xfrm>
            <a:prstGeom prst="round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solidFill>
                    <a:schemeClr val="tx1"/>
                  </a:solidFill>
                  <a:latin typeface="Calibri" panose="020F0502020204030204" pitchFamily="34" charset="0"/>
                  <a:cs typeface="Calibri" panose="020F0502020204030204" pitchFamily="34" charset="0"/>
                </a:rPr>
                <a:t>Acceptabilité</a:t>
              </a:r>
              <a:endParaRPr lang="fr-FR" sz="2000" b="1" dirty="0">
                <a:solidFill>
                  <a:schemeClr val="tx1"/>
                </a:solidFill>
                <a:latin typeface="Calibri" panose="020F0502020204030204" pitchFamily="34" charset="0"/>
                <a:cs typeface="Calibri" panose="020F0502020204030204" pitchFamily="34" charset="0"/>
              </a:endParaRPr>
            </a:p>
          </p:txBody>
        </p:sp>
        <p:sp>
          <p:nvSpPr>
            <p:cNvPr id="11" name="Rectangle à coins arrondis 10"/>
            <p:cNvSpPr/>
            <p:nvPr/>
          </p:nvSpPr>
          <p:spPr>
            <a:xfrm>
              <a:off x="1187624" y="5075778"/>
              <a:ext cx="2016000" cy="450861"/>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solidFill>
                    <a:schemeClr val="tx1"/>
                  </a:solidFill>
                  <a:latin typeface="Calibri" panose="020F0502020204030204" pitchFamily="34" charset="0"/>
                  <a:cs typeface="Calibri" panose="020F0502020204030204" pitchFamily="34" charset="0"/>
                </a:rPr>
                <a:t>Transversalités</a:t>
              </a:r>
            </a:p>
          </p:txBody>
        </p:sp>
        <p:sp>
          <p:nvSpPr>
            <p:cNvPr id="12" name="Rectangle à coins arrondis 11"/>
            <p:cNvSpPr/>
            <p:nvPr/>
          </p:nvSpPr>
          <p:spPr>
            <a:xfrm>
              <a:off x="1738050" y="2443264"/>
              <a:ext cx="1512850" cy="804040"/>
            </a:xfrm>
            <a:prstGeom prst="round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none" lIns="72000" tIns="36000" rIns="72000" bIns="36000" rtlCol="0" anchor="ctr">
              <a:spAutoFit/>
            </a:bodyPr>
            <a:lstStyle/>
            <a:p>
              <a:pPr algn="ctr">
                <a:spcBef>
                  <a:spcPts val="300"/>
                </a:spcBef>
                <a:buClr>
                  <a:srgbClr val="C00000"/>
                </a:buClr>
              </a:pPr>
              <a:r>
                <a:rPr lang="fr-FR" sz="2000" b="1" dirty="0">
                  <a:solidFill>
                    <a:schemeClr val="tx1"/>
                  </a:solidFill>
                  <a:latin typeface="Calibri" panose="020F0502020204030204" pitchFamily="34" charset="0"/>
                  <a:cs typeface="Calibri" panose="020F0502020204030204" pitchFamily="34" charset="0"/>
                </a:rPr>
                <a:t>Transfert </a:t>
              </a:r>
              <a:endParaRPr lang="fr-FR" sz="2000" b="1" dirty="0" smtClean="0">
                <a:solidFill>
                  <a:schemeClr val="tx1"/>
                </a:solidFill>
                <a:latin typeface="Calibri" panose="020F0502020204030204" pitchFamily="34" charset="0"/>
                <a:cs typeface="Calibri" panose="020F0502020204030204" pitchFamily="34" charset="0"/>
              </a:endParaRPr>
            </a:p>
            <a:p>
              <a:pPr algn="ctr">
                <a:spcBef>
                  <a:spcPts val="300"/>
                </a:spcBef>
                <a:buClr>
                  <a:srgbClr val="C00000"/>
                </a:buClr>
              </a:pPr>
              <a:r>
                <a:rPr lang="fr-FR" sz="2000" b="1" dirty="0" smtClean="0">
                  <a:solidFill>
                    <a:schemeClr val="tx1"/>
                  </a:solidFill>
                  <a:latin typeface="Calibri" panose="020F0502020204030204" pitchFamily="34" charset="0"/>
                  <a:cs typeface="Calibri" panose="020F0502020204030204" pitchFamily="34" charset="0"/>
                </a:rPr>
                <a:t>public/privé</a:t>
              </a:r>
              <a:endParaRPr lang="fr-FR" sz="2000" b="1" dirty="0">
                <a:solidFill>
                  <a:schemeClr val="tx1"/>
                </a:solidFill>
                <a:latin typeface="Calibri" panose="020F0502020204030204" pitchFamily="34" charset="0"/>
                <a:cs typeface="Calibri" panose="020F0502020204030204" pitchFamily="34" charset="0"/>
              </a:endParaRPr>
            </a:p>
          </p:txBody>
        </p:sp>
        <p:sp>
          <p:nvSpPr>
            <p:cNvPr id="19" name="Rectangle à coins arrondis 18"/>
            <p:cNvSpPr/>
            <p:nvPr/>
          </p:nvSpPr>
          <p:spPr>
            <a:xfrm>
              <a:off x="3598825" y="777061"/>
              <a:ext cx="1800200" cy="576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solidFill>
                    <a:schemeClr val="tx1"/>
                  </a:solidFill>
                  <a:latin typeface="Calibri" panose="020F0502020204030204" pitchFamily="34" charset="0"/>
                  <a:cs typeface="Calibri" panose="020F0502020204030204" pitchFamily="34" charset="0"/>
                </a:rPr>
                <a:t>Quelles Alliances ?</a:t>
              </a:r>
              <a:endParaRPr lang="fr-FR" sz="2000" b="1" dirty="0">
                <a:solidFill>
                  <a:schemeClr val="tx1"/>
                </a:solidFill>
                <a:latin typeface="Calibri" panose="020F0502020204030204" pitchFamily="34" charset="0"/>
                <a:cs typeface="Calibri" panose="020F0502020204030204" pitchFamily="34" charset="0"/>
              </a:endParaRPr>
            </a:p>
          </p:txBody>
        </p:sp>
        <p:sp>
          <p:nvSpPr>
            <p:cNvPr id="22" name="Rectangle à coins arrondis 21"/>
            <p:cNvSpPr/>
            <p:nvPr/>
          </p:nvSpPr>
          <p:spPr>
            <a:xfrm>
              <a:off x="5616116" y="2132856"/>
              <a:ext cx="2988332" cy="684000"/>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solidFill>
                    <a:schemeClr val="bg1"/>
                  </a:solidFill>
                  <a:latin typeface="Calibri" panose="020F0502020204030204" pitchFamily="34" charset="0"/>
                  <a:cs typeface="Calibri" panose="020F0502020204030204" pitchFamily="34" charset="0"/>
                </a:rPr>
                <a:t>Parcours réglementaire difficile à appréhender</a:t>
              </a:r>
              <a:endParaRPr lang="fr-FR" sz="2000" b="1" dirty="0">
                <a:solidFill>
                  <a:schemeClr val="bg1"/>
                </a:solidFill>
                <a:latin typeface="Calibri" panose="020F0502020204030204" pitchFamily="34" charset="0"/>
                <a:cs typeface="Calibri" panose="020F0502020204030204" pitchFamily="34" charset="0"/>
              </a:endParaRPr>
            </a:p>
          </p:txBody>
        </p:sp>
        <p:sp>
          <p:nvSpPr>
            <p:cNvPr id="23" name="Rectangle à coins arrondis 22"/>
            <p:cNvSpPr/>
            <p:nvPr/>
          </p:nvSpPr>
          <p:spPr>
            <a:xfrm>
              <a:off x="6048408" y="2924944"/>
              <a:ext cx="2196000" cy="648000"/>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2000" b="1" dirty="0" smtClean="0">
                  <a:solidFill>
                    <a:schemeClr val="bg1"/>
                  </a:solidFill>
                  <a:latin typeface="Calibri" panose="020F0502020204030204" pitchFamily="34" charset="0"/>
                  <a:cs typeface="Calibri" panose="020F0502020204030204" pitchFamily="34" charset="0"/>
                </a:rPr>
                <a:t>Quel(s) modèle(s) économique(s) ?</a:t>
              </a:r>
              <a:endParaRPr lang="fr-FR" sz="2000" b="1" dirty="0">
                <a:solidFill>
                  <a:schemeClr val="bg1"/>
                </a:solidFill>
                <a:latin typeface="Calibri" panose="020F0502020204030204" pitchFamily="34" charset="0"/>
                <a:cs typeface="Calibri" panose="020F0502020204030204" pitchFamily="34" charset="0"/>
              </a:endParaRPr>
            </a:p>
          </p:txBody>
        </p:sp>
        <p:sp>
          <p:nvSpPr>
            <p:cNvPr id="24" name="Rectangle à coins arrondis 23"/>
            <p:cNvSpPr/>
            <p:nvPr/>
          </p:nvSpPr>
          <p:spPr>
            <a:xfrm>
              <a:off x="3718172" y="5070638"/>
              <a:ext cx="1555819" cy="420956"/>
            </a:xfrm>
            <a:prstGeom prst="round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none" lIns="72000" tIns="36000" rIns="72000" bIns="36000" rtlCol="0" anchor="ctr">
              <a:spAutoFit/>
            </a:bodyPr>
            <a:lstStyle/>
            <a:p>
              <a:pPr algn="ctr"/>
              <a:r>
                <a:rPr lang="fr-FR" sz="2000" b="1" dirty="0" smtClean="0">
                  <a:solidFill>
                    <a:schemeClr val="tx1"/>
                  </a:solidFill>
                  <a:latin typeface="Calibri" panose="020F0502020204030204" pitchFamily="34" charset="0"/>
                  <a:cs typeface="Calibri" panose="020F0502020204030204" pitchFamily="34" charset="0"/>
                </a:rPr>
                <a:t>Pertinence ? </a:t>
              </a:r>
            </a:p>
          </p:txBody>
        </p:sp>
        <p:sp>
          <p:nvSpPr>
            <p:cNvPr id="25" name="Triangle isocèle 24"/>
            <p:cNvSpPr/>
            <p:nvPr/>
          </p:nvSpPr>
          <p:spPr>
            <a:xfrm>
              <a:off x="3637308" y="2651235"/>
              <a:ext cx="1708832" cy="14731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7185" y="2579566"/>
              <a:ext cx="286703" cy="417386"/>
            </a:xfrm>
            <a:prstGeom prst="rect">
              <a:avLst/>
            </a:prstGeom>
          </p:spPr>
        </p:pic>
        <p:pic>
          <p:nvPicPr>
            <p:cNvPr id="37" name="Image 3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50287" y="4625286"/>
              <a:ext cx="286703" cy="417386"/>
            </a:xfrm>
            <a:prstGeom prst="rect">
              <a:avLst/>
            </a:prstGeom>
          </p:spPr>
        </p:pic>
      </p:grpSp>
      <p:sp>
        <p:nvSpPr>
          <p:cNvPr id="40" name="ZoneTexte 39"/>
          <p:cNvSpPr txBox="1"/>
          <p:nvPr/>
        </p:nvSpPr>
        <p:spPr>
          <a:xfrm>
            <a:off x="1445276" y="4149080"/>
            <a:ext cx="1747402" cy="830997"/>
          </a:xfrm>
          <a:prstGeom prst="rect">
            <a:avLst/>
          </a:prstGeom>
          <a:gradFill flip="none" rotWithShape="1">
            <a:gsLst>
              <a:gs pos="0">
                <a:srgbClr val="09BFFF">
                  <a:tint val="66000"/>
                  <a:satMod val="160000"/>
                </a:srgbClr>
              </a:gs>
              <a:gs pos="50000">
                <a:srgbClr val="09BFFF">
                  <a:tint val="44500"/>
                  <a:satMod val="160000"/>
                </a:srgbClr>
              </a:gs>
              <a:gs pos="100000">
                <a:srgbClr val="09BFFF">
                  <a:tint val="23500"/>
                  <a:satMod val="160000"/>
                </a:srgbClr>
              </a:gs>
            </a:gsLst>
            <a:lin ang="5400000" scaled="1"/>
            <a:tileRect/>
          </a:gradFill>
        </p:spPr>
        <p:txBody>
          <a:bodyPr wrap="none" rtlCol="0">
            <a:spAutoFit/>
          </a:bodyPr>
          <a:lstStyle/>
          <a:p>
            <a:pPr algn="ctr"/>
            <a:r>
              <a:rPr lang="fr-FR" sz="2400" b="1" dirty="0" smtClean="0">
                <a:latin typeface="Calibri" panose="020F0502020204030204" pitchFamily="34" charset="0"/>
                <a:cs typeface="Calibri" panose="020F0502020204030204" pitchFamily="34" charset="0"/>
              </a:rPr>
              <a:t>Recherche</a:t>
            </a:r>
          </a:p>
          <a:p>
            <a:pPr algn="ctr"/>
            <a:r>
              <a:rPr lang="fr-FR" sz="2400" b="1" dirty="0" smtClean="0">
                <a:latin typeface="Calibri" panose="020F0502020204030204" pitchFamily="34" charset="0"/>
                <a:cs typeface="Calibri" panose="020F0502020204030204" pitchFamily="34" charset="0"/>
              </a:rPr>
              <a:t>académique</a:t>
            </a:r>
            <a:endParaRPr lang="fr-FR" sz="2400" b="1" dirty="0">
              <a:latin typeface="Calibri" panose="020F0502020204030204" pitchFamily="34" charset="0"/>
              <a:cs typeface="Calibri" panose="020F0502020204030204" pitchFamily="34" charset="0"/>
            </a:endParaRPr>
          </a:p>
        </p:txBody>
      </p:sp>
      <p:sp>
        <p:nvSpPr>
          <p:cNvPr id="41" name="ZoneTexte 40"/>
          <p:cNvSpPr txBox="1"/>
          <p:nvPr/>
        </p:nvSpPr>
        <p:spPr>
          <a:xfrm>
            <a:off x="5796136" y="4149080"/>
            <a:ext cx="1875386" cy="830997"/>
          </a:xfrm>
          <a:prstGeom prst="rect">
            <a:avLst/>
          </a:prstGeom>
          <a:gradFill flip="none" rotWithShape="1">
            <a:gsLst>
              <a:gs pos="0">
                <a:srgbClr val="09BFFF">
                  <a:tint val="66000"/>
                  <a:satMod val="160000"/>
                </a:srgbClr>
              </a:gs>
              <a:gs pos="50000">
                <a:srgbClr val="09BFFF">
                  <a:tint val="44500"/>
                  <a:satMod val="160000"/>
                </a:srgbClr>
              </a:gs>
              <a:gs pos="100000">
                <a:srgbClr val="09BFFF">
                  <a:tint val="23500"/>
                  <a:satMod val="160000"/>
                </a:srgbClr>
              </a:gs>
            </a:gsLst>
            <a:lin ang="8100000" scaled="1"/>
            <a:tileRect/>
          </a:gradFill>
        </p:spPr>
        <p:txBody>
          <a:bodyPr wrap="none" rtlCol="0">
            <a:spAutoFit/>
          </a:bodyPr>
          <a:lstStyle/>
          <a:p>
            <a:pPr algn="ctr"/>
            <a:r>
              <a:rPr lang="fr-FR" sz="2400" b="1" dirty="0" smtClean="0">
                <a:latin typeface="Calibri" panose="020F0502020204030204" pitchFamily="34" charset="0"/>
                <a:cs typeface="Calibri" panose="020F0502020204030204" pitchFamily="34" charset="0"/>
              </a:rPr>
              <a:t>Prescripteur/</a:t>
            </a:r>
          </a:p>
          <a:p>
            <a:pPr algn="ctr"/>
            <a:r>
              <a:rPr lang="fr-FR" sz="2400" b="1" dirty="0">
                <a:latin typeface="Calibri" panose="020F0502020204030204" pitchFamily="34" charset="0"/>
                <a:cs typeface="Calibri" panose="020F0502020204030204" pitchFamily="34" charset="0"/>
              </a:rPr>
              <a:t>U</a:t>
            </a:r>
            <a:r>
              <a:rPr lang="fr-FR" sz="2400" b="1" dirty="0" smtClean="0">
                <a:latin typeface="Calibri" panose="020F0502020204030204" pitchFamily="34" charset="0"/>
                <a:cs typeface="Calibri" panose="020F0502020204030204" pitchFamily="34" charset="0"/>
              </a:rPr>
              <a:t>tilisateur</a:t>
            </a:r>
            <a:endParaRPr lang="fr-FR" sz="2400" b="1" dirty="0">
              <a:latin typeface="Calibri" panose="020F0502020204030204" pitchFamily="34" charset="0"/>
              <a:cs typeface="Calibri" panose="020F0502020204030204" pitchFamily="34" charset="0"/>
            </a:endParaRPr>
          </a:p>
        </p:txBody>
      </p:sp>
      <p:sp>
        <p:nvSpPr>
          <p:cNvPr id="42" name="ZoneTexte 41"/>
          <p:cNvSpPr txBox="1"/>
          <p:nvPr/>
        </p:nvSpPr>
        <p:spPr>
          <a:xfrm>
            <a:off x="3834870" y="1412776"/>
            <a:ext cx="1328954" cy="461665"/>
          </a:xfrm>
          <a:prstGeom prst="rect">
            <a:avLst/>
          </a:prstGeom>
          <a:gradFill flip="none" rotWithShape="1">
            <a:gsLst>
              <a:gs pos="0">
                <a:srgbClr val="09BFFF">
                  <a:tint val="66000"/>
                  <a:satMod val="160000"/>
                </a:srgbClr>
              </a:gs>
              <a:gs pos="50000">
                <a:srgbClr val="09BFFF">
                  <a:tint val="44500"/>
                  <a:satMod val="160000"/>
                </a:srgbClr>
              </a:gs>
              <a:gs pos="100000">
                <a:srgbClr val="09BFFF">
                  <a:tint val="23500"/>
                  <a:satMod val="160000"/>
                </a:srgbClr>
              </a:gs>
            </a:gsLst>
            <a:lin ang="5400000" scaled="1"/>
            <a:tileRect/>
          </a:gradFill>
        </p:spPr>
        <p:txBody>
          <a:bodyPr wrap="none" rtlCol="0">
            <a:spAutoFit/>
          </a:bodyPr>
          <a:lstStyle/>
          <a:p>
            <a:pPr algn="ctr"/>
            <a:r>
              <a:rPr lang="fr-FR" sz="2400" b="1" dirty="0" smtClean="0">
                <a:latin typeface="Calibri" panose="020F0502020204030204" pitchFamily="34" charset="0"/>
                <a:cs typeface="Calibri" panose="020F0502020204030204" pitchFamily="34" charset="0"/>
              </a:rPr>
              <a:t>Industrie</a:t>
            </a:r>
            <a:endParaRPr lang="fr-FR" sz="2400" b="1" dirty="0">
              <a:latin typeface="Calibri" panose="020F0502020204030204" pitchFamily="34" charset="0"/>
              <a:cs typeface="Calibri" panose="020F0502020204030204" pitchFamily="34" charset="0"/>
            </a:endParaRPr>
          </a:p>
        </p:txBody>
      </p:sp>
      <p:sp>
        <p:nvSpPr>
          <p:cNvPr id="43" name="Double flèche horizontale 42"/>
          <p:cNvSpPr/>
          <p:nvPr/>
        </p:nvSpPr>
        <p:spPr>
          <a:xfrm>
            <a:off x="3192678" y="3990109"/>
            <a:ext cx="2603458" cy="807043"/>
          </a:xfrm>
          <a:prstGeom prst="leftRightArrow">
            <a:avLst/>
          </a:prstGeom>
          <a:gradFill flip="none" rotWithShape="1">
            <a:gsLst>
              <a:gs pos="0">
                <a:srgbClr val="0073A0"/>
              </a:gs>
              <a:gs pos="50000">
                <a:srgbClr val="09BFFF"/>
              </a:gs>
              <a:gs pos="100000">
                <a:srgbClr val="0073A0"/>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Double flèche horizontale 44"/>
          <p:cNvSpPr/>
          <p:nvPr/>
        </p:nvSpPr>
        <p:spPr>
          <a:xfrm rot="18006185" flipH="1">
            <a:off x="2412299" y="2611221"/>
            <a:ext cx="2603458" cy="807043"/>
          </a:xfrm>
          <a:prstGeom prst="leftRightArrow">
            <a:avLst/>
          </a:prstGeom>
          <a:gradFill flip="none" rotWithShape="1">
            <a:gsLst>
              <a:gs pos="0">
                <a:srgbClr val="0073A0"/>
              </a:gs>
              <a:gs pos="50000">
                <a:srgbClr val="09BFFF"/>
              </a:gs>
              <a:gs pos="100000">
                <a:srgbClr val="0073A0"/>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Double flèche horizontale 45"/>
          <p:cNvSpPr/>
          <p:nvPr/>
        </p:nvSpPr>
        <p:spPr>
          <a:xfrm rot="3593815">
            <a:off x="3996475" y="2611221"/>
            <a:ext cx="2603458" cy="807043"/>
          </a:xfrm>
          <a:prstGeom prst="leftRightArrow">
            <a:avLst/>
          </a:prstGeom>
          <a:gradFill flip="none" rotWithShape="1">
            <a:gsLst>
              <a:gs pos="0">
                <a:srgbClr val="0073A0"/>
              </a:gs>
              <a:gs pos="50000">
                <a:srgbClr val="09BFFF"/>
              </a:gs>
              <a:gs pos="100000">
                <a:srgbClr val="0073A0"/>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Triangle isocèle 46"/>
          <p:cNvSpPr/>
          <p:nvPr/>
        </p:nvSpPr>
        <p:spPr>
          <a:xfrm>
            <a:off x="3637308" y="2651235"/>
            <a:ext cx="1708832" cy="14731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à coins arrondis 47"/>
          <p:cNvSpPr/>
          <p:nvPr/>
        </p:nvSpPr>
        <p:spPr>
          <a:xfrm>
            <a:off x="539552" y="2363971"/>
            <a:ext cx="2480780" cy="735936"/>
          </a:xfrm>
          <a:prstGeom prst="round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none" lIns="72000" tIns="36000" rIns="72000" bIns="36000" rtlCol="0" anchor="ctr">
            <a:spAutoFit/>
          </a:bodyPr>
          <a:lstStyle/>
          <a:p>
            <a:pPr algn="ctr">
              <a:spcBef>
                <a:spcPts val="300"/>
              </a:spcBef>
              <a:buClr>
                <a:srgbClr val="C00000"/>
              </a:buClr>
            </a:pPr>
            <a:r>
              <a:rPr lang="fr-FR" b="1" dirty="0" smtClean="0">
                <a:solidFill>
                  <a:schemeClr val="tx1"/>
                </a:solidFill>
                <a:latin typeface="Calibri" panose="020F0502020204030204" pitchFamily="34" charset="0"/>
                <a:cs typeface="Calibri" panose="020F0502020204030204" pitchFamily="34" charset="0"/>
              </a:rPr>
              <a:t>Développer une culture</a:t>
            </a:r>
          </a:p>
          <a:p>
            <a:pPr algn="ctr">
              <a:spcBef>
                <a:spcPts val="300"/>
              </a:spcBef>
              <a:buClr>
                <a:srgbClr val="C00000"/>
              </a:buClr>
            </a:pPr>
            <a:r>
              <a:rPr lang="fr-FR" b="1" dirty="0" smtClean="0">
                <a:solidFill>
                  <a:schemeClr val="tx1"/>
                </a:solidFill>
                <a:latin typeface="Calibri" panose="020F0502020204030204" pitchFamily="34" charset="0"/>
                <a:cs typeface="Calibri" panose="020F0502020204030204" pitchFamily="34" charset="0"/>
              </a:rPr>
              <a:t>de la validation précoce</a:t>
            </a:r>
            <a:endParaRPr lang="fr-FR" b="1" dirty="0">
              <a:solidFill>
                <a:schemeClr val="tx1"/>
              </a:solidFill>
              <a:latin typeface="Calibri" panose="020F0502020204030204" pitchFamily="34" charset="0"/>
              <a:cs typeface="Calibri" panose="020F0502020204030204" pitchFamily="34" charset="0"/>
            </a:endParaRPr>
          </a:p>
        </p:txBody>
      </p:sp>
      <p:sp>
        <p:nvSpPr>
          <p:cNvPr id="49" name="Rectangle à coins arrondis 48"/>
          <p:cNvSpPr/>
          <p:nvPr/>
        </p:nvSpPr>
        <p:spPr>
          <a:xfrm>
            <a:off x="5668509" y="1844824"/>
            <a:ext cx="2988332" cy="684000"/>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bg1"/>
                </a:solidFill>
                <a:latin typeface="Calibri" panose="020F0502020204030204" pitchFamily="34" charset="0"/>
                <a:cs typeface="Calibri" panose="020F0502020204030204" pitchFamily="34" charset="0"/>
              </a:rPr>
              <a:t>Formation sur le parcours réglementaire</a:t>
            </a:r>
            <a:endParaRPr lang="fr-FR" b="1" dirty="0">
              <a:solidFill>
                <a:schemeClr val="bg1"/>
              </a:solidFill>
              <a:latin typeface="Calibri" panose="020F0502020204030204" pitchFamily="34" charset="0"/>
              <a:cs typeface="Calibri" panose="020F0502020204030204" pitchFamily="34" charset="0"/>
            </a:endParaRPr>
          </a:p>
        </p:txBody>
      </p:sp>
      <p:sp>
        <p:nvSpPr>
          <p:cNvPr id="50" name="Rectangle à coins arrondis 49"/>
          <p:cNvSpPr/>
          <p:nvPr/>
        </p:nvSpPr>
        <p:spPr>
          <a:xfrm>
            <a:off x="6068020" y="2564904"/>
            <a:ext cx="2588821" cy="999838"/>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spAutoFit/>
          </a:bodyPr>
          <a:lstStyle/>
          <a:p>
            <a:pPr algn="ctr"/>
            <a:r>
              <a:rPr lang="fr-FR" b="1" dirty="0" smtClean="0">
                <a:solidFill>
                  <a:schemeClr val="bg1"/>
                </a:solidFill>
                <a:latin typeface="Calibri" panose="020F0502020204030204" pitchFamily="34" charset="0"/>
                <a:cs typeface="Calibri" panose="020F0502020204030204" pitchFamily="34" charset="0"/>
              </a:rPr>
              <a:t>Favoriser les interactions </a:t>
            </a:r>
          </a:p>
          <a:p>
            <a:pPr algn="ctr"/>
            <a:r>
              <a:rPr lang="fr-FR" b="1" dirty="0" smtClean="0">
                <a:solidFill>
                  <a:schemeClr val="bg1"/>
                </a:solidFill>
                <a:latin typeface="Calibri" panose="020F0502020204030204" pitchFamily="34" charset="0"/>
                <a:cs typeface="Calibri" panose="020F0502020204030204" pitchFamily="34" charset="0"/>
              </a:rPr>
              <a:t>avec les financeurs </a:t>
            </a:r>
          </a:p>
          <a:p>
            <a:pPr algn="ctr"/>
            <a:r>
              <a:rPr lang="fr-FR" b="1" dirty="0" smtClean="0">
                <a:solidFill>
                  <a:schemeClr val="bg1"/>
                </a:solidFill>
                <a:latin typeface="Calibri" panose="020F0502020204030204" pitchFamily="34" charset="0"/>
                <a:cs typeface="Calibri" panose="020F0502020204030204" pitchFamily="34" charset="0"/>
              </a:rPr>
              <a:t>(ex. AMI)</a:t>
            </a:r>
            <a:endParaRPr lang="fr-FR" b="1" dirty="0">
              <a:solidFill>
                <a:schemeClr val="bg1"/>
              </a:solidFill>
              <a:latin typeface="Calibri" panose="020F0502020204030204" pitchFamily="34" charset="0"/>
              <a:cs typeface="Calibri" panose="020F0502020204030204" pitchFamily="34" charset="0"/>
            </a:endParaRPr>
          </a:p>
        </p:txBody>
      </p:sp>
      <p:sp>
        <p:nvSpPr>
          <p:cNvPr id="51" name="Rectangle à coins arrondis 50"/>
          <p:cNvSpPr/>
          <p:nvPr/>
        </p:nvSpPr>
        <p:spPr>
          <a:xfrm>
            <a:off x="3616232" y="5101481"/>
            <a:ext cx="1770125" cy="693371"/>
          </a:xfrm>
          <a:prstGeom prst="round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36000" rIns="72000" bIns="36000" rtlCol="0" anchor="ctr">
            <a:spAutoFit/>
          </a:bodyPr>
          <a:lstStyle/>
          <a:p>
            <a:pPr algn="ctr"/>
            <a:r>
              <a:rPr lang="fr-FR" b="1" dirty="0" smtClean="0">
                <a:solidFill>
                  <a:schemeClr val="tx1"/>
                </a:solidFill>
                <a:latin typeface="Calibri" panose="020F0502020204030204" pitchFamily="34" charset="0"/>
                <a:cs typeface="Calibri" panose="020F0502020204030204" pitchFamily="34" charset="0"/>
              </a:rPr>
              <a:t>Favoriser les interactions</a:t>
            </a:r>
          </a:p>
        </p:txBody>
      </p:sp>
      <p:sp>
        <p:nvSpPr>
          <p:cNvPr id="52" name="Triangle isocèle 51"/>
          <p:cNvSpPr/>
          <p:nvPr/>
        </p:nvSpPr>
        <p:spPr>
          <a:xfrm>
            <a:off x="3637308" y="2651235"/>
            <a:ext cx="1708832" cy="14731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Rectangle à coins arrondis 52"/>
          <p:cNvSpPr/>
          <p:nvPr/>
        </p:nvSpPr>
        <p:spPr>
          <a:xfrm>
            <a:off x="1478279" y="5067429"/>
            <a:ext cx="1630449" cy="715089"/>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spAutoFit/>
          </a:bodyPr>
          <a:lstStyle/>
          <a:p>
            <a:pPr algn="ctr"/>
            <a:r>
              <a:rPr lang="fr-FR" b="1" dirty="0" smtClean="0">
                <a:solidFill>
                  <a:schemeClr val="tx1"/>
                </a:solidFill>
                <a:latin typeface="Calibri" panose="020F0502020204030204" pitchFamily="34" charset="0"/>
                <a:cs typeface="Calibri" panose="020F0502020204030204" pitchFamily="34" charset="0"/>
              </a:rPr>
              <a:t>Favoriser les </a:t>
            </a:r>
          </a:p>
          <a:p>
            <a:pPr algn="ctr"/>
            <a:r>
              <a:rPr lang="fr-FR" b="1" dirty="0" smtClean="0">
                <a:solidFill>
                  <a:schemeClr val="tx1"/>
                </a:solidFill>
                <a:latin typeface="Calibri" panose="020F0502020204030204" pitchFamily="34" charset="0"/>
                <a:cs typeface="Calibri" panose="020F0502020204030204" pitchFamily="34" charset="0"/>
              </a:rPr>
              <a:t>transversalités</a:t>
            </a:r>
          </a:p>
        </p:txBody>
      </p:sp>
      <p:sp>
        <p:nvSpPr>
          <p:cNvPr id="54" name="Rectangle à coins arrondis 53"/>
          <p:cNvSpPr/>
          <p:nvPr/>
        </p:nvSpPr>
        <p:spPr>
          <a:xfrm>
            <a:off x="539552" y="1181790"/>
            <a:ext cx="2825133" cy="1084968"/>
          </a:xfrm>
          <a:prstGeom prst="round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none" lIns="72000" tIns="36000" rIns="72000" bIns="36000" rtlCol="0" anchor="ctr">
            <a:spAutoFit/>
          </a:bodyPr>
          <a:lstStyle/>
          <a:p>
            <a:pPr algn="ctr">
              <a:spcBef>
                <a:spcPts val="300"/>
              </a:spcBef>
              <a:buClr>
                <a:srgbClr val="C00000"/>
              </a:buClr>
            </a:pPr>
            <a:r>
              <a:rPr lang="fr-FR" b="1" dirty="0" smtClean="0">
                <a:solidFill>
                  <a:schemeClr val="tx1"/>
                </a:solidFill>
                <a:latin typeface="Calibri" panose="020F0502020204030204" pitchFamily="34" charset="0"/>
                <a:cs typeface="Calibri" panose="020F0502020204030204" pitchFamily="34" charset="0"/>
              </a:rPr>
              <a:t>Mieux maitriser les aspects</a:t>
            </a:r>
          </a:p>
          <a:p>
            <a:pPr algn="ctr">
              <a:spcBef>
                <a:spcPts val="300"/>
              </a:spcBef>
              <a:buClr>
                <a:srgbClr val="C00000"/>
              </a:buClr>
            </a:pPr>
            <a:r>
              <a:rPr lang="fr-FR" b="1" dirty="0" smtClean="0">
                <a:solidFill>
                  <a:schemeClr val="tx1"/>
                </a:solidFill>
                <a:latin typeface="Calibri" panose="020F0502020204030204" pitchFamily="34" charset="0"/>
                <a:cs typeface="Calibri" panose="020F0502020204030204" pitchFamily="34" charset="0"/>
              </a:rPr>
              <a:t>juridiques, économiques, </a:t>
            </a:r>
          </a:p>
          <a:p>
            <a:pPr algn="ctr">
              <a:spcBef>
                <a:spcPts val="300"/>
              </a:spcBef>
              <a:buClr>
                <a:srgbClr val="C00000"/>
              </a:buClr>
            </a:pPr>
            <a:r>
              <a:rPr lang="fr-FR" b="1" dirty="0" smtClean="0">
                <a:solidFill>
                  <a:schemeClr val="tx1"/>
                </a:solidFill>
                <a:latin typeface="Calibri" panose="020F0502020204030204" pitchFamily="34" charset="0"/>
                <a:cs typeface="Calibri" panose="020F0502020204030204" pitchFamily="34" charset="0"/>
              </a:rPr>
              <a:t>réglementaires.</a:t>
            </a:r>
            <a:endParaRPr lang="fr-FR" b="1" dirty="0">
              <a:solidFill>
                <a:schemeClr val="tx1"/>
              </a:solidFill>
              <a:latin typeface="Calibri" panose="020F0502020204030204" pitchFamily="34" charset="0"/>
              <a:cs typeface="Calibri" panose="020F0502020204030204" pitchFamily="34" charset="0"/>
            </a:endParaRPr>
          </a:p>
        </p:txBody>
      </p:sp>
      <p:sp>
        <p:nvSpPr>
          <p:cNvPr id="55" name="Rectangle à coins arrondis 54"/>
          <p:cNvSpPr/>
          <p:nvPr/>
        </p:nvSpPr>
        <p:spPr>
          <a:xfrm>
            <a:off x="539552" y="3197120"/>
            <a:ext cx="1481190" cy="735936"/>
          </a:xfrm>
          <a:prstGeom prst="round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none" lIns="72000" tIns="36000" rIns="72000" bIns="36000" rtlCol="0" anchor="ctr">
            <a:spAutoFit/>
          </a:bodyPr>
          <a:lstStyle/>
          <a:p>
            <a:pPr algn="ctr">
              <a:spcBef>
                <a:spcPts val="300"/>
              </a:spcBef>
              <a:buClr>
                <a:srgbClr val="C00000"/>
              </a:buClr>
            </a:pPr>
            <a:r>
              <a:rPr lang="fr-FR" b="1" dirty="0" smtClean="0">
                <a:solidFill>
                  <a:schemeClr val="tx1"/>
                </a:solidFill>
                <a:latin typeface="Calibri" panose="020F0502020204030204" pitchFamily="34" charset="0"/>
                <a:cs typeface="Calibri" panose="020F0502020204030204" pitchFamily="34" charset="0"/>
              </a:rPr>
              <a:t>Transfert </a:t>
            </a:r>
          </a:p>
          <a:p>
            <a:pPr algn="ctr">
              <a:spcBef>
                <a:spcPts val="300"/>
              </a:spcBef>
              <a:buClr>
                <a:srgbClr val="C00000"/>
              </a:buClr>
            </a:pPr>
            <a:r>
              <a:rPr lang="fr-FR" b="1" dirty="0" smtClean="0">
                <a:solidFill>
                  <a:schemeClr val="tx1"/>
                </a:solidFill>
                <a:latin typeface="Calibri" panose="020F0502020204030204" pitchFamily="34" charset="0"/>
                <a:cs typeface="Calibri" panose="020F0502020204030204" pitchFamily="34" charset="0"/>
              </a:rPr>
              <a:t>Public / Privé</a:t>
            </a:r>
            <a:endParaRPr lang="fr-FR" b="1" dirty="0">
              <a:solidFill>
                <a:schemeClr val="tx1"/>
              </a:solidFill>
              <a:latin typeface="Calibri" panose="020F0502020204030204" pitchFamily="34" charset="0"/>
              <a:cs typeface="Calibri" panose="020F0502020204030204" pitchFamily="34" charset="0"/>
            </a:endParaRPr>
          </a:p>
        </p:txBody>
      </p:sp>
      <p:sp>
        <p:nvSpPr>
          <p:cNvPr id="56" name="ZoneTexte 55"/>
          <p:cNvSpPr txBox="1"/>
          <p:nvPr/>
        </p:nvSpPr>
        <p:spPr>
          <a:xfrm>
            <a:off x="2019040" y="591071"/>
            <a:ext cx="4961166" cy="461665"/>
          </a:xfrm>
          <a:prstGeom prst="rect">
            <a:avLst/>
          </a:prstGeom>
          <a:noFill/>
        </p:spPr>
        <p:txBody>
          <a:bodyPr wrap="none" rtlCol="0">
            <a:spAutoFit/>
          </a:bodyPr>
          <a:lstStyle/>
          <a:p>
            <a:pPr algn="ctr"/>
            <a:r>
              <a:rPr lang="fr-FR" sz="2400" b="1" dirty="0">
                <a:solidFill>
                  <a:srgbClr val="000099"/>
                </a:solidFill>
                <a:latin typeface="Calibri" panose="020F0502020204030204" pitchFamily="34" charset="0"/>
                <a:cs typeface="Calibri" panose="020F0502020204030204" pitchFamily="34" charset="0"/>
              </a:rPr>
              <a:t>Actions possibles au niveau d’</a:t>
            </a:r>
            <a:r>
              <a:rPr lang="fr-FR" sz="2400" b="1" dirty="0" err="1">
                <a:solidFill>
                  <a:srgbClr val="000099"/>
                </a:solidFill>
                <a:latin typeface="Calibri" panose="020F0502020204030204" pitchFamily="34" charset="0"/>
                <a:cs typeface="Calibri" panose="020F0502020204030204" pitchFamily="34" charset="0"/>
              </a:rPr>
              <a:t>Aviesan</a:t>
            </a:r>
            <a:endParaRPr lang="fr-FR" sz="2400" b="1" dirty="0">
              <a:solidFill>
                <a:srgbClr val="000099"/>
              </a:solidFill>
              <a:latin typeface="Calibri" panose="020F0502020204030204" pitchFamily="34" charset="0"/>
              <a:cs typeface="Calibri" panose="020F0502020204030204" pitchFamily="34" charset="0"/>
            </a:endParaRPr>
          </a:p>
        </p:txBody>
      </p:sp>
      <p:pic>
        <p:nvPicPr>
          <p:cNvPr id="57" name="Image 5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131" y="5229794"/>
            <a:ext cx="1312398" cy="416710"/>
          </a:xfrm>
          <a:prstGeom prst="rect">
            <a:avLst/>
          </a:prstGeom>
        </p:spPr>
      </p:pic>
    </p:spTree>
    <p:extLst>
      <p:ext uri="{BB962C8B-B14F-4D97-AF65-F5344CB8AC3E}">
        <p14:creationId xmlns:p14="http://schemas.microsoft.com/office/powerpoint/2010/main" val="2549152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5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57"/>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55"/>
                                        </p:tgtEl>
                                        <p:attrNameLst>
                                          <p:attrName>style.visibility</p:attrName>
                                        </p:attrNameLst>
                                      </p:cBhvr>
                                      <p:to>
                                        <p:strVal val="visible"/>
                                      </p:to>
                                    </p:set>
                                  </p:childTnLst>
                                </p:cTn>
                              </p:par>
                              <p:par>
                                <p:cTn id="22" presetID="1" presetClass="exit" presetSubtype="0" fill="hold" nodeType="withEffect">
                                  <p:stCondLst>
                                    <p:cond delay="0"/>
                                  </p:stCondLst>
                                  <p:childTnLst>
                                    <p:set>
                                      <p:cBhvr>
                                        <p:cTn id="23" dur="1" fill="hold">
                                          <p:stCondLst>
                                            <p:cond delay="0"/>
                                          </p:stCondLst>
                                        </p:cTn>
                                        <p:tgtEl>
                                          <p:spTgt spid="57"/>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48"/>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54"/>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49"/>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P spid="51" grpId="0" animBg="1"/>
      <p:bldP spid="53" grpId="0" animBg="1"/>
      <p:bldP spid="54" grpId="0" animBg="1"/>
      <p:bldP spid="55" grpId="0" animBg="1"/>
      <p:bldP spid="5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DVS DM : Pourquoi ?</a:t>
            </a:r>
            <a:endParaRPr lang="fr-FR" dirty="0"/>
          </a:p>
        </p:txBody>
      </p:sp>
      <p:sp>
        <p:nvSpPr>
          <p:cNvPr id="3" name="Espace réservé du contenu 2"/>
          <p:cNvSpPr>
            <a:spLocks noGrp="1"/>
          </p:cNvSpPr>
          <p:nvPr>
            <p:ph idx="1"/>
          </p:nvPr>
        </p:nvSpPr>
        <p:spPr>
          <a:xfrm>
            <a:off x="179512" y="620713"/>
            <a:ext cx="8424936" cy="5472111"/>
          </a:xfrm>
        </p:spPr>
        <p:txBody>
          <a:bodyPr>
            <a:normAutofit/>
          </a:bodyPr>
          <a:lstStyle/>
          <a:p>
            <a:pPr marL="342900" indent="-342900" algn="just">
              <a:buFont typeface="Arial" panose="020B0604020202020204" pitchFamily="34" charset="0"/>
              <a:buChar char="•"/>
            </a:pPr>
            <a:endParaRPr lang="fr-FR" dirty="0" smtClean="0"/>
          </a:p>
          <a:p>
            <a:pPr marL="342900" indent="-342900" algn="just">
              <a:buFont typeface="Arial" panose="020B0604020202020204" pitchFamily="34" charset="0"/>
              <a:buChar char="•"/>
            </a:pPr>
            <a:r>
              <a:rPr lang="fr-FR" dirty="0"/>
              <a:t>Il s’agit </a:t>
            </a:r>
            <a:r>
              <a:rPr lang="fr-FR" dirty="0">
                <a:solidFill>
                  <a:srgbClr val="000099"/>
                </a:solidFill>
              </a:rPr>
              <a:t>d’alimenter une filière </a:t>
            </a:r>
            <a:r>
              <a:rPr lang="fr-FR" dirty="0"/>
              <a:t>où se concentrent volonté politique et fonds publics et privés.</a:t>
            </a:r>
          </a:p>
          <a:p>
            <a:pPr algn="just"/>
            <a:endParaRPr lang="fr-FR" dirty="0" smtClean="0"/>
          </a:p>
          <a:p>
            <a:pPr marL="342900" indent="-342900" algn="just">
              <a:buFont typeface="Arial" panose="020B0604020202020204" pitchFamily="34" charset="0"/>
              <a:buChar char="•"/>
            </a:pPr>
            <a:r>
              <a:rPr lang="fr-FR" dirty="0" smtClean="0"/>
              <a:t>Les </a:t>
            </a:r>
            <a:r>
              <a:rPr lang="fr-FR" dirty="0">
                <a:solidFill>
                  <a:srgbClr val="000099"/>
                </a:solidFill>
              </a:rPr>
              <a:t>membres de l’Alliance représentent l’essentiel de la PI publique </a:t>
            </a:r>
            <a:r>
              <a:rPr lang="fr-FR" dirty="0"/>
              <a:t>dans les </a:t>
            </a:r>
            <a:r>
              <a:rPr lang="fr-FR" dirty="0" smtClean="0"/>
              <a:t>DM.</a:t>
            </a:r>
          </a:p>
          <a:p>
            <a:pPr algn="just"/>
            <a:endParaRPr lang="fr-FR" dirty="0"/>
          </a:p>
          <a:p>
            <a:pPr marL="342900" indent="-342900" algn="just">
              <a:buFont typeface="Arial" panose="020B0604020202020204" pitchFamily="34" charset="0"/>
              <a:buChar char="•"/>
            </a:pPr>
            <a:r>
              <a:rPr lang="fr-FR" dirty="0"/>
              <a:t>L’objectif est de </a:t>
            </a:r>
            <a:r>
              <a:rPr lang="fr-FR" dirty="0">
                <a:solidFill>
                  <a:srgbClr val="000099"/>
                </a:solidFill>
              </a:rPr>
              <a:t>concrétiser les potentiels des membres </a:t>
            </a:r>
            <a:r>
              <a:rPr lang="fr-FR" dirty="0"/>
              <a:t>de l’Alliance au regard d’opportunités industrielles à court et moyen </a:t>
            </a:r>
            <a:r>
              <a:rPr lang="fr-FR" dirty="0" smtClean="0"/>
              <a:t>terme.</a:t>
            </a:r>
            <a:endParaRPr lang="fr-FR" dirty="0"/>
          </a:p>
        </p:txBody>
      </p:sp>
    </p:spTree>
    <p:extLst>
      <p:ext uri="{BB962C8B-B14F-4D97-AF65-F5344CB8AC3E}">
        <p14:creationId xmlns:p14="http://schemas.microsoft.com/office/powerpoint/2010/main" val="4157922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DVS DM : Les porteurs</a:t>
            </a:r>
            <a:endParaRPr lang="fr-FR" dirty="0"/>
          </a:p>
        </p:txBody>
      </p:sp>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32832" y="1186360"/>
            <a:ext cx="970879" cy="792000"/>
          </a:xfrm>
          <a:prstGeom prst="rect">
            <a:avLst/>
          </a:prstGeom>
        </p:spPr>
      </p:pic>
      <p:pic>
        <p:nvPicPr>
          <p:cNvPr id="6" name="Imag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04368" y="1330360"/>
            <a:ext cx="2503873" cy="504000"/>
          </a:xfrm>
          <a:prstGeom prst="rect">
            <a:avLst/>
          </a:prstGeom>
        </p:spPr>
      </p:pic>
      <p:sp>
        <p:nvSpPr>
          <p:cNvPr id="10" name="Rectangle 9"/>
          <p:cNvSpPr/>
          <p:nvPr/>
        </p:nvSpPr>
        <p:spPr>
          <a:xfrm>
            <a:off x="788271" y="2030413"/>
            <a:ext cx="3060000" cy="94927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smtClean="0">
                <a:latin typeface="Calibri" panose="020F0502020204030204" pitchFamily="34" charset="0"/>
                <a:cs typeface="Calibri" panose="020F0502020204030204" pitchFamily="34" charset="0"/>
              </a:rPr>
              <a:t>CEA</a:t>
            </a:r>
          </a:p>
          <a:p>
            <a:pPr algn="ctr"/>
            <a:r>
              <a:rPr lang="fr-FR" sz="2000" b="1" dirty="0" smtClean="0">
                <a:latin typeface="Calibri" panose="020F0502020204030204" pitchFamily="34" charset="0"/>
                <a:cs typeface="Calibri" panose="020F0502020204030204" pitchFamily="34" charset="0"/>
              </a:rPr>
              <a:t>DSV/TS</a:t>
            </a:r>
            <a:endParaRPr lang="fr-FR" sz="2000" b="1" dirty="0">
              <a:latin typeface="Calibri" panose="020F0502020204030204" pitchFamily="34" charset="0"/>
              <a:cs typeface="Calibri" panose="020F0502020204030204" pitchFamily="34" charset="0"/>
            </a:endParaRPr>
          </a:p>
        </p:txBody>
      </p:sp>
      <p:sp>
        <p:nvSpPr>
          <p:cNvPr id="13" name="Rectangle 12"/>
          <p:cNvSpPr/>
          <p:nvPr/>
        </p:nvSpPr>
        <p:spPr>
          <a:xfrm>
            <a:off x="788271" y="2979684"/>
            <a:ext cx="3060000" cy="1243066"/>
          </a:xfrm>
          <a:prstGeom prst="rect">
            <a:avLst/>
          </a:prstGeom>
          <a:solidFill>
            <a:srgbClr val="F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schemeClr val="tx1"/>
                </a:solidFill>
                <a:latin typeface="Calibri" panose="020F0502020204030204" pitchFamily="34" charset="0"/>
                <a:cs typeface="Calibri" panose="020F0502020204030204" pitchFamily="34" charset="0"/>
              </a:rPr>
              <a:t>Jean-Marc GROGNET</a:t>
            </a:r>
          </a:p>
          <a:p>
            <a:pPr algn="ctr"/>
            <a:r>
              <a:rPr lang="fr-FR" sz="2400" i="1" dirty="0" smtClean="0">
                <a:solidFill>
                  <a:schemeClr val="tx1"/>
                </a:solidFill>
                <a:latin typeface="Calibri" panose="020F0502020204030204" pitchFamily="34" charset="0"/>
                <a:cs typeface="Calibri" panose="020F0502020204030204" pitchFamily="34" charset="0"/>
              </a:rPr>
              <a:t>Raymond POMMET</a:t>
            </a:r>
            <a:endParaRPr lang="fr-FR" sz="2400" i="1" dirty="0">
              <a:solidFill>
                <a:schemeClr val="tx1"/>
              </a:solidFill>
              <a:latin typeface="Calibri" panose="020F0502020204030204" pitchFamily="34" charset="0"/>
              <a:cs typeface="Calibri" panose="020F0502020204030204" pitchFamily="34" charset="0"/>
            </a:endParaRPr>
          </a:p>
        </p:txBody>
      </p:sp>
      <p:sp>
        <p:nvSpPr>
          <p:cNvPr id="11" name="Rectangle 10"/>
          <p:cNvSpPr/>
          <p:nvPr/>
        </p:nvSpPr>
        <p:spPr>
          <a:xfrm>
            <a:off x="5226304" y="2030413"/>
            <a:ext cx="3060000" cy="94927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smtClean="0">
                <a:latin typeface="Calibri" panose="020F0502020204030204" pitchFamily="34" charset="0"/>
                <a:cs typeface="Calibri" panose="020F0502020204030204" pitchFamily="34" charset="0"/>
              </a:rPr>
              <a:t>AP-HP</a:t>
            </a:r>
          </a:p>
          <a:p>
            <a:pPr algn="ctr"/>
            <a:r>
              <a:rPr lang="fr-FR" sz="2000" b="1" dirty="0" smtClean="0">
                <a:latin typeface="Calibri" panose="020F0502020204030204" pitchFamily="34" charset="0"/>
                <a:cs typeface="Calibri" panose="020F0502020204030204" pitchFamily="34" charset="0"/>
              </a:rPr>
              <a:t>OTT&amp;PI</a:t>
            </a:r>
            <a:endParaRPr lang="fr-FR" sz="2000" b="1" dirty="0">
              <a:latin typeface="Calibri" panose="020F0502020204030204" pitchFamily="34" charset="0"/>
              <a:cs typeface="Calibri" panose="020F0502020204030204" pitchFamily="34" charset="0"/>
            </a:endParaRPr>
          </a:p>
        </p:txBody>
      </p:sp>
      <p:sp>
        <p:nvSpPr>
          <p:cNvPr id="14" name="Rectangle 13"/>
          <p:cNvSpPr/>
          <p:nvPr/>
        </p:nvSpPr>
        <p:spPr>
          <a:xfrm>
            <a:off x="5226304" y="2979684"/>
            <a:ext cx="3060000" cy="1243066"/>
          </a:xfrm>
          <a:prstGeom prst="rect">
            <a:avLst/>
          </a:prstGeom>
          <a:solidFill>
            <a:srgbClr val="ABD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schemeClr val="tx1"/>
                </a:solidFill>
                <a:latin typeface="Calibri" panose="020F0502020204030204" pitchFamily="34" charset="0"/>
                <a:cs typeface="Calibri" panose="020F0502020204030204" pitchFamily="34" charset="0"/>
              </a:rPr>
              <a:t>Florence GHRENASSIA</a:t>
            </a:r>
          </a:p>
          <a:p>
            <a:pPr algn="ctr"/>
            <a:r>
              <a:rPr lang="fr-FR" sz="2400" i="1" dirty="0" smtClean="0">
                <a:solidFill>
                  <a:schemeClr val="tx1"/>
                </a:solidFill>
                <a:latin typeface="Calibri" panose="020F0502020204030204" pitchFamily="34" charset="0"/>
                <a:cs typeface="Calibri" panose="020F0502020204030204" pitchFamily="34" charset="0"/>
              </a:rPr>
              <a:t>Anne-Florence FAY</a:t>
            </a:r>
            <a:endParaRPr lang="fr-FR" sz="2400" i="1" dirty="0">
              <a:solidFill>
                <a:schemeClr val="tx1"/>
              </a:solidFill>
              <a:latin typeface="Calibri" panose="020F0502020204030204" pitchFamily="34" charset="0"/>
              <a:cs typeface="Calibri" panose="020F0502020204030204" pitchFamily="34" charset="0"/>
            </a:endParaRPr>
          </a:p>
        </p:txBody>
      </p:sp>
      <p:sp>
        <p:nvSpPr>
          <p:cNvPr id="15" name="ZoneTexte 14"/>
          <p:cNvSpPr txBox="1"/>
          <p:nvPr/>
        </p:nvSpPr>
        <p:spPr>
          <a:xfrm>
            <a:off x="3610879" y="4581128"/>
            <a:ext cx="1789592" cy="369332"/>
          </a:xfrm>
          <a:prstGeom prst="rect">
            <a:avLst/>
          </a:prstGeom>
          <a:noFill/>
        </p:spPr>
        <p:txBody>
          <a:bodyPr wrap="none" rtlCol="0">
            <a:spAutoFit/>
          </a:bodyPr>
          <a:lstStyle/>
          <a:p>
            <a:pPr algn="ctr"/>
            <a:r>
              <a:rPr lang="fr-FR" i="1" dirty="0" smtClean="0">
                <a:latin typeface="Calibri" panose="020F0502020204030204" pitchFamily="34" charset="0"/>
                <a:cs typeface="Calibri" panose="020F0502020204030204" pitchFamily="34" charset="0"/>
              </a:rPr>
              <a:t>Cheffe de projet </a:t>
            </a:r>
            <a:r>
              <a:rPr lang="fr-FR" dirty="0" smtClean="0">
                <a:latin typeface="Calibri" panose="020F0502020204030204" pitchFamily="34" charset="0"/>
                <a:cs typeface="Calibri" panose="020F0502020204030204" pitchFamily="34" charset="0"/>
              </a:rPr>
              <a:t>:</a:t>
            </a:r>
            <a:endParaRPr lang="fr-FR" dirty="0">
              <a:latin typeface="Calibri" panose="020F0502020204030204" pitchFamily="34" charset="0"/>
              <a:cs typeface="Calibri" panose="020F0502020204030204" pitchFamily="34" charset="0"/>
            </a:endParaRPr>
          </a:p>
        </p:txBody>
      </p:sp>
      <p:sp>
        <p:nvSpPr>
          <p:cNvPr id="16" name="Rectangle à coins arrondis 15"/>
          <p:cNvSpPr/>
          <p:nvPr/>
        </p:nvSpPr>
        <p:spPr>
          <a:xfrm>
            <a:off x="2629175" y="4991620"/>
            <a:ext cx="3737057" cy="715089"/>
          </a:xfrm>
          <a:prstGeom prst="round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9525">
            <a:solidFill>
              <a:schemeClr val="tx1"/>
            </a:solidFill>
          </a:ln>
          <a:effectLst/>
          <a:scene3d>
            <a:camera prst="orthographicFront">
              <a:rot lat="0" lon="0" rev="0"/>
            </a:camera>
            <a:lightRig rig="balanced" dir="l"/>
          </a:scene3d>
          <a:sp3d prstMaterial="plastic">
            <a:bevelT w="0" h="0"/>
          </a:sp3d>
        </p:spPr>
        <p:style>
          <a:lnRef idx="0">
            <a:schemeClr val="accent3"/>
          </a:lnRef>
          <a:fillRef idx="3">
            <a:schemeClr val="accent3"/>
          </a:fillRef>
          <a:effectRef idx="3">
            <a:schemeClr val="accent3"/>
          </a:effectRef>
          <a:fontRef idx="minor">
            <a:schemeClr val="lt1"/>
          </a:fontRef>
        </p:style>
        <p:txBody>
          <a:bodyPr wrap="none" lIns="540000" rIns="540000" rtlCol="0" anchor="ctr">
            <a:spAutoFit/>
          </a:bodyPr>
          <a:lstStyle/>
          <a:p>
            <a:pPr algn="ctr"/>
            <a:r>
              <a:rPr lang="fr-FR" b="1" dirty="0" smtClean="0">
                <a:solidFill>
                  <a:schemeClr val="tx1"/>
                </a:solidFill>
                <a:latin typeface="Calibri" panose="020F0502020204030204" pitchFamily="34" charset="0"/>
                <a:cs typeface="Calibri" panose="020F0502020204030204" pitchFamily="34" charset="0"/>
              </a:rPr>
              <a:t>Peggy BAUDOUIN-CORNU</a:t>
            </a:r>
          </a:p>
          <a:p>
            <a:pPr algn="ctr"/>
            <a:r>
              <a:rPr lang="fr-FR" dirty="0" smtClean="0">
                <a:solidFill>
                  <a:schemeClr val="tx1"/>
                </a:solidFill>
                <a:latin typeface="Calibri" panose="020F0502020204030204" pitchFamily="34" charset="0"/>
                <a:cs typeface="Calibri" panose="020F0502020204030204" pitchFamily="34" charset="0"/>
              </a:rPr>
              <a:t>peggy.baudouin@aviesan.fr</a:t>
            </a:r>
            <a:endParaRPr lang="fr-FR"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72990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p:bldP spid="1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a:t>
            </a:r>
            <a:r>
              <a:rPr lang="fr-FR" dirty="0"/>
              <a:t>DVS DM : Stratégie</a:t>
            </a:r>
          </a:p>
        </p:txBody>
      </p:sp>
      <p:pic>
        <p:nvPicPr>
          <p:cNvPr id="4" name="Image 3">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93240" y="615776"/>
            <a:ext cx="2109088" cy="2304535"/>
          </a:xfrm>
          <a:prstGeom prst="rect">
            <a:avLst/>
          </a:prstGeom>
        </p:spPr>
      </p:pic>
      <p:pic>
        <p:nvPicPr>
          <p:cNvPr id="5" name="Image 4">
            <a:hlinkClick r:id="rId5"/>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05013" y="3023330"/>
            <a:ext cx="1597315" cy="1197986"/>
          </a:xfrm>
          <a:prstGeom prst="rect">
            <a:avLst/>
          </a:prstGeom>
        </p:spPr>
      </p:pic>
      <p:pic>
        <p:nvPicPr>
          <p:cNvPr id="6" name="Image 5">
            <a:hlinkClick r:id="rId7"/>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39975" y="2190628"/>
            <a:ext cx="1848001" cy="729683"/>
          </a:xfrm>
          <a:prstGeom prst="rect">
            <a:avLst/>
          </a:prstGeom>
        </p:spPr>
      </p:pic>
      <p:pic>
        <p:nvPicPr>
          <p:cNvPr id="7" name="Image 6">
            <a:hlinkClick r:id="rId9"/>
          </p:cNvPr>
          <p:cNvPicPr>
            <a:picLocks noChangeAspect="1"/>
          </p:cNvPicPr>
          <p:nvPr/>
        </p:nvPicPr>
        <p:blipFill rotWithShape="1">
          <a:blip r:embed="rId10" cstate="print">
            <a:extLst>
              <a:ext uri="{28A0092B-C50C-407E-A947-70E740481C1C}">
                <a14:useLocalDpi xmlns:a14="http://schemas.microsoft.com/office/drawing/2010/main" val="0"/>
              </a:ext>
            </a:extLst>
          </a:blip>
          <a:srcRect l="10384" r="10064"/>
          <a:stretch/>
        </p:blipFill>
        <p:spPr>
          <a:xfrm>
            <a:off x="1658694" y="4391191"/>
            <a:ext cx="2105247" cy="1984800"/>
          </a:xfrm>
          <a:prstGeom prst="rect">
            <a:avLst/>
          </a:prstGeom>
        </p:spPr>
      </p:pic>
      <p:pic>
        <p:nvPicPr>
          <p:cNvPr id="8" name="Image 7">
            <a:hlinkClick r:id="rId11"/>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549454" y="615776"/>
            <a:ext cx="1685120" cy="2304536"/>
          </a:xfrm>
          <a:prstGeom prst="rect">
            <a:avLst/>
          </a:prstGeom>
        </p:spPr>
      </p:pic>
      <p:pic>
        <p:nvPicPr>
          <p:cNvPr id="9" name="Image 8">
            <a:hlinkClick r:id="rId13"/>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281209" y="3023330"/>
            <a:ext cx="1489496" cy="1197986"/>
          </a:xfrm>
          <a:prstGeom prst="rect">
            <a:avLst/>
          </a:prstGeom>
        </p:spPr>
      </p:pic>
      <p:pic>
        <p:nvPicPr>
          <p:cNvPr id="10" name="Image 9">
            <a:hlinkClick r:id="rId15"/>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013397" y="4359292"/>
            <a:ext cx="2688931" cy="2016699"/>
          </a:xfrm>
          <a:prstGeom prst="rect">
            <a:avLst/>
          </a:prstGeom>
        </p:spPr>
      </p:pic>
      <p:pic>
        <p:nvPicPr>
          <p:cNvPr id="12" name="Image 11">
            <a:hlinkClick r:id="rId17"/>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842048" y="4359292"/>
            <a:ext cx="1946115" cy="2016699"/>
          </a:xfrm>
          <a:prstGeom prst="rect">
            <a:avLst/>
          </a:prstGeom>
        </p:spPr>
      </p:pic>
      <p:pic>
        <p:nvPicPr>
          <p:cNvPr id="13" name="Image 12">
            <a:hlinkClick r:id="rId19"/>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2050913" y="615776"/>
            <a:ext cx="1759137" cy="1415128"/>
          </a:xfrm>
          <a:prstGeom prst="rect">
            <a:avLst/>
          </a:prstGeom>
        </p:spPr>
      </p:pic>
      <p:pic>
        <p:nvPicPr>
          <p:cNvPr id="14" name="Image 13">
            <a:hlinkClick r:id="rId21"/>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917128" y="3023330"/>
            <a:ext cx="1197985" cy="1197985"/>
          </a:xfrm>
          <a:prstGeom prst="rect">
            <a:avLst/>
          </a:prstGeom>
        </p:spPr>
      </p:pic>
      <p:pic>
        <p:nvPicPr>
          <p:cNvPr id="15" name="Image 14">
            <a:hlinkClick r:id="rId23"/>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293218" y="5367641"/>
            <a:ext cx="1260438" cy="1008350"/>
          </a:xfrm>
          <a:prstGeom prst="rect">
            <a:avLst/>
          </a:prstGeom>
        </p:spPr>
      </p:pic>
      <p:pic>
        <p:nvPicPr>
          <p:cNvPr id="16" name="Image 15">
            <a:hlinkClick r:id="rId25"/>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293218" y="3429000"/>
            <a:ext cx="1227237" cy="1840856"/>
          </a:xfrm>
          <a:prstGeom prst="rect">
            <a:avLst/>
          </a:prstGeom>
        </p:spPr>
      </p:pic>
      <p:pic>
        <p:nvPicPr>
          <p:cNvPr id="17" name="Image 16">
            <a:hlinkClick r:id="rId27"/>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284004" y="615776"/>
            <a:ext cx="1412930" cy="2738981"/>
          </a:xfrm>
          <a:prstGeom prst="rect">
            <a:avLst/>
          </a:prstGeom>
        </p:spPr>
      </p:pic>
      <p:pic>
        <p:nvPicPr>
          <p:cNvPr id="18" name="Image 17">
            <a:hlinkClick r:id="rId29"/>
          </p:cNvPr>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a:off x="3359937" y="3008307"/>
            <a:ext cx="1617344" cy="1213008"/>
          </a:xfrm>
          <a:prstGeom prst="rect">
            <a:avLst/>
          </a:prstGeom>
        </p:spPr>
      </p:pic>
      <p:sp>
        <p:nvSpPr>
          <p:cNvPr id="21" name="Rectangle à coins arrondis 20"/>
          <p:cNvSpPr/>
          <p:nvPr/>
        </p:nvSpPr>
        <p:spPr>
          <a:xfrm>
            <a:off x="439419" y="2296729"/>
            <a:ext cx="8135006" cy="2115793"/>
          </a:xfrm>
          <a:prstGeom prst="round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952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dirty="0" smtClean="0">
                <a:solidFill>
                  <a:schemeClr val="tx1"/>
                </a:solidFill>
                <a:latin typeface="Calibri" panose="020F0502020204030204" pitchFamily="34" charset="0"/>
                <a:cs typeface="Calibri" panose="020F0502020204030204" pitchFamily="34" charset="0"/>
              </a:rPr>
              <a:t>Difficile d’adresser efficacement </a:t>
            </a:r>
          </a:p>
          <a:p>
            <a:pPr algn="ctr"/>
            <a:r>
              <a:rPr lang="fr-FR" sz="3200" b="1" dirty="0" smtClean="0">
                <a:solidFill>
                  <a:schemeClr val="tx1"/>
                </a:solidFill>
                <a:latin typeface="Calibri" panose="020F0502020204030204" pitchFamily="34" charset="0"/>
                <a:cs typeface="Calibri" panose="020F0502020204030204" pitchFamily="34" charset="0"/>
              </a:rPr>
              <a:t>TOUS</a:t>
            </a:r>
            <a:r>
              <a:rPr lang="fr-FR" sz="3200" dirty="0" smtClean="0">
                <a:solidFill>
                  <a:schemeClr val="tx1"/>
                </a:solidFill>
                <a:latin typeface="Calibri" panose="020F0502020204030204" pitchFamily="34" charset="0"/>
                <a:cs typeface="Calibri" panose="020F0502020204030204" pitchFamily="34" charset="0"/>
              </a:rPr>
              <a:t> </a:t>
            </a:r>
            <a:r>
              <a:rPr lang="fr-FR" sz="3200" dirty="0">
                <a:solidFill>
                  <a:schemeClr val="tx1"/>
                </a:solidFill>
                <a:latin typeface="Calibri" panose="020F0502020204030204" pitchFamily="34" charset="0"/>
                <a:cs typeface="Calibri" panose="020F0502020204030204" pitchFamily="34" charset="0"/>
              </a:rPr>
              <a:t>les DM en même temps. </a:t>
            </a:r>
          </a:p>
        </p:txBody>
      </p:sp>
      <p:sp>
        <p:nvSpPr>
          <p:cNvPr id="3" name="Rectangle à coins arrondis 2"/>
          <p:cNvSpPr/>
          <p:nvPr/>
        </p:nvSpPr>
        <p:spPr>
          <a:xfrm>
            <a:off x="3407602" y="3140968"/>
            <a:ext cx="2172510" cy="864096"/>
          </a:xfrm>
          <a:prstGeom prst="round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a:solidFill>
                  <a:schemeClr val="tx1"/>
                </a:solidFill>
                <a:latin typeface="Calibri" panose="020F0502020204030204" pitchFamily="34" charset="0"/>
                <a:cs typeface="Calibri" panose="020F0502020204030204" pitchFamily="34" charset="0"/>
              </a:rPr>
              <a:t>Choisir</a:t>
            </a:r>
          </a:p>
        </p:txBody>
      </p:sp>
    </p:spTree>
    <p:extLst>
      <p:ext uri="{BB962C8B-B14F-4D97-AF65-F5344CB8AC3E}">
        <p14:creationId xmlns:p14="http://schemas.microsoft.com/office/powerpoint/2010/main" val="1011307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par>
                          <p:cTn id="7" fill="hold">
                            <p:stCondLst>
                              <p:cond delay="0"/>
                            </p:stCondLst>
                            <p:childTnLst>
                              <p:par>
                                <p:cTn id="8" presetID="42" presetClass="path" presetSubtype="0" accel="50000" decel="50000" fill="hold" grpId="1" nodeType="afterEffect">
                                  <p:stCondLst>
                                    <p:cond delay="500"/>
                                  </p:stCondLst>
                                  <p:childTnLst>
                                    <p:animMotion origin="layout" path="M 1.66667E-6 4.81481E-6 L 0.00017 -0.19977 " pathEditMode="relative" rAng="0" ptsTypes="AA">
                                      <p:cBhvr>
                                        <p:cTn id="9" dur="500" fill="hold"/>
                                        <p:tgtEl>
                                          <p:spTgt spid="21"/>
                                        </p:tgtEl>
                                        <p:attrNameLst>
                                          <p:attrName>ppt_x</p:attrName>
                                          <p:attrName>ppt_y</p:attrName>
                                        </p:attrNameLst>
                                      </p:cBhvr>
                                      <p:rCtr x="0" y="-10000"/>
                                    </p:animMotion>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à coins arrondis 7"/>
          <p:cNvSpPr/>
          <p:nvPr/>
        </p:nvSpPr>
        <p:spPr>
          <a:xfrm>
            <a:off x="85060" y="3789040"/>
            <a:ext cx="8803759" cy="2160240"/>
          </a:xfrm>
          <a:prstGeom prst="round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2700000" scaled="1"/>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p:txBody>
          <a:bodyPr/>
          <a:lstStyle/>
          <a:p>
            <a:r>
              <a:rPr lang="fr-FR" dirty="0" smtClean="0"/>
              <a:t>Le </a:t>
            </a:r>
            <a:r>
              <a:rPr lang="fr-FR" dirty="0"/>
              <a:t>DVS DM : Stratégie</a:t>
            </a:r>
          </a:p>
        </p:txBody>
      </p:sp>
      <p:grpSp>
        <p:nvGrpSpPr>
          <p:cNvPr id="10" name="Groupe 9"/>
          <p:cNvGrpSpPr/>
          <p:nvPr/>
        </p:nvGrpSpPr>
        <p:grpSpPr>
          <a:xfrm>
            <a:off x="347054" y="1773016"/>
            <a:ext cx="8350379" cy="1800000"/>
            <a:chOff x="347054" y="1695936"/>
            <a:chExt cx="8350379" cy="1800000"/>
          </a:xfrm>
        </p:grpSpPr>
        <p:sp>
          <p:nvSpPr>
            <p:cNvPr id="4" name="Flèche droite 3"/>
            <p:cNvSpPr/>
            <p:nvPr/>
          </p:nvSpPr>
          <p:spPr>
            <a:xfrm>
              <a:off x="347054" y="1695936"/>
              <a:ext cx="5400000" cy="1800000"/>
            </a:xfrm>
            <a:prstGeom prst="rightArrow">
              <a:avLst>
                <a:gd name="adj1" fmla="val 61111"/>
                <a:gd name="adj2" fmla="val 50694"/>
              </a:avLst>
            </a:prstGeom>
            <a:gradFill flip="none" rotWithShape="1">
              <a:gsLst>
                <a:gs pos="0">
                  <a:schemeClr val="tx1">
                    <a:lumMod val="75000"/>
                    <a:lumOff val="25000"/>
                    <a:shade val="30000"/>
                    <a:satMod val="115000"/>
                  </a:schemeClr>
                </a:gs>
                <a:gs pos="50000">
                  <a:schemeClr val="tx1">
                    <a:lumMod val="75000"/>
                    <a:lumOff val="25000"/>
                    <a:shade val="67500"/>
                    <a:satMod val="115000"/>
                  </a:schemeClr>
                </a:gs>
                <a:gs pos="100000">
                  <a:schemeClr val="tx1">
                    <a:lumMod val="75000"/>
                    <a:lumOff val="25000"/>
                    <a:shade val="100000"/>
                    <a:satMod val="11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latin typeface="Calibri" panose="020F0502020204030204" pitchFamily="34" charset="0"/>
                  <a:cs typeface="Calibri" panose="020F0502020204030204" pitchFamily="34" charset="0"/>
                </a:rPr>
                <a:t>Un type de DM</a:t>
              </a:r>
              <a:endParaRPr lang="fr-FR" sz="2400" b="1" dirty="0">
                <a:latin typeface="Calibri" panose="020F0502020204030204" pitchFamily="34" charset="0"/>
                <a:cs typeface="Calibri" panose="020F0502020204030204" pitchFamily="34" charset="0"/>
              </a:endParaRPr>
            </a:p>
          </p:txBody>
        </p:sp>
        <p:sp>
          <p:nvSpPr>
            <p:cNvPr id="5" name="ZoneTexte 4"/>
            <p:cNvSpPr txBox="1"/>
            <p:nvPr/>
          </p:nvSpPr>
          <p:spPr>
            <a:xfrm>
              <a:off x="5922335" y="2087675"/>
              <a:ext cx="2775098" cy="1015663"/>
            </a:xfrm>
            <a:prstGeom prst="rect">
              <a:avLst/>
            </a:prstGeom>
            <a:noFill/>
          </p:spPr>
          <p:txBody>
            <a:bodyPr wrap="square" rtlCol="0">
              <a:spAutoFit/>
            </a:bodyPr>
            <a:lstStyle/>
            <a:p>
              <a:r>
                <a:rPr lang="fr-FR" sz="2000" b="1" i="1" dirty="0" smtClean="0">
                  <a:latin typeface="Calibri" panose="020F0502020204030204" pitchFamily="34" charset="0"/>
                  <a:cs typeface="Calibri" panose="020F0502020204030204" pitchFamily="34" charset="0"/>
                </a:rPr>
                <a:t>ex. appareils connectés, associés à un biomatériau, DMIA …</a:t>
              </a:r>
              <a:endParaRPr lang="fr-FR" sz="2000" b="1" i="1" dirty="0">
                <a:latin typeface="Calibri" panose="020F0502020204030204" pitchFamily="34" charset="0"/>
                <a:cs typeface="Calibri" panose="020F0502020204030204" pitchFamily="34" charset="0"/>
              </a:endParaRPr>
            </a:p>
          </p:txBody>
        </p:sp>
      </p:grpSp>
      <p:grpSp>
        <p:nvGrpSpPr>
          <p:cNvPr id="13" name="Groupe 12"/>
          <p:cNvGrpSpPr/>
          <p:nvPr/>
        </p:nvGrpSpPr>
        <p:grpSpPr>
          <a:xfrm>
            <a:off x="347054" y="3969160"/>
            <a:ext cx="8401409" cy="1800000"/>
            <a:chOff x="347054" y="3648759"/>
            <a:chExt cx="8401409" cy="1800000"/>
          </a:xfrm>
        </p:grpSpPr>
        <p:sp>
          <p:nvSpPr>
            <p:cNvPr id="3" name="Flèche droite 2"/>
            <p:cNvSpPr/>
            <p:nvPr/>
          </p:nvSpPr>
          <p:spPr>
            <a:xfrm>
              <a:off x="347054" y="3648759"/>
              <a:ext cx="5400000" cy="1800000"/>
            </a:xfrm>
            <a:prstGeom prst="rightArrow">
              <a:avLst>
                <a:gd name="adj1" fmla="val 61111"/>
                <a:gd name="adj2" fmla="val 50694"/>
              </a:avLst>
            </a:prstGeom>
            <a:gradFill flip="none" rotWithShape="1">
              <a:gsLst>
                <a:gs pos="0">
                  <a:schemeClr val="tx1">
                    <a:lumMod val="75000"/>
                    <a:lumOff val="25000"/>
                    <a:shade val="30000"/>
                    <a:satMod val="115000"/>
                  </a:schemeClr>
                </a:gs>
                <a:gs pos="50000">
                  <a:schemeClr val="tx1">
                    <a:lumMod val="75000"/>
                    <a:lumOff val="25000"/>
                    <a:shade val="67500"/>
                    <a:satMod val="115000"/>
                  </a:schemeClr>
                </a:gs>
                <a:gs pos="100000">
                  <a:schemeClr val="tx1">
                    <a:lumMod val="75000"/>
                    <a:lumOff val="25000"/>
                    <a:shade val="100000"/>
                    <a:satMod val="11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latin typeface="Calibri" panose="020F0502020204030204" pitchFamily="34" charset="0"/>
                  <a:cs typeface="Calibri" panose="020F0502020204030204" pitchFamily="34" charset="0"/>
                </a:rPr>
                <a:t>DM associés à une pathologie ou une famille de pathologies</a:t>
              </a:r>
              <a:endParaRPr lang="fr-FR" sz="2400" b="1" dirty="0">
                <a:latin typeface="Calibri" panose="020F0502020204030204" pitchFamily="34" charset="0"/>
                <a:cs typeface="Calibri" panose="020F0502020204030204" pitchFamily="34" charset="0"/>
              </a:endParaRPr>
            </a:p>
          </p:txBody>
        </p:sp>
        <p:sp>
          <p:nvSpPr>
            <p:cNvPr id="6" name="ZoneTexte 5"/>
            <p:cNvSpPr txBox="1"/>
            <p:nvPr/>
          </p:nvSpPr>
          <p:spPr>
            <a:xfrm>
              <a:off x="5922334" y="3874434"/>
              <a:ext cx="2826129" cy="1323439"/>
            </a:xfrm>
            <a:prstGeom prst="rect">
              <a:avLst/>
            </a:prstGeom>
            <a:noFill/>
          </p:spPr>
          <p:txBody>
            <a:bodyPr wrap="square" rtlCol="0">
              <a:spAutoFit/>
            </a:bodyPr>
            <a:lstStyle/>
            <a:p>
              <a:r>
                <a:rPr lang="fr-FR" sz="2000" b="1" i="1" dirty="0" smtClean="0">
                  <a:latin typeface="Calibri" panose="020F0502020204030204" pitchFamily="34" charset="0"/>
                  <a:cs typeface="Calibri" panose="020F0502020204030204" pitchFamily="34" charset="0"/>
                </a:rPr>
                <a:t>ex. maladies cardiovasculaires</a:t>
              </a:r>
              <a:r>
                <a:rPr lang="fr-FR" sz="2000" b="1" i="1" dirty="0">
                  <a:latin typeface="Calibri" panose="020F0502020204030204" pitchFamily="34" charset="0"/>
                  <a:cs typeface="Calibri" panose="020F0502020204030204" pitchFamily="34" charset="0"/>
                </a:rPr>
                <a:t>, troubles </a:t>
              </a:r>
              <a:r>
                <a:rPr lang="fr-FR" sz="2000" b="1" i="1" dirty="0" err="1" smtClean="0">
                  <a:latin typeface="Calibri" panose="020F0502020204030204" pitchFamily="34" charset="0"/>
                  <a:cs typeface="Calibri" panose="020F0502020204030204" pitchFamily="34" charset="0"/>
                </a:rPr>
                <a:t>musculosquelettiques</a:t>
              </a:r>
              <a:r>
                <a:rPr lang="fr-FR" sz="2000" b="1" i="1" dirty="0" smtClean="0">
                  <a:latin typeface="Calibri" panose="020F0502020204030204" pitchFamily="34" charset="0"/>
                  <a:cs typeface="Calibri" panose="020F0502020204030204" pitchFamily="34" charset="0"/>
                </a:rPr>
                <a:t>…</a:t>
              </a:r>
              <a:endParaRPr lang="fr-FR" sz="2000" b="1" i="1" dirty="0">
                <a:latin typeface="Calibri" panose="020F0502020204030204" pitchFamily="34" charset="0"/>
                <a:cs typeface="Calibri" panose="020F0502020204030204" pitchFamily="34" charset="0"/>
              </a:endParaRPr>
            </a:p>
          </p:txBody>
        </p:sp>
      </p:grpSp>
      <p:sp>
        <p:nvSpPr>
          <p:cNvPr id="9" name="Rectangle à coins arrondis 8"/>
          <p:cNvSpPr/>
          <p:nvPr/>
        </p:nvSpPr>
        <p:spPr>
          <a:xfrm>
            <a:off x="347054" y="825057"/>
            <a:ext cx="2172510" cy="864096"/>
          </a:xfrm>
          <a:prstGeom prst="round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smtClean="0">
                <a:solidFill>
                  <a:schemeClr val="tx1"/>
                </a:solidFill>
                <a:latin typeface="Calibri" panose="020F0502020204030204" pitchFamily="34" charset="0"/>
                <a:cs typeface="Calibri" panose="020F0502020204030204" pitchFamily="34" charset="0"/>
              </a:rPr>
              <a:t>Choisir :</a:t>
            </a:r>
            <a:endParaRPr lang="fr-FR" sz="4000"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60838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e 23"/>
          <p:cNvGrpSpPr/>
          <p:nvPr/>
        </p:nvGrpSpPr>
        <p:grpSpPr>
          <a:xfrm>
            <a:off x="-4545" y="836712"/>
            <a:ext cx="8292642" cy="4931027"/>
            <a:chOff x="-4545" y="836712"/>
            <a:chExt cx="8292642" cy="4931027"/>
          </a:xfrm>
        </p:grpSpPr>
        <p:sp>
          <p:nvSpPr>
            <p:cNvPr id="9" name="ZoneTexte 8"/>
            <p:cNvSpPr txBox="1"/>
            <p:nvPr/>
          </p:nvSpPr>
          <p:spPr>
            <a:xfrm>
              <a:off x="-4545" y="4653136"/>
              <a:ext cx="1772729" cy="523220"/>
            </a:xfrm>
            <a:prstGeom prst="rect">
              <a:avLst/>
            </a:prstGeom>
            <a:noFill/>
          </p:spPr>
          <p:txBody>
            <a:bodyPr wrap="none" rtlCol="0">
              <a:spAutoFit/>
            </a:bodyPr>
            <a:lstStyle/>
            <a:p>
              <a:pPr algn="ctr"/>
              <a:r>
                <a:rPr lang="fr-FR" sz="2800" dirty="0" smtClean="0">
                  <a:latin typeface="Calibri" panose="020F0502020204030204" pitchFamily="34" charset="0"/>
                  <a:cs typeface="Calibri" panose="020F0502020204030204" pitchFamily="34" charset="0"/>
                </a:rPr>
                <a:t>prévention</a:t>
              </a:r>
              <a:endParaRPr lang="fr-FR" sz="2800" dirty="0">
                <a:latin typeface="Calibri" panose="020F0502020204030204" pitchFamily="34" charset="0"/>
                <a:cs typeface="Calibri" panose="020F0502020204030204" pitchFamily="34" charset="0"/>
              </a:endParaRPr>
            </a:p>
          </p:txBody>
        </p:sp>
        <p:sp>
          <p:nvSpPr>
            <p:cNvPr id="10" name="ZoneTexte 9"/>
            <p:cNvSpPr txBox="1"/>
            <p:nvPr/>
          </p:nvSpPr>
          <p:spPr>
            <a:xfrm>
              <a:off x="49314" y="1412776"/>
              <a:ext cx="1665008" cy="523220"/>
            </a:xfrm>
            <a:prstGeom prst="rect">
              <a:avLst/>
            </a:prstGeom>
            <a:noFill/>
          </p:spPr>
          <p:txBody>
            <a:bodyPr wrap="none" rtlCol="0">
              <a:spAutoFit/>
            </a:bodyPr>
            <a:lstStyle/>
            <a:p>
              <a:pPr algn="ctr"/>
              <a:r>
                <a:rPr lang="fr-FR" sz="2800" dirty="0" smtClean="0">
                  <a:latin typeface="Calibri" panose="020F0502020204030204" pitchFamily="34" charset="0"/>
                  <a:cs typeface="Calibri" panose="020F0502020204030204" pitchFamily="34" charset="0"/>
                </a:rPr>
                <a:t>diagnostic</a:t>
              </a:r>
              <a:endParaRPr lang="fr-FR" sz="2800" dirty="0">
                <a:latin typeface="Calibri" panose="020F0502020204030204" pitchFamily="34" charset="0"/>
                <a:cs typeface="Calibri" panose="020F0502020204030204" pitchFamily="34" charset="0"/>
              </a:endParaRPr>
            </a:p>
          </p:txBody>
        </p:sp>
        <p:sp>
          <p:nvSpPr>
            <p:cNvPr id="11" name="ZoneTexte 10"/>
            <p:cNvSpPr txBox="1"/>
            <p:nvPr/>
          </p:nvSpPr>
          <p:spPr>
            <a:xfrm>
              <a:off x="3434255" y="5244519"/>
              <a:ext cx="1741054" cy="523220"/>
            </a:xfrm>
            <a:prstGeom prst="rect">
              <a:avLst/>
            </a:prstGeom>
            <a:noFill/>
          </p:spPr>
          <p:txBody>
            <a:bodyPr wrap="none" rtlCol="0">
              <a:spAutoFit/>
            </a:bodyPr>
            <a:lstStyle/>
            <a:p>
              <a:pPr algn="ctr"/>
              <a:r>
                <a:rPr lang="fr-FR" sz="2800" dirty="0" smtClean="0">
                  <a:latin typeface="Calibri" panose="020F0502020204030204" pitchFamily="34" charset="0"/>
                  <a:cs typeface="Calibri" panose="020F0502020204030204" pitchFamily="34" charset="0"/>
                </a:rPr>
                <a:t>traitement</a:t>
              </a:r>
              <a:endParaRPr lang="fr-FR" sz="2800" dirty="0">
                <a:latin typeface="Calibri" panose="020F0502020204030204" pitchFamily="34" charset="0"/>
                <a:cs typeface="Calibri" panose="020F0502020204030204" pitchFamily="34" charset="0"/>
              </a:endParaRPr>
            </a:p>
          </p:txBody>
        </p:sp>
        <p:sp>
          <p:nvSpPr>
            <p:cNvPr id="12" name="ZoneTexte 11"/>
            <p:cNvSpPr txBox="1"/>
            <p:nvPr/>
          </p:nvSpPr>
          <p:spPr>
            <a:xfrm>
              <a:off x="6351156" y="4653136"/>
              <a:ext cx="1936941" cy="523220"/>
            </a:xfrm>
            <a:prstGeom prst="rect">
              <a:avLst/>
            </a:prstGeom>
            <a:noFill/>
          </p:spPr>
          <p:txBody>
            <a:bodyPr wrap="none" rtlCol="0">
              <a:spAutoFit/>
            </a:bodyPr>
            <a:lstStyle/>
            <a:p>
              <a:pPr algn="ctr"/>
              <a:r>
                <a:rPr lang="fr-FR" sz="2800" dirty="0" smtClean="0">
                  <a:latin typeface="Calibri" panose="020F0502020204030204" pitchFamily="34" charset="0"/>
                  <a:cs typeface="Calibri" panose="020F0502020204030204" pitchFamily="34" charset="0"/>
                </a:rPr>
                <a:t>rééducation</a:t>
              </a:r>
              <a:endParaRPr lang="fr-FR" sz="2800" dirty="0">
                <a:latin typeface="Calibri" panose="020F0502020204030204" pitchFamily="34" charset="0"/>
                <a:cs typeface="Calibri" panose="020F0502020204030204" pitchFamily="34" charset="0"/>
              </a:endParaRPr>
            </a:p>
          </p:txBody>
        </p:sp>
        <p:sp>
          <p:nvSpPr>
            <p:cNvPr id="13" name="ZoneTexte 12"/>
            <p:cNvSpPr txBox="1"/>
            <p:nvPr/>
          </p:nvSpPr>
          <p:spPr>
            <a:xfrm>
              <a:off x="3176846" y="836712"/>
              <a:ext cx="2255874" cy="523220"/>
            </a:xfrm>
            <a:prstGeom prst="rect">
              <a:avLst/>
            </a:prstGeom>
            <a:noFill/>
          </p:spPr>
          <p:txBody>
            <a:bodyPr wrap="none" rtlCol="0">
              <a:spAutoFit/>
            </a:bodyPr>
            <a:lstStyle/>
            <a:p>
              <a:pPr algn="ctr"/>
              <a:r>
                <a:rPr lang="fr-FR" sz="2800" dirty="0" smtClean="0">
                  <a:latin typeface="Calibri" panose="020F0502020204030204" pitchFamily="34" charset="0"/>
                  <a:cs typeface="Calibri" panose="020F0502020204030204" pitchFamily="34" charset="0"/>
                </a:rPr>
                <a:t>compensation</a:t>
              </a:r>
              <a:endParaRPr lang="fr-FR" sz="2800" dirty="0">
                <a:latin typeface="Calibri" panose="020F0502020204030204" pitchFamily="34" charset="0"/>
                <a:cs typeface="Calibri" panose="020F0502020204030204" pitchFamily="34" charset="0"/>
              </a:endParaRPr>
            </a:p>
          </p:txBody>
        </p:sp>
        <p:sp>
          <p:nvSpPr>
            <p:cNvPr id="14" name="ZoneTexte 13"/>
            <p:cNvSpPr txBox="1"/>
            <p:nvPr/>
          </p:nvSpPr>
          <p:spPr>
            <a:xfrm>
              <a:off x="6899479" y="1412776"/>
              <a:ext cx="840295" cy="523220"/>
            </a:xfrm>
            <a:prstGeom prst="rect">
              <a:avLst/>
            </a:prstGeom>
            <a:noFill/>
          </p:spPr>
          <p:txBody>
            <a:bodyPr wrap="none" rtlCol="0">
              <a:spAutoFit/>
            </a:bodyPr>
            <a:lstStyle/>
            <a:p>
              <a:pPr algn="ctr"/>
              <a:r>
                <a:rPr lang="fr-FR" sz="2800" dirty="0" smtClean="0">
                  <a:latin typeface="Calibri" panose="020F0502020204030204" pitchFamily="34" charset="0"/>
                  <a:cs typeface="Calibri" panose="020F0502020204030204" pitchFamily="34" charset="0"/>
                </a:rPr>
                <a:t>suivi</a:t>
              </a:r>
              <a:endParaRPr lang="fr-FR" sz="2800" dirty="0">
                <a:latin typeface="Calibri" panose="020F0502020204030204" pitchFamily="34" charset="0"/>
                <a:cs typeface="Calibri" panose="020F0502020204030204" pitchFamily="34" charset="0"/>
              </a:endParaRPr>
            </a:p>
          </p:txBody>
        </p:sp>
        <p:sp>
          <p:nvSpPr>
            <p:cNvPr id="18" name="Flèche droite 17"/>
            <p:cNvSpPr/>
            <p:nvPr/>
          </p:nvSpPr>
          <p:spPr>
            <a:xfrm rot="19312877">
              <a:off x="5290931" y="2285920"/>
              <a:ext cx="1728192" cy="360040"/>
            </a:xfrm>
            <a:prstGeom prst="rightArrow">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9525">
              <a:solidFill>
                <a:srgbClr val="99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Flèche droite 18"/>
            <p:cNvSpPr/>
            <p:nvPr/>
          </p:nvSpPr>
          <p:spPr>
            <a:xfrm rot="5400000">
              <a:off x="3444965" y="4070685"/>
              <a:ext cx="1728192" cy="360040"/>
            </a:xfrm>
            <a:prstGeom prst="rightArrow">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9525">
              <a:solidFill>
                <a:srgbClr val="99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Flèche droite 19"/>
            <p:cNvSpPr/>
            <p:nvPr/>
          </p:nvSpPr>
          <p:spPr>
            <a:xfrm rot="16200000" flipV="1">
              <a:off x="3444965" y="2096852"/>
              <a:ext cx="1728192" cy="360040"/>
            </a:xfrm>
            <a:prstGeom prst="rightArrow">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9525">
              <a:solidFill>
                <a:srgbClr val="99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Flèche droite 20"/>
            <p:cNvSpPr/>
            <p:nvPr/>
          </p:nvSpPr>
          <p:spPr>
            <a:xfrm rot="2287123" flipV="1">
              <a:off x="5290931" y="3798087"/>
              <a:ext cx="1728192" cy="360040"/>
            </a:xfrm>
            <a:prstGeom prst="rightArrow">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9525">
              <a:solidFill>
                <a:srgbClr val="99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Flèche droite 21"/>
            <p:cNvSpPr/>
            <p:nvPr/>
          </p:nvSpPr>
          <p:spPr>
            <a:xfrm rot="2287123" flipH="1">
              <a:off x="1561996" y="2267825"/>
              <a:ext cx="1728192" cy="360040"/>
            </a:xfrm>
            <a:prstGeom prst="rightArrow">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9525">
              <a:solidFill>
                <a:srgbClr val="99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Flèche droite 22"/>
            <p:cNvSpPr/>
            <p:nvPr/>
          </p:nvSpPr>
          <p:spPr>
            <a:xfrm rot="19312877" flipH="1" flipV="1">
              <a:off x="1561996" y="3779992"/>
              <a:ext cx="1728192" cy="360040"/>
            </a:xfrm>
            <a:prstGeom prst="rightArrow">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9525">
              <a:solidFill>
                <a:srgbClr val="99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8" name="Flèche droite 7"/>
          <p:cNvSpPr/>
          <p:nvPr/>
        </p:nvSpPr>
        <p:spPr>
          <a:xfrm>
            <a:off x="2101445" y="2360937"/>
            <a:ext cx="5400000" cy="1800000"/>
          </a:xfrm>
          <a:prstGeom prst="rightArrow">
            <a:avLst>
              <a:gd name="adj1" fmla="val 61111"/>
              <a:gd name="adj2" fmla="val 50694"/>
            </a:avLst>
          </a:prstGeom>
          <a:gradFill flip="none" rotWithShape="1">
            <a:gsLst>
              <a:gs pos="0">
                <a:schemeClr val="tx1">
                  <a:lumMod val="75000"/>
                  <a:lumOff val="25000"/>
                  <a:shade val="30000"/>
                  <a:satMod val="115000"/>
                </a:schemeClr>
              </a:gs>
              <a:gs pos="50000">
                <a:schemeClr val="tx1">
                  <a:lumMod val="75000"/>
                  <a:lumOff val="25000"/>
                  <a:shade val="67500"/>
                  <a:satMod val="115000"/>
                </a:schemeClr>
              </a:gs>
              <a:gs pos="100000">
                <a:schemeClr val="tx1">
                  <a:lumMod val="75000"/>
                  <a:lumOff val="25000"/>
                  <a:shade val="100000"/>
                  <a:satMod val="11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latin typeface="Calibri" panose="020F0502020204030204" pitchFamily="34" charset="0"/>
                <a:cs typeface="Calibri" panose="020F0502020204030204" pitchFamily="34" charset="0"/>
              </a:rPr>
              <a:t>DM associés à une pathologie ou une famille de pathologies</a:t>
            </a:r>
            <a:endParaRPr lang="fr-FR" sz="2400" b="1" dirty="0">
              <a:latin typeface="Calibri" panose="020F0502020204030204" pitchFamily="34" charset="0"/>
              <a:cs typeface="Calibri" panose="020F0502020204030204" pitchFamily="34" charset="0"/>
            </a:endParaRPr>
          </a:p>
        </p:txBody>
      </p:sp>
      <p:sp>
        <p:nvSpPr>
          <p:cNvPr id="33" name="Flèche droite 32"/>
          <p:cNvSpPr/>
          <p:nvPr/>
        </p:nvSpPr>
        <p:spPr>
          <a:xfrm>
            <a:off x="2101445" y="2360937"/>
            <a:ext cx="5400000" cy="1800000"/>
          </a:xfrm>
          <a:prstGeom prst="rightArrow">
            <a:avLst>
              <a:gd name="adj1" fmla="val 61111"/>
              <a:gd name="adj2" fmla="val 50694"/>
            </a:avLst>
          </a:prstGeom>
          <a:gradFill flip="none" rotWithShape="1">
            <a:gsLst>
              <a:gs pos="0">
                <a:schemeClr val="tx1">
                  <a:lumMod val="75000"/>
                  <a:lumOff val="25000"/>
                  <a:shade val="30000"/>
                  <a:satMod val="115000"/>
                </a:schemeClr>
              </a:gs>
              <a:gs pos="50000">
                <a:schemeClr val="tx1">
                  <a:lumMod val="75000"/>
                  <a:lumOff val="25000"/>
                  <a:shade val="67500"/>
                  <a:satMod val="115000"/>
                </a:schemeClr>
              </a:gs>
              <a:gs pos="100000">
                <a:schemeClr val="tx1">
                  <a:lumMod val="75000"/>
                  <a:lumOff val="25000"/>
                  <a:shade val="100000"/>
                  <a:satMod val="11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latin typeface="Calibri" panose="020F0502020204030204" pitchFamily="34" charset="0"/>
                <a:cs typeface="Calibri" panose="020F0502020204030204" pitchFamily="34" charset="0"/>
              </a:rPr>
              <a:t>DM associés à une </a:t>
            </a:r>
            <a:r>
              <a:rPr lang="fr-FR" sz="2400" b="1" dirty="0" smtClean="0">
                <a:solidFill>
                  <a:srgbClr val="FFAFAF"/>
                </a:solidFill>
                <a:latin typeface="Calibri" panose="020F0502020204030204" pitchFamily="34" charset="0"/>
                <a:cs typeface="Calibri" panose="020F0502020204030204" pitchFamily="34" charset="0"/>
              </a:rPr>
              <a:t>pathologie</a:t>
            </a:r>
            <a:r>
              <a:rPr lang="fr-FR" sz="2400" b="1" dirty="0" smtClean="0">
                <a:latin typeface="Calibri" panose="020F0502020204030204" pitchFamily="34" charset="0"/>
                <a:cs typeface="Calibri" panose="020F0502020204030204" pitchFamily="34" charset="0"/>
              </a:rPr>
              <a:t> ou une </a:t>
            </a:r>
            <a:r>
              <a:rPr lang="fr-FR" sz="2400" b="1" dirty="0" smtClean="0">
                <a:solidFill>
                  <a:srgbClr val="FFAFAF"/>
                </a:solidFill>
                <a:latin typeface="Calibri" panose="020F0502020204030204" pitchFamily="34" charset="0"/>
                <a:cs typeface="Calibri" panose="020F0502020204030204" pitchFamily="34" charset="0"/>
              </a:rPr>
              <a:t>famille de pathologies</a:t>
            </a:r>
            <a:endParaRPr lang="fr-FR" sz="2400" b="1" dirty="0">
              <a:solidFill>
                <a:srgbClr val="FFAFAF"/>
              </a:solidFill>
              <a:latin typeface="Calibri" panose="020F0502020204030204" pitchFamily="34" charset="0"/>
              <a:cs typeface="Calibri" panose="020F0502020204030204" pitchFamily="34" charset="0"/>
            </a:endParaRPr>
          </a:p>
        </p:txBody>
      </p:sp>
      <p:sp>
        <p:nvSpPr>
          <p:cNvPr id="30" name="Flèche à angle droit 29"/>
          <p:cNvSpPr/>
          <p:nvPr/>
        </p:nvSpPr>
        <p:spPr>
          <a:xfrm flipH="1" flipV="1">
            <a:off x="4870943" y="876238"/>
            <a:ext cx="1933305" cy="1614302"/>
          </a:xfrm>
          <a:prstGeom prst="bentUpArrow">
            <a:avLst>
              <a:gd name="adj1" fmla="val 16141"/>
              <a:gd name="adj2" fmla="val 19731"/>
              <a:gd name="adj3" fmla="val 25000"/>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108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Flèche à angle droit 30"/>
          <p:cNvSpPr/>
          <p:nvPr/>
        </p:nvSpPr>
        <p:spPr>
          <a:xfrm flipH="1">
            <a:off x="4870943" y="3861049"/>
            <a:ext cx="1933305" cy="1614302"/>
          </a:xfrm>
          <a:prstGeom prst="bentUpArrow">
            <a:avLst>
              <a:gd name="adj1" fmla="val 16141"/>
              <a:gd name="adj2" fmla="val 19731"/>
              <a:gd name="adj3" fmla="val 25000"/>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108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Flèche à angle droit 31"/>
          <p:cNvSpPr/>
          <p:nvPr/>
        </p:nvSpPr>
        <p:spPr>
          <a:xfrm flipV="1">
            <a:off x="2195736" y="876238"/>
            <a:ext cx="1933305" cy="1614302"/>
          </a:xfrm>
          <a:prstGeom prst="bentUpArrow">
            <a:avLst>
              <a:gd name="adj1" fmla="val 16141"/>
              <a:gd name="adj2" fmla="val 19731"/>
              <a:gd name="adj3" fmla="val 25000"/>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108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Flèche à angle droit 2"/>
          <p:cNvSpPr/>
          <p:nvPr/>
        </p:nvSpPr>
        <p:spPr>
          <a:xfrm>
            <a:off x="2195736" y="3861049"/>
            <a:ext cx="1933305" cy="1614302"/>
          </a:xfrm>
          <a:prstGeom prst="bentUpArrow">
            <a:avLst>
              <a:gd name="adj1" fmla="val 16141"/>
              <a:gd name="adj2" fmla="val 19731"/>
              <a:gd name="adj3" fmla="val 25000"/>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108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p:txBody>
          <a:bodyPr/>
          <a:lstStyle/>
          <a:p>
            <a:r>
              <a:rPr lang="fr-FR" dirty="0" smtClean="0"/>
              <a:t>Le DVS DM : Stratégie</a:t>
            </a:r>
            <a:endParaRPr lang="fr-FR" dirty="0"/>
          </a:p>
        </p:txBody>
      </p:sp>
      <p:grpSp>
        <p:nvGrpSpPr>
          <p:cNvPr id="29" name="Groupe 28"/>
          <p:cNvGrpSpPr/>
          <p:nvPr/>
        </p:nvGrpSpPr>
        <p:grpSpPr>
          <a:xfrm>
            <a:off x="35496" y="116632"/>
            <a:ext cx="8928992" cy="6408456"/>
            <a:chOff x="35496" y="116632"/>
            <a:chExt cx="8928992" cy="6408456"/>
          </a:xfrm>
        </p:grpSpPr>
        <p:sp>
          <p:nvSpPr>
            <p:cNvPr id="25" name="Ellipse 24"/>
            <p:cNvSpPr>
              <a:spLocks noChangeAspect="1"/>
            </p:cNvSpPr>
            <p:nvPr/>
          </p:nvSpPr>
          <p:spPr>
            <a:xfrm>
              <a:off x="6660488" y="116632"/>
              <a:ext cx="2304000" cy="2304000"/>
            </a:xfrm>
            <a:prstGeom prst="ellipse">
              <a:avLst/>
            </a:prstGeom>
            <a:gradFill flip="none" rotWithShape="1">
              <a:gsLst>
                <a:gs pos="72000">
                  <a:schemeClr val="tx2">
                    <a:lumMod val="60000"/>
                    <a:lumOff val="40000"/>
                  </a:schemeClr>
                </a:gs>
                <a:gs pos="0">
                  <a:schemeClr val="bg1"/>
                </a:gs>
                <a:gs pos="94000">
                  <a:schemeClr val="tx2"/>
                </a:gs>
              </a:gsLst>
              <a:path path="circle">
                <a:fillToRect l="50000" t="50000" r="50000" b="50000"/>
              </a:path>
              <a:tileRect/>
            </a:gra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smtClean="0">
                  <a:solidFill>
                    <a:schemeClr val="tx1">
                      <a:lumMod val="65000"/>
                      <a:lumOff val="35000"/>
                    </a:schemeClr>
                  </a:solidFill>
                  <a:latin typeface="Calibri" panose="020F0502020204030204" pitchFamily="34" charset="0"/>
                  <a:cs typeface="Calibri" panose="020F0502020204030204" pitchFamily="34" charset="0"/>
                </a:rPr>
                <a:t>ITMO</a:t>
              </a:r>
            </a:p>
            <a:p>
              <a:pPr algn="ctr"/>
              <a:r>
                <a:rPr lang="fr-FR" sz="3200" b="1" dirty="0" smtClean="0">
                  <a:solidFill>
                    <a:schemeClr val="tx1">
                      <a:lumMod val="65000"/>
                      <a:lumOff val="35000"/>
                    </a:schemeClr>
                  </a:solidFill>
                  <a:latin typeface="Calibri" panose="020F0502020204030204" pitchFamily="34" charset="0"/>
                  <a:cs typeface="Calibri" panose="020F0502020204030204" pitchFamily="34" charset="0"/>
                </a:rPr>
                <a:t>Cancer</a:t>
              </a:r>
              <a:endParaRPr lang="fr-FR" sz="3200" b="1"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26" name="Ellipse 25"/>
            <p:cNvSpPr>
              <a:spLocks noChangeAspect="1"/>
            </p:cNvSpPr>
            <p:nvPr/>
          </p:nvSpPr>
          <p:spPr>
            <a:xfrm>
              <a:off x="35496" y="116632"/>
              <a:ext cx="2304000" cy="2304000"/>
            </a:xfrm>
            <a:prstGeom prst="ellipse">
              <a:avLst/>
            </a:prstGeom>
            <a:gradFill flip="none" rotWithShape="1">
              <a:gsLst>
                <a:gs pos="72000">
                  <a:schemeClr val="tx2">
                    <a:lumMod val="60000"/>
                    <a:lumOff val="40000"/>
                  </a:schemeClr>
                </a:gs>
                <a:gs pos="0">
                  <a:schemeClr val="bg1"/>
                </a:gs>
                <a:gs pos="94000">
                  <a:schemeClr val="tx2"/>
                </a:gs>
              </a:gsLst>
              <a:path path="circle">
                <a:fillToRect l="50000" t="50000" r="50000" b="50000"/>
              </a:path>
              <a:tileRect/>
            </a:gradFill>
            <a:ln w="28575"/>
          </p:spPr>
          <p:style>
            <a:lnRef idx="2">
              <a:schemeClr val="accent1">
                <a:shade val="50000"/>
              </a:schemeClr>
            </a:lnRef>
            <a:fillRef idx="1">
              <a:schemeClr val="accent1"/>
            </a:fillRef>
            <a:effectRef idx="0">
              <a:schemeClr val="accent1"/>
            </a:effectRef>
            <a:fontRef idx="minor">
              <a:schemeClr val="lt1"/>
            </a:fontRef>
          </p:style>
          <p:txBody>
            <a:bodyPr wrap="none" lIns="36000" rIns="36000" rtlCol="0" anchor="ctr"/>
            <a:lstStyle/>
            <a:p>
              <a:pPr algn="ctr"/>
              <a:r>
                <a:rPr lang="fr-FR" sz="2000" b="1" dirty="0" smtClean="0">
                  <a:solidFill>
                    <a:schemeClr val="tx1">
                      <a:lumMod val="65000"/>
                      <a:lumOff val="35000"/>
                    </a:schemeClr>
                  </a:solidFill>
                  <a:latin typeface="Calibri" panose="020F0502020204030204" pitchFamily="34" charset="0"/>
                  <a:cs typeface="Calibri" panose="020F0502020204030204" pitchFamily="34" charset="0"/>
                </a:rPr>
                <a:t>ITMO</a:t>
              </a:r>
            </a:p>
            <a:p>
              <a:pPr algn="ctr"/>
              <a:r>
                <a:rPr lang="fr-FR" sz="2000" b="1" dirty="0" smtClean="0">
                  <a:solidFill>
                    <a:schemeClr val="tx1">
                      <a:lumMod val="65000"/>
                      <a:lumOff val="35000"/>
                    </a:schemeClr>
                  </a:solidFill>
                  <a:latin typeface="Calibri" panose="020F0502020204030204" pitchFamily="34" charset="0"/>
                  <a:cs typeface="Calibri" panose="020F0502020204030204" pitchFamily="34" charset="0"/>
                </a:rPr>
                <a:t>Physiopathologie,</a:t>
              </a:r>
            </a:p>
            <a:p>
              <a:pPr algn="ctr"/>
              <a:r>
                <a:rPr lang="fr-FR" sz="2000" b="1" dirty="0">
                  <a:solidFill>
                    <a:schemeClr val="tx1">
                      <a:lumMod val="65000"/>
                      <a:lumOff val="35000"/>
                    </a:schemeClr>
                  </a:solidFill>
                  <a:latin typeface="Calibri" panose="020F0502020204030204" pitchFamily="34" charset="0"/>
                  <a:cs typeface="Calibri" panose="020F0502020204030204" pitchFamily="34" charset="0"/>
                </a:rPr>
                <a:t>m</a:t>
              </a:r>
              <a:r>
                <a:rPr lang="fr-FR" sz="2000" b="1" dirty="0" smtClean="0">
                  <a:solidFill>
                    <a:schemeClr val="tx1">
                      <a:lumMod val="65000"/>
                      <a:lumOff val="35000"/>
                    </a:schemeClr>
                  </a:solidFill>
                  <a:latin typeface="Calibri" panose="020F0502020204030204" pitchFamily="34" charset="0"/>
                  <a:cs typeface="Calibri" panose="020F0502020204030204" pitchFamily="34" charset="0"/>
                </a:rPr>
                <a:t>étabolisme,</a:t>
              </a:r>
            </a:p>
            <a:p>
              <a:pPr algn="ctr"/>
              <a:r>
                <a:rPr lang="fr-FR" sz="2000" b="1" dirty="0">
                  <a:solidFill>
                    <a:schemeClr val="tx1">
                      <a:lumMod val="65000"/>
                      <a:lumOff val="35000"/>
                    </a:schemeClr>
                  </a:solidFill>
                  <a:latin typeface="Calibri" panose="020F0502020204030204" pitchFamily="34" charset="0"/>
                  <a:cs typeface="Calibri" panose="020F0502020204030204" pitchFamily="34" charset="0"/>
                </a:rPr>
                <a:t>n</a:t>
              </a:r>
              <a:r>
                <a:rPr lang="fr-FR" sz="2000" b="1" dirty="0" smtClean="0">
                  <a:solidFill>
                    <a:schemeClr val="tx1">
                      <a:lumMod val="65000"/>
                      <a:lumOff val="35000"/>
                    </a:schemeClr>
                  </a:solidFill>
                  <a:latin typeface="Calibri" panose="020F0502020204030204" pitchFamily="34" charset="0"/>
                  <a:cs typeface="Calibri" panose="020F0502020204030204" pitchFamily="34" charset="0"/>
                </a:rPr>
                <a:t>utrition</a:t>
              </a:r>
              <a:endParaRPr lang="fr-FR" sz="2000" b="1"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27" name="Ellipse 26"/>
            <p:cNvSpPr>
              <a:spLocks noChangeAspect="1"/>
            </p:cNvSpPr>
            <p:nvPr/>
          </p:nvSpPr>
          <p:spPr>
            <a:xfrm>
              <a:off x="35496" y="4221088"/>
              <a:ext cx="2304000" cy="2304000"/>
            </a:xfrm>
            <a:prstGeom prst="ellipse">
              <a:avLst/>
            </a:prstGeom>
            <a:gradFill flip="none" rotWithShape="1">
              <a:gsLst>
                <a:gs pos="72000">
                  <a:schemeClr val="tx2">
                    <a:lumMod val="60000"/>
                    <a:lumOff val="40000"/>
                  </a:schemeClr>
                </a:gs>
                <a:gs pos="0">
                  <a:schemeClr val="bg1"/>
                </a:gs>
                <a:gs pos="94000">
                  <a:schemeClr val="tx2"/>
                </a:gs>
              </a:gsLst>
              <a:path path="circle">
                <a:fillToRect l="50000" t="50000" r="50000" b="50000"/>
              </a:path>
              <a:tileRect/>
            </a:gradFill>
            <a:ln w="28575"/>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r>
                <a:rPr lang="fr-FR" sz="2000" b="1" dirty="0" smtClean="0">
                  <a:solidFill>
                    <a:schemeClr val="tx1">
                      <a:lumMod val="65000"/>
                      <a:lumOff val="35000"/>
                    </a:schemeClr>
                  </a:solidFill>
                  <a:latin typeface="Calibri" panose="020F0502020204030204" pitchFamily="34" charset="0"/>
                  <a:cs typeface="Calibri" panose="020F0502020204030204" pitchFamily="34" charset="0"/>
                </a:rPr>
                <a:t>ITMO</a:t>
              </a:r>
            </a:p>
            <a:p>
              <a:pPr algn="ctr"/>
              <a:r>
                <a:rPr lang="fr-FR" sz="2000" b="1" dirty="0" smtClean="0">
                  <a:solidFill>
                    <a:schemeClr val="tx1">
                      <a:lumMod val="65000"/>
                      <a:lumOff val="35000"/>
                    </a:schemeClr>
                  </a:solidFill>
                  <a:latin typeface="Calibri" panose="020F0502020204030204" pitchFamily="34" charset="0"/>
                  <a:cs typeface="Calibri" panose="020F0502020204030204" pitchFamily="34" charset="0"/>
                </a:rPr>
                <a:t>Immunologie,</a:t>
              </a:r>
            </a:p>
            <a:p>
              <a:pPr algn="ctr"/>
              <a:r>
                <a:rPr lang="fr-FR" sz="2000" b="1" dirty="0" smtClean="0">
                  <a:solidFill>
                    <a:schemeClr val="tx1">
                      <a:lumMod val="65000"/>
                      <a:lumOff val="35000"/>
                    </a:schemeClr>
                  </a:solidFill>
                  <a:latin typeface="Calibri" panose="020F0502020204030204" pitchFamily="34" charset="0"/>
                  <a:cs typeface="Calibri" panose="020F0502020204030204" pitchFamily="34" charset="0"/>
                </a:rPr>
                <a:t> </a:t>
              </a:r>
              <a:r>
                <a:rPr lang="fr-FR" sz="2000" b="1" dirty="0">
                  <a:solidFill>
                    <a:schemeClr val="tx1">
                      <a:lumMod val="65000"/>
                      <a:lumOff val="35000"/>
                    </a:schemeClr>
                  </a:solidFill>
                  <a:latin typeface="Calibri" panose="020F0502020204030204" pitchFamily="34" charset="0"/>
                  <a:cs typeface="Calibri" panose="020F0502020204030204" pitchFamily="34" charset="0"/>
                </a:rPr>
                <a:t>inflammation</a:t>
              </a:r>
              <a:r>
                <a:rPr lang="fr-FR" sz="2000" b="1" dirty="0" smtClean="0">
                  <a:solidFill>
                    <a:schemeClr val="tx1">
                      <a:lumMod val="65000"/>
                      <a:lumOff val="35000"/>
                    </a:schemeClr>
                  </a:solidFill>
                  <a:latin typeface="Calibri" panose="020F0502020204030204" pitchFamily="34" charset="0"/>
                  <a:cs typeface="Calibri" panose="020F0502020204030204" pitchFamily="34" charset="0"/>
                </a:rPr>
                <a:t>,</a:t>
              </a:r>
            </a:p>
            <a:p>
              <a:pPr algn="ctr"/>
              <a:r>
                <a:rPr lang="fr-FR" sz="2000" b="1" dirty="0" smtClean="0">
                  <a:solidFill>
                    <a:schemeClr val="tx1">
                      <a:lumMod val="65000"/>
                      <a:lumOff val="35000"/>
                    </a:schemeClr>
                  </a:solidFill>
                  <a:latin typeface="Calibri" panose="020F0502020204030204" pitchFamily="34" charset="0"/>
                  <a:cs typeface="Calibri" panose="020F0502020204030204" pitchFamily="34" charset="0"/>
                </a:rPr>
                <a:t> infectiologie</a:t>
              </a:r>
            </a:p>
            <a:p>
              <a:pPr algn="ctr"/>
              <a:r>
                <a:rPr lang="fr-FR" sz="2000" b="1" dirty="0" smtClean="0">
                  <a:solidFill>
                    <a:schemeClr val="tx1">
                      <a:lumMod val="65000"/>
                      <a:lumOff val="35000"/>
                    </a:schemeClr>
                  </a:solidFill>
                  <a:latin typeface="Calibri" panose="020F0502020204030204" pitchFamily="34" charset="0"/>
                  <a:cs typeface="Calibri" panose="020F0502020204030204" pitchFamily="34" charset="0"/>
                </a:rPr>
                <a:t> </a:t>
              </a:r>
              <a:r>
                <a:rPr lang="fr-FR" sz="2000" b="1" dirty="0">
                  <a:solidFill>
                    <a:schemeClr val="tx1">
                      <a:lumMod val="65000"/>
                      <a:lumOff val="35000"/>
                    </a:schemeClr>
                  </a:solidFill>
                  <a:latin typeface="Calibri" panose="020F0502020204030204" pitchFamily="34" charset="0"/>
                  <a:cs typeface="Calibri" panose="020F0502020204030204" pitchFamily="34" charset="0"/>
                </a:rPr>
                <a:t>et microbiologie </a:t>
              </a:r>
            </a:p>
          </p:txBody>
        </p:sp>
        <p:sp>
          <p:nvSpPr>
            <p:cNvPr id="28" name="Ellipse 27"/>
            <p:cNvSpPr>
              <a:spLocks noChangeAspect="1"/>
            </p:cNvSpPr>
            <p:nvPr/>
          </p:nvSpPr>
          <p:spPr>
            <a:xfrm>
              <a:off x="6660488" y="4221088"/>
              <a:ext cx="2304000" cy="2304000"/>
            </a:xfrm>
            <a:prstGeom prst="ellipse">
              <a:avLst/>
            </a:prstGeom>
            <a:gradFill flip="none" rotWithShape="1">
              <a:gsLst>
                <a:gs pos="72000">
                  <a:schemeClr val="tx2">
                    <a:lumMod val="60000"/>
                    <a:lumOff val="40000"/>
                  </a:schemeClr>
                </a:gs>
                <a:gs pos="0">
                  <a:schemeClr val="bg1"/>
                </a:gs>
                <a:gs pos="94000">
                  <a:schemeClr val="tx2"/>
                </a:gs>
              </a:gsLst>
              <a:path path="circle">
                <a:fillToRect l="50000" t="50000" r="50000" b="50000"/>
              </a:path>
              <a:tileRect/>
            </a:gradFill>
            <a:ln w="28575"/>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fr-FR" sz="2000" b="1" dirty="0" smtClean="0">
                  <a:solidFill>
                    <a:schemeClr val="tx1">
                      <a:lumMod val="65000"/>
                      <a:lumOff val="35000"/>
                    </a:schemeClr>
                  </a:solidFill>
                  <a:latin typeface="Calibri" panose="020F0502020204030204" pitchFamily="34" charset="0"/>
                  <a:cs typeface="Calibri" panose="020F0502020204030204" pitchFamily="34" charset="0"/>
                </a:rPr>
                <a:t>ITMO</a:t>
              </a:r>
            </a:p>
            <a:p>
              <a:pPr algn="ctr"/>
              <a:r>
                <a:rPr lang="fr-FR" sz="2000" b="1" dirty="0" smtClean="0">
                  <a:solidFill>
                    <a:schemeClr val="tx1">
                      <a:lumMod val="65000"/>
                      <a:lumOff val="35000"/>
                    </a:schemeClr>
                  </a:solidFill>
                  <a:latin typeface="Calibri" panose="020F0502020204030204" pitchFamily="34" charset="0"/>
                  <a:cs typeface="Calibri" panose="020F0502020204030204" pitchFamily="34" charset="0"/>
                </a:rPr>
                <a:t>Neurosciences,</a:t>
              </a:r>
            </a:p>
            <a:p>
              <a:pPr algn="ctr"/>
              <a:r>
                <a:rPr lang="fr-FR" sz="2000" b="1" dirty="0" smtClean="0">
                  <a:solidFill>
                    <a:schemeClr val="tx1">
                      <a:lumMod val="65000"/>
                      <a:lumOff val="35000"/>
                    </a:schemeClr>
                  </a:solidFill>
                  <a:latin typeface="Calibri" panose="020F0502020204030204" pitchFamily="34" charset="0"/>
                  <a:cs typeface="Calibri" panose="020F0502020204030204" pitchFamily="34" charset="0"/>
                </a:rPr>
                <a:t>sciences </a:t>
              </a:r>
              <a:r>
                <a:rPr lang="fr-FR" sz="2000" b="1" dirty="0">
                  <a:solidFill>
                    <a:schemeClr val="tx1">
                      <a:lumMod val="65000"/>
                      <a:lumOff val="35000"/>
                    </a:schemeClr>
                  </a:solidFill>
                  <a:latin typeface="Calibri" panose="020F0502020204030204" pitchFamily="34" charset="0"/>
                  <a:cs typeface="Calibri" panose="020F0502020204030204" pitchFamily="34" charset="0"/>
                </a:rPr>
                <a:t>cognitives</a:t>
              </a:r>
              <a:r>
                <a:rPr lang="fr-FR" sz="2000" b="1" dirty="0" smtClean="0">
                  <a:solidFill>
                    <a:schemeClr val="tx1">
                      <a:lumMod val="65000"/>
                      <a:lumOff val="35000"/>
                    </a:schemeClr>
                  </a:solidFill>
                  <a:latin typeface="Calibri" panose="020F0502020204030204" pitchFamily="34" charset="0"/>
                  <a:cs typeface="Calibri" panose="020F0502020204030204" pitchFamily="34" charset="0"/>
                </a:rPr>
                <a:t>,</a:t>
              </a:r>
            </a:p>
            <a:p>
              <a:pPr algn="ctr"/>
              <a:r>
                <a:rPr lang="fr-FR" sz="2000" b="1" dirty="0" smtClean="0">
                  <a:solidFill>
                    <a:schemeClr val="tx1">
                      <a:lumMod val="65000"/>
                      <a:lumOff val="35000"/>
                    </a:schemeClr>
                  </a:solidFill>
                  <a:latin typeface="Calibri" panose="020F0502020204030204" pitchFamily="34" charset="0"/>
                  <a:cs typeface="Calibri" panose="020F0502020204030204" pitchFamily="34" charset="0"/>
                </a:rPr>
                <a:t>neurologie,</a:t>
              </a:r>
            </a:p>
            <a:p>
              <a:pPr algn="ctr"/>
              <a:r>
                <a:rPr lang="fr-FR" sz="2000" b="1" dirty="0" smtClean="0">
                  <a:solidFill>
                    <a:schemeClr val="tx1">
                      <a:lumMod val="65000"/>
                      <a:lumOff val="35000"/>
                    </a:schemeClr>
                  </a:solidFill>
                  <a:latin typeface="Calibri" panose="020F0502020204030204" pitchFamily="34" charset="0"/>
                  <a:cs typeface="Calibri" panose="020F0502020204030204" pitchFamily="34" charset="0"/>
                </a:rPr>
                <a:t>psychiatrie </a:t>
              </a:r>
              <a:endParaRPr lang="fr-FR" sz="2000" b="1" dirty="0">
                <a:solidFill>
                  <a:schemeClr val="tx1">
                    <a:lumMod val="65000"/>
                    <a:lumOff val="35000"/>
                  </a:schemeClr>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419529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24"/>
                                        </p:tgtEl>
                                        <p:attrNameLst>
                                          <p:attrName>style.visibility</p:attrName>
                                        </p:attrNameLst>
                                      </p:cBhvr>
                                      <p:to>
                                        <p:strVal val="hidden"/>
                                      </p:to>
                                    </p:set>
                                  </p:childTnLst>
                                </p:cTn>
                              </p:par>
                              <p:par>
                                <p:cTn id="19" presetID="22" presetClass="entr" presetSubtype="1"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up)">
                                      <p:cBhvr>
                                        <p:cTn id="21" dur="1000"/>
                                        <p:tgtEl>
                                          <p:spTgt spid="32"/>
                                        </p:tgtEl>
                                      </p:cBhvr>
                                    </p:animEffect>
                                  </p:childTnLst>
                                </p:cTn>
                              </p:par>
                            </p:childTnLst>
                          </p:cTn>
                        </p:par>
                        <p:par>
                          <p:cTn id="22" fill="hold">
                            <p:stCondLst>
                              <p:cond delay="1000"/>
                            </p:stCondLst>
                            <p:childTnLst>
                              <p:par>
                                <p:cTn id="23" presetID="22" presetClass="entr" presetSubtype="1"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wipe(up)">
                                      <p:cBhvr>
                                        <p:cTn id="25" dur="1000"/>
                                        <p:tgtEl>
                                          <p:spTgt spid="30"/>
                                        </p:tgtEl>
                                      </p:cBhvr>
                                    </p:animEffect>
                                  </p:childTnLst>
                                </p:cTn>
                              </p:par>
                              <p:par>
                                <p:cTn id="26" presetID="1" presetClass="exit" presetSubtype="0" fill="hold" grpId="1" nodeType="withEffect">
                                  <p:stCondLst>
                                    <p:cond delay="0"/>
                                  </p:stCondLst>
                                  <p:childTnLst>
                                    <p:set>
                                      <p:cBhvr>
                                        <p:cTn id="27" dur="1" fill="hold">
                                          <p:stCondLst>
                                            <p:cond delay="0"/>
                                          </p:stCondLst>
                                        </p:cTn>
                                        <p:tgtEl>
                                          <p:spTgt spid="32"/>
                                        </p:tgtEl>
                                        <p:attrNameLst>
                                          <p:attrName>style.visibility</p:attrName>
                                        </p:attrNameLst>
                                      </p:cBhvr>
                                      <p:to>
                                        <p:strVal val="hidden"/>
                                      </p:to>
                                    </p:set>
                                  </p:childTnLst>
                                </p:cTn>
                              </p:par>
                            </p:childTnLst>
                          </p:cTn>
                        </p:par>
                        <p:par>
                          <p:cTn id="28" fill="hold">
                            <p:stCondLst>
                              <p:cond delay="2000"/>
                            </p:stCondLst>
                            <p:childTnLst>
                              <p:par>
                                <p:cTn id="29" presetID="1" presetClass="exit" presetSubtype="0" fill="hold" grpId="1" nodeType="afterEffect">
                                  <p:stCondLst>
                                    <p:cond delay="0"/>
                                  </p:stCondLst>
                                  <p:childTnLst>
                                    <p:set>
                                      <p:cBhvr>
                                        <p:cTn id="30" dur="1" fill="hold">
                                          <p:stCondLst>
                                            <p:cond delay="0"/>
                                          </p:stCondLst>
                                        </p:cTn>
                                        <p:tgtEl>
                                          <p:spTgt spid="30"/>
                                        </p:tgtEl>
                                        <p:attrNameLst>
                                          <p:attrName>style.visibility</p:attrName>
                                        </p:attrNameLst>
                                      </p:cBhvr>
                                      <p:to>
                                        <p:strVal val="hidden"/>
                                      </p:to>
                                    </p:set>
                                  </p:childTnLst>
                                </p:cTn>
                              </p:par>
                            </p:childTnLst>
                          </p:cTn>
                        </p:par>
                        <p:par>
                          <p:cTn id="31" fill="hold">
                            <p:stCondLst>
                              <p:cond delay="2000"/>
                            </p:stCondLst>
                            <p:childTnLst>
                              <p:par>
                                <p:cTn id="32" presetID="22" presetClass="entr" presetSubtype="4" fill="hold" grpId="0" nodeType="after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wipe(down)">
                                      <p:cBhvr>
                                        <p:cTn id="34" dur="1000"/>
                                        <p:tgtEl>
                                          <p:spTgt spid="31"/>
                                        </p:tgtEl>
                                      </p:cBhvr>
                                    </p:animEffect>
                                  </p:childTnLst>
                                </p:cTn>
                              </p:par>
                            </p:childTnLst>
                          </p:cTn>
                        </p:par>
                        <p:par>
                          <p:cTn id="35" fill="hold">
                            <p:stCondLst>
                              <p:cond delay="3000"/>
                            </p:stCondLst>
                            <p:childTnLst>
                              <p:par>
                                <p:cTn id="36" presetID="1" presetClass="exit" presetSubtype="0" fill="hold" grpId="1" nodeType="afterEffect">
                                  <p:stCondLst>
                                    <p:cond delay="0"/>
                                  </p:stCondLst>
                                  <p:childTnLst>
                                    <p:set>
                                      <p:cBhvr>
                                        <p:cTn id="37" dur="1" fill="hold">
                                          <p:stCondLst>
                                            <p:cond delay="0"/>
                                          </p:stCondLst>
                                        </p:cTn>
                                        <p:tgtEl>
                                          <p:spTgt spid="31"/>
                                        </p:tgtEl>
                                        <p:attrNameLst>
                                          <p:attrName>style.visibility</p:attrName>
                                        </p:attrNameLst>
                                      </p:cBhvr>
                                      <p:to>
                                        <p:strVal val="hidden"/>
                                      </p:to>
                                    </p:set>
                                  </p:childTnLst>
                                </p:cTn>
                              </p:par>
                            </p:childTnLst>
                          </p:cTn>
                        </p:par>
                        <p:par>
                          <p:cTn id="38" fill="hold">
                            <p:stCondLst>
                              <p:cond delay="3000"/>
                            </p:stCondLst>
                            <p:childTnLst>
                              <p:par>
                                <p:cTn id="39" presetID="22" presetClass="entr" presetSubtype="4" fill="hold" grpId="0"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ipe(down)">
                                      <p:cBhvr>
                                        <p:cTn id="41" dur="1000"/>
                                        <p:tgtEl>
                                          <p:spTgt spid="3"/>
                                        </p:tgtEl>
                                      </p:cBhvr>
                                    </p:animEffect>
                                  </p:childTnLst>
                                </p:cTn>
                              </p:par>
                            </p:childTnLst>
                          </p:cTn>
                        </p:par>
                        <p:par>
                          <p:cTn id="42" fill="hold">
                            <p:stCondLst>
                              <p:cond delay="4000"/>
                            </p:stCondLst>
                            <p:childTnLst>
                              <p:par>
                                <p:cTn id="43" presetID="1" presetClass="exit" presetSubtype="0" fill="hold" grpId="1" nodeType="afterEffect">
                                  <p:stCondLst>
                                    <p:cond delay="0"/>
                                  </p:stCondLst>
                                  <p:childTnLst>
                                    <p:set>
                                      <p:cBhvr>
                                        <p:cTn id="44"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3" grpId="0" animBg="1"/>
      <p:bldP spid="30" grpId="0" animBg="1"/>
      <p:bldP spid="30" grpId="1" animBg="1"/>
      <p:bldP spid="31" grpId="0" animBg="1"/>
      <p:bldP spid="31" grpId="1" animBg="1"/>
      <p:bldP spid="32" grpId="0" animBg="1"/>
      <p:bldP spid="32" grpId="1" animBg="1"/>
      <p:bldP spid="3" grpId="0" animBg="1"/>
      <p:bldP spid="3"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611560" y="4275093"/>
            <a:ext cx="7711983" cy="954107"/>
          </a:xfrm>
          <a:prstGeom prst="rect">
            <a:avLst/>
          </a:prstGeom>
          <a:noFill/>
        </p:spPr>
        <p:txBody>
          <a:bodyPr wrap="square" rtlCol="0">
            <a:spAutoFit/>
          </a:bodyPr>
          <a:lstStyle/>
          <a:p>
            <a:pPr algn="ctr"/>
            <a:r>
              <a:rPr lang="fr-FR" sz="2800" b="1" dirty="0" smtClean="0">
                <a:latin typeface="Calibri" panose="020F0502020204030204" pitchFamily="34" charset="0"/>
                <a:cs typeface="Calibri" panose="020F0502020204030204" pitchFamily="34" charset="0"/>
              </a:rPr>
              <a:t>La gouvernance du DVS, sous la forme </a:t>
            </a:r>
            <a:r>
              <a:rPr lang="fr-FR" sz="2800" b="1" dirty="0" smtClean="0">
                <a:solidFill>
                  <a:srgbClr val="000099"/>
                </a:solidFill>
                <a:latin typeface="Calibri" panose="020F0502020204030204" pitchFamily="34" charset="0"/>
                <a:cs typeface="Calibri" panose="020F0502020204030204" pitchFamily="34" charset="0"/>
              </a:rPr>
              <a:t>d’un Comité de Domaine</a:t>
            </a:r>
            <a:r>
              <a:rPr lang="fr-FR" sz="2800" b="1" dirty="0" smtClean="0">
                <a:latin typeface="Calibri" panose="020F0502020204030204" pitchFamily="34" charset="0"/>
                <a:cs typeface="Calibri" panose="020F0502020204030204" pitchFamily="34" charset="0"/>
              </a:rPr>
              <a:t>, implique tous les acteurs.</a:t>
            </a:r>
            <a:endParaRPr lang="fr-FR" sz="2800" b="1" dirty="0">
              <a:latin typeface="Calibri" panose="020F0502020204030204" pitchFamily="34" charset="0"/>
              <a:cs typeface="Calibri" panose="020F0502020204030204" pitchFamily="34" charset="0"/>
            </a:endParaRPr>
          </a:p>
        </p:txBody>
      </p:sp>
      <p:grpSp>
        <p:nvGrpSpPr>
          <p:cNvPr id="33" name="Groupe 32"/>
          <p:cNvGrpSpPr/>
          <p:nvPr/>
        </p:nvGrpSpPr>
        <p:grpSpPr>
          <a:xfrm>
            <a:off x="491294" y="3678865"/>
            <a:ext cx="8007314" cy="2094614"/>
            <a:chOff x="85061" y="3678865"/>
            <a:chExt cx="8007314" cy="2094614"/>
          </a:xfrm>
        </p:grpSpPr>
        <p:sp>
          <p:nvSpPr>
            <p:cNvPr id="55" name="Rectangle à coins arrondis 54"/>
            <p:cNvSpPr/>
            <p:nvPr/>
          </p:nvSpPr>
          <p:spPr>
            <a:xfrm>
              <a:off x="85061" y="3678865"/>
              <a:ext cx="8007314" cy="2094614"/>
            </a:xfrm>
            <a:prstGeom prst="roundRect">
              <a:avLst/>
            </a:prstGeom>
            <a:solidFill>
              <a:srgbClr val="99CC00">
                <a:tint val="66000"/>
                <a:satMod val="16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Rectangle à coins arrondis 55"/>
            <p:cNvSpPr/>
            <p:nvPr/>
          </p:nvSpPr>
          <p:spPr>
            <a:xfrm>
              <a:off x="200778" y="3790068"/>
              <a:ext cx="1872208" cy="1872208"/>
            </a:xfrm>
            <a:prstGeom prst="roundRect">
              <a:avLst/>
            </a:prstGeom>
            <a:solidFill>
              <a:srgbClr val="DDDDDD"/>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solidFill>
                    <a:schemeClr val="tx1"/>
                  </a:solidFill>
                  <a:latin typeface="Calibri" panose="020F0502020204030204" pitchFamily="34" charset="0"/>
                  <a:cs typeface="Calibri" panose="020F0502020204030204" pitchFamily="34" charset="0"/>
                </a:rPr>
                <a:t>1/4 Académiques</a:t>
              </a:r>
              <a:endParaRPr lang="fr-FR" sz="2000" b="1" dirty="0">
                <a:solidFill>
                  <a:schemeClr val="tx1"/>
                </a:solidFill>
                <a:latin typeface="Calibri" panose="020F0502020204030204" pitchFamily="34" charset="0"/>
                <a:cs typeface="Calibri" panose="020F0502020204030204" pitchFamily="34" charset="0"/>
              </a:endParaRPr>
            </a:p>
          </p:txBody>
        </p:sp>
        <p:sp>
          <p:nvSpPr>
            <p:cNvPr id="57" name="Rectangle à coins arrondis 56"/>
            <p:cNvSpPr/>
            <p:nvPr/>
          </p:nvSpPr>
          <p:spPr>
            <a:xfrm>
              <a:off x="2147393" y="3790068"/>
              <a:ext cx="1872208" cy="1872208"/>
            </a:xfrm>
            <a:prstGeom prst="roundRect">
              <a:avLst/>
            </a:prstGeom>
            <a:solidFill>
              <a:srgbClr val="DDDDDD"/>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solidFill>
                    <a:schemeClr val="tx1"/>
                  </a:solidFill>
                  <a:latin typeface="Calibri" panose="020F0502020204030204" pitchFamily="34" charset="0"/>
                  <a:cs typeface="Calibri" panose="020F0502020204030204" pitchFamily="34" charset="0"/>
                </a:rPr>
                <a:t>1/4</a:t>
              </a:r>
            </a:p>
            <a:p>
              <a:pPr algn="ctr"/>
              <a:r>
                <a:rPr lang="fr-FR" sz="2000" b="1" dirty="0" smtClean="0">
                  <a:solidFill>
                    <a:schemeClr val="tx1"/>
                  </a:solidFill>
                  <a:latin typeface="Calibri" panose="020F0502020204030204" pitchFamily="34" charset="0"/>
                  <a:cs typeface="Calibri" panose="020F0502020204030204" pitchFamily="34" charset="0"/>
                </a:rPr>
                <a:t>Industriels</a:t>
              </a:r>
              <a:endParaRPr lang="fr-FR" sz="2000" b="1" dirty="0">
                <a:solidFill>
                  <a:schemeClr val="tx1"/>
                </a:solidFill>
                <a:latin typeface="Calibri" panose="020F0502020204030204" pitchFamily="34" charset="0"/>
                <a:cs typeface="Calibri" panose="020F0502020204030204" pitchFamily="34" charset="0"/>
              </a:endParaRPr>
            </a:p>
          </p:txBody>
        </p:sp>
        <p:sp>
          <p:nvSpPr>
            <p:cNvPr id="58" name="Rectangle à coins arrondis 57"/>
            <p:cNvSpPr/>
            <p:nvPr/>
          </p:nvSpPr>
          <p:spPr>
            <a:xfrm>
              <a:off x="4094008" y="3790068"/>
              <a:ext cx="1872208" cy="1872208"/>
            </a:xfrm>
            <a:prstGeom prst="roundRect">
              <a:avLst/>
            </a:prstGeom>
            <a:solidFill>
              <a:srgbClr val="DDDDDD"/>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solidFill>
                    <a:schemeClr val="tx1"/>
                  </a:solidFill>
                  <a:latin typeface="Calibri" panose="020F0502020204030204" pitchFamily="34" charset="0"/>
                  <a:cs typeface="Calibri" panose="020F0502020204030204" pitchFamily="34" charset="0"/>
                </a:rPr>
                <a:t>1/4</a:t>
              </a:r>
            </a:p>
            <a:p>
              <a:pPr algn="ctr"/>
              <a:r>
                <a:rPr lang="fr-FR" sz="2000" b="1" dirty="0" smtClean="0">
                  <a:solidFill>
                    <a:schemeClr val="tx1"/>
                  </a:solidFill>
                  <a:latin typeface="Calibri" panose="020F0502020204030204" pitchFamily="34" charset="0"/>
                  <a:cs typeface="Calibri" panose="020F0502020204030204" pitchFamily="34" charset="0"/>
                </a:rPr>
                <a:t>Valorisation</a:t>
              </a:r>
              <a:endParaRPr lang="fr-FR" sz="2000" b="1" dirty="0">
                <a:solidFill>
                  <a:schemeClr val="tx1"/>
                </a:solidFill>
                <a:latin typeface="Calibri" panose="020F0502020204030204" pitchFamily="34" charset="0"/>
                <a:cs typeface="Calibri" panose="020F0502020204030204" pitchFamily="34" charset="0"/>
              </a:endParaRPr>
            </a:p>
          </p:txBody>
        </p:sp>
        <p:sp>
          <p:nvSpPr>
            <p:cNvPr id="59" name="Rectangle à coins arrondis 58"/>
            <p:cNvSpPr/>
            <p:nvPr/>
          </p:nvSpPr>
          <p:spPr>
            <a:xfrm>
              <a:off x="6035968" y="3790068"/>
              <a:ext cx="1872208" cy="1872208"/>
            </a:xfrm>
            <a:prstGeom prst="roundRect">
              <a:avLst/>
            </a:prstGeom>
            <a:solidFill>
              <a:srgbClr val="DDDDDD"/>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solidFill>
                    <a:schemeClr val="tx1"/>
                  </a:solidFill>
                  <a:latin typeface="Calibri" panose="020F0502020204030204" pitchFamily="34" charset="0"/>
                  <a:cs typeface="Calibri" panose="020F0502020204030204" pitchFamily="34" charset="0"/>
                </a:rPr>
                <a:t>1/4</a:t>
              </a:r>
            </a:p>
            <a:p>
              <a:pPr algn="ctr"/>
              <a:r>
                <a:rPr lang="fr-FR" sz="2000" b="1" dirty="0" smtClean="0">
                  <a:solidFill>
                    <a:schemeClr val="tx1"/>
                  </a:solidFill>
                  <a:latin typeface="Calibri" panose="020F0502020204030204" pitchFamily="34" charset="0"/>
                  <a:cs typeface="Calibri" panose="020F0502020204030204" pitchFamily="34" charset="0"/>
                </a:rPr>
                <a:t>Cliniciens</a:t>
              </a:r>
              <a:endParaRPr lang="fr-FR" sz="2000" b="1" dirty="0">
                <a:solidFill>
                  <a:srgbClr val="000099"/>
                </a:solidFill>
                <a:latin typeface="Calibri" panose="020F0502020204030204" pitchFamily="34" charset="0"/>
                <a:cs typeface="Calibri" panose="020F0502020204030204" pitchFamily="34" charset="0"/>
              </a:endParaRPr>
            </a:p>
          </p:txBody>
        </p:sp>
      </p:grpSp>
      <p:grpSp>
        <p:nvGrpSpPr>
          <p:cNvPr id="35" name="Groupe 34"/>
          <p:cNvGrpSpPr/>
          <p:nvPr/>
        </p:nvGrpSpPr>
        <p:grpSpPr>
          <a:xfrm>
            <a:off x="85060" y="3645024"/>
            <a:ext cx="8803759" cy="2094614"/>
            <a:chOff x="85060" y="3678865"/>
            <a:chExt cx="8803759" cy="2094614"/>
          </a:xfrm>
        </p:grpSpPr>
        <p:sp>
          <p:nvSpPr>
            <p:cNvPr id="24" name="Rectangle à coins arrondis 23"/>
            <p:cNvSpPr/>
            <p:nvPr/>
          </p:nvSpPr>
          <p:spPr>
            <a:xfrm>
              <a:off x="85060" y="3678865"/>
              <a:ext cx="8803759" cy="2094614"/>
            </a:xfrm>
            <a:prstGeom prst="roundRect">
              <a:avLst/>
            </a:prstGeom>
            <a:solidFill>
              <a:srgbClr val="99CC00">
                <a:tint val="66000"/>
                <a:satMod val="16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à coins arrondis 24"/>
            <p:cNvSpPr/>
            <p:nvPr/>
          </p:nvSpPr>
          <p:spPr>
            <a:xfrm>
              <a:off x="200778" y="3790068"/>
              <a:ext cx="1872208" cy="1872208"/>
            </a:xfrm>
            <a:prstGeom prst="roundRect">
              <a:avLst/>
            </a:prstGeom>
            <a:solidFill>
              <a:srgbClr val="DDDDDD"/>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solidFill>
                    <a:schemeClr val="tx1"/>
                  </a:solidFill>
                  <a:latin typeface="Calibri" panose="020F0502020204030204" pitchFamily="34" charset="0"/>
                  <a:cs typeface="Calibri" panose="020F0502020204030204" pitchFamily="34" charset="0"/>
                </a:rPr>
                <a:t>1/4 Académiques</a:t>
              </a:r>
              <a:endParaRPr lang="fr-FR" sz="2000" b="1" dirty="0">
                <a:solidFill>
                  <a:schemeClr val="tx1"/>
                </a:solidFill>
                <a:latin typeface="Calibri" panose="020F0502020204030204" pitchFamily="34" charset="0"/>
                <a:cs typeface="Calibri" panose="020F0502020204030204" pitchFamily="34" charset="0"/>
              </a:endParaRPr>
            </a:p>
          </p:txBody>
        </p:sp>
        <p:sp>
          <p:nvSpPr>
            <p:cNvPr id="26" name="Rectangle à coins arrondis 25"/>
            <p:cNvSpPr/>
            <p:nvPr/>
          </p:nvSpPr>
          <p:spPr>
            <a:xfrm>
              <a:off x="2147393" y="3790068"/>
              <a:ext cx="1872208" cy="1872208"/>
            </a:xfrm>
            <a:prstGeom prst="roundRect">
              <a:avLst/>
            </a:prstGeom>
            <a:solidFill>
              <a:srgbClr val="DDDDDD"/>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solidFill>
                    <a:schemeClr val="tx1"/>
                  </a:solidFill>
                  <a:latin typeface="Calibri" panose="020F0502020204030204" pitchFamily="34" charset="0"/>
                  <a:cs typeface="Calibri" panose="020F0502020204030204" pitchFamily="34" charset="0"/>
                </a:rPr>
                <a:t>1/4</a:t>
              </a:r>
            </a:p>
            <a:p>
              <a:pPr algn="ctr"/>
              <a:r>
                <a:rPr lang="fr-FR" sz="2000" b="1" dirty="0" smtClean="0">
                  <a:solidFill>
                    <a:schemeClr val="tx1"/>
                  </a:solidFill>
                  <a:latin typeface="Calibri" panose="020F0502020204030204" pitchFamily="34" charset="0"/>
                  <a:cs typeface="Calibri" panose="020F0502020204030204" pitchFamily="34" charset="0"/>
                </a:rPr>
                <a:t>Industriels</a:t>
              </a:r>
              <a:endParaRPr lang="fr-FR" sz="2000" b="1" dirty="0">
                <a:solidFill>
                  <a:schemeClr val="tx1"/>
                </a:solidFill>
                <a:latin typeface="Calibri" panose="020F0502020204030204" pitchFamily="34" charset="0"/>
                <a:cs typeface="Calibri" panose="020F0502020204030204" pitchFamily="34" charset="0"/>
              </a:endParaRPr>
            </a:p>
          </p:txBody>
        </p:sp>
        <p:sp>
          <p:nvSpPr>
            <p:cNvPr id="27" name="Rectangle à coins arrondis 26"/>
            <p:cNvSpPr/>
            <p:nvPr/>
          </p:nvSpPr>
          <p:spPr>
            <a:xfrm>
              <a:off x="4094008" y="3790068"/>
              <a:ext cx="1872208" cy="1872208"/>
            </a:xfrm>
            <a:prstGeom prst="roundRect">
              <a:avLst/>
            </a:prstGeom>
            <a:solidFill>
              <a:srgbClr val="DDDDDD"/>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solidFill>
                    <a:schemeClr val="tx1"/>
                  </a:solidFill>
                  <a:latin typeface="Calibri" panose="020F0502020204030204" pitchFamily="34" charset="0"/>
                  <a:cs typeface="Calibri" panose="020F0502020204030204" pitchFamily="34" charset="0"/>
                </a:rPr>
                <a:t>1/4</a:t>
              </a:r>
            </a:p>
            <a:p>
              <a:pPr algn="ctr"/>
              <a:r>
                <a:rPr lang="fr-FR" sz="2000" b="1" dirty="0" smtClean="0">
                  <a:solidFill>
                    <a:schemeClr val="tx1"/>
                  </a:solidFill>
                  <a:latin typeface="Calibri" panose="020F0502020204030204" pitchFamily="34" charset="0"/>
                  <a:cs typeface="Calibri" panose="020F0502020204030204" pitchFamily="34" charset="0"/>
                </a:rPr>
                <a:t>Valorisation</a:t>
              </a:r>
              <a:endParaRPr lang="fr-FR" sz="2000" b="1" dirty="0">
                <a:solidFill>
                  <a:schemeClr val="tx1"/>
                </a:solidFill>
                <a:latin typeface="Calibri" panose="020F0502020204030204" pitchFamily="34" charset="0"/>
                <a:cs typeface="Calibri" panose="020F0502020204030204" pitchFamily="34" charset="0"/>
              </a:endParaRPr>
            </a:p>
          </p:txBody>
        </p:sp>
        <p:sp>
          <p:nvSpPr>
            <p:cNvPr id="28" name="Rectangle à coins arrondis 27"/>
            <p:cNvSpPr/>
            <p:nvPr/>
          </p:nvSpPr>
          <p:spPr>
            <a:xfrm>
              <a:off x="6846284" y="3790068"/>
              <a:ext cx="1872208" cy="1872208"/>
            </a:xfrm>
            <a:prstGeom prst="roundRect">
              <a:avLst/>
            </a:prstGeom>
            <a:solidFill>
              <a:srgbClr val="DDDDDD"/>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solidFill>
                    <a:schemeClr val="tx1"/>
                  </a:solidFill>
                  <a:latin typeface="Calibri" panose="020F0502020204030204" pitchFamily="34" charset="0"/>
                  <a:cs typeface="Calibri" panose="020F0502020204030204" pitchFamily="34" charset="0"/>
                </a:rPr>
                <a:t>1/4</a:t>
              </a:r>
            </a:p>
            <a:p>
              <a:pPr algn="ctr"/>
              <a:r>
                <a:rPr lang="fr-FR" sz="2000" b="1" dirty="0" smtClean="0">
                  <a:solidFill>
                    <a:schemeClr val="tx1"/>
                  </a:solidFill>
                  <a:latin typeface="Calibri" panose="020F0502020204030204" pitchFamily="34" charset="0"/>
                  <a:cs typeface="Calibri" panose="020F0502020204030204" pitchFamily="34" charset="0"/>
                </a:rPr>
                <a:t>Cliniciens </a:t>
              </a:r>
              <a:r>
                <a:rPr lang="fr-FR" sz="2000" b="1" dirty="0" smtClean="0">
                  <a:solidFill>
                    <a:srgbClr val="000099"/>
                  </a:solidFill>
                  <a:latin typeface="Calibri" panose="020F0502020204030204" pitchFamily="34" charset="0"/>
                  <a:cs typeface="Calibri" panose="020F0502020204030204" pitchFamily="34" charset="0"/>
                </a:rPr>
                <a:t>du domaine d’intérêt</a:t>
              </a:r>
              <a:endParaRPr lang="fr-FR" sz="2000" b="1" dirty="0">
                <a:solidFill>
                  <a:srgbClr val="000099"/>
                </a:solidFill>
                <a:latin typeface="Calibri" panose="020F0502020204030204" pitchFamily="34" charset="0"/>
                <a:cs typeface="Calibri" panose="020F0502020204030204" pitchFamily="34" charset="0"/>
              </a:endParaRPr>
            </a:p>
          </p:txBody>
        </p:sp>
        <p:sp>
          <p:nvSpPr>
            <p:cNvPr id="3" name="Plus 2"/>
            <p:cNvSpPr/>
            <p:nvPr/>
          </p:nvSpPr>
          <p:spPr>
            <a:xfrm>
              <a:off x="6040623" y="4360545"/>
              <a:ext cx="731254" cy="731254"/>
            </a:xfrm>
            <a:prstGeom prst="mathPlus">
              <a:avLst>
                <a:gd name="adj1" fmla="val 1704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4" name="Groupe 33"/>
          <p:cNvGrpSpPr/>
          <p:nvPr/>
        </p:nvGrpSpPr>
        <p:grpSpPr>
          <a:xfrm>
            <a:off x="652387" y="836712"/>
            <a:ext cx="7704138" cy="2305272"/>
            <a:chOff x="641681" y="1771800"/>
            <a:chExt cx="7704138" cy="2305272"/>
          </a:xfrm>
        </p:grpSpPr>
        <p:sp>
          <p:nvSpPr>
            <p:cNvPr id="36" name="AutoShape 20"/>
            <p:cNvSpPr>
              <a:spLocks noChangeArrowheads="1"/>
            </p:cNvSpPr>
            <p:nvPr/>
          </p:nvSpPr>
          <p:spPr bwMode="auto">
            <a:xfrm>
              <a:off x="3395994" y="1771800"/>
              <a:ext cx="2520950" cy="1081088"/>
            </a:xfrm>
            <a:prstGeom prst="flowChartDocumen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9525">
              <a:solidFill>
                <a:schemeClr val="tx1"/>
              </a:solidFill>
              <a:miter lim="800000"/>
              <a:headEnd/>
              <a:tailEnd/>
            </a:ln>
          </p:spPr>
          <p:txBody>
            <a:bodyPr anchor="ctr"/>
            <a:lstStyle/>
            <a:p>
              <a:pPr algn="ctr"/>
              <a:endParaRPr lang="fr-FR" sz="1800" i="1">
                <a:latin typeface="Calibri" panose="020F0502020204030204" pitchFamily="34" charset="0"/>
                <a:cs typeface="Calibri" panose="020F0502020204030204" pitchFamily="34" charset="0"/>
              </a:endParaRPr>
            </a:p>
          </p:txBody>
        </p:sp>
        <p:sp>
          <p:nvSpPr>
            <p:cNvPr id="37" name="AutoShape 21"/>
            <p:cNvSpPr>
              <a:spLocks noChangeArrowheads="1"/>
            </p:cNvSpPr>
            <p:nvPr/>
          </p:nvSpPr>
          <p:spPr bwMode="auto">
            <a:xfrm>
              <a:off x="3305506" y="1895625"/>
              <a:ext cx="2520950" cy="1081088"/>
            </a:xfrm>
            <a:prstGeom prst="flowChartDocumen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9525">
              <a:solidFill>
                <a:schemeClr val="tx1"/>
              </a:solidFill>
              <a:miter lim="800000"/>
              <a:headEnd/>
              <a:tailEnd/>
            </a:ln>
          </p:spPr>
          <p:txBody>
            <a:bodyPr anchor="ctr"/>
            <a:lstStyle/>
            <a:p>
              <a:pPr algn="ctr"/>
              <a:endParaRPr lang="fr-FR" sz="1800" i="1">
                <a:latin typeface="Calibri" panose="020F0502020204030204" pitchFamily="34" charset="0"/>
                <a:cs typeface="Calibri" panose="020F0502020204030204" pitchFamily="34" charset="0"/>
              </a:endParaRPr>
            </a:p>
          </p:txBody>
        </p:sp>
        <p:sp>
          <p:nvSpPr>
            <p:cNvPr id="38" name="AutoShape 6"/>
            <p:cNvSpPr>
              <a:spLocks noChangeArrowheads="1"/>
            </p:cNvSpPr>
            <p:nvPr/>
          </p:nvSpPr>
          <p:spPr bwMode="auto">
            <a:xfrm>
              <a:off x="3234069" y="1995638"/>
              <a:ext cx="2520950" cy="1081088"/>
            </a:xfrm>
            <a:prstGeom prst="flowChartDocumen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9525">
              <a:solidFill>
                <a:schemeClr val="tx1"/>
              </a:solidFill>
              <a:miter lim="800000"/>
              <a:headEnd/>
              <a:tailEnd/>
            </a:ln>
          </p:spPr>
          <p:txBody>
            <a:bodyPr anchor="ctr"/>
            <a:lstStyle/>
            <a:p>
              <a:pPr algn="ctr"/>
              <a:r>
                <a:rPr lang="fr-FR" b="1" dirty="0">
                  <a:latin typeface="Calibri" panose="020F0502020204030204" pitchFamily="34" charset="0"/>
                  <a:cs typeface="Calibri" panose="020F0502020204030204" pitchFamily="34" charset="0"/>
                </a:rPr>
                <a:t>Comité de domaine</a:t>
              </a:r>
              <a:endParaRPr lang="fr-FR" sz="1800" i="1" dirty="0">
                <a:latin typeface="Calibri" panose="020F0502020204030204" pitchFamily="34" charset="0"/>
                <a:cs typeface="Calibri" panose="020F0502020204030204" pitchFamily="34" charset="0"/>
              </a:endParaRPr>
            </a:p>
          </p:txBody>
        </p:sp>
        <p:sp>
          <p:nvSpPr>
            <p:cNvPr id="39" name="AutoShape 7"/>
            <p:cNvSpPr>
              <a:spLocks noChangeArrowheads="1"/>
            </p:cNvSpPr>
            <p:nvPr/>
          </p:nvSpPr>
          <p:spPr bwMode="auto">
            <a:xfrm>
              <a:off x="641681" y="1924200"/>
              <a:ext cx="1584325" cy="504825"/>
            </a:xfrm>
            <a:prstGeom prst="roundRect">
              <a:avLst>
                <a:gd name="adj" fmla="val 16667"/>
              </a:avLst>
            </a:prstGeom>
            <a:solidFill>
              <a:srgbClr val="DDDDDD"/>
            </a:solidFill>
            <a:ln w="9525">
              <a:solidFill>
                <a:schemeClr val="tx1"/>
              </a:solidFill>
              <a:round/>
              <a:headEnd/>
              <a:tailEnd/>
            </a:ln>
          </p:spPr>
          <p:txBody>
            <a:bodyPr anchor="ctr"/>
            <a:lstStyle/>
            <a:p>
              <a:pPr algn="ctr"/>
              <a:r>
                <a:rPr lang="fr-FR" b="1" dirty="0" err="1">
                  <a:latin typeface="Calibri" panose="020F0502020204030204" pitchFamily="34" charset="0"/>
                  <a:cs typeface="Calibri" panose="020F0502020204030204" pitchFamily="34" charset="0"/>
                </a:rPr>
                <a:t>SATTs</a:t>
              </a:r>
              <a:endParaRPr lang="fr-FR" b="1" dirty="0">
                <a:latin typeface="Calibri" panose="020F0502020204030204" pitchFamily="34" charset="0"/>
                <a:cs typeface="Calibri" panose="020F0502020204030204" pitchFamily="34" charset="0"/>
              </a:endParaRPr>
            </a:p>
          </p:txBody>
        </p:sp>
        <p:sp>
          <p:nvSpPr>
            <p:cNvPr id="40" name="AutoShape 8"/>
            <p:cNvSpPr>
              <a:spLocks noChangeArrowheads="1"/>
            </p:cNvSpPr>
            <p:nvPr/>
          </p:nvSpPr>
          <p:spPr bwMode="auto">
            <a:xfrm>
              <a:off x="786144" y="2716363"/>
              <a:ext cx="1584325" cy="504825"/>
            </a:xfrm>
            <a:prstGeom prst="roundRect">
              <a:avLst>
                <a:gd name="adj" fmla="val 16667"/>
              </a:avLst>
            </a:prstGeom>
            <a:solidFill>
              <a:srgbClr val="DDDDDD"/>
            </a:solidFill>
            <a:ln w="9525">
              <a:solidFill>
                <a:schemeClr val="tx1"/>
              </a:solidFill>
              <a:round/>
              <a:headEnd/>
              <a:tailEnd/>
            </a:ln>
          </p:spPr>
          <p:txBody>
            <a:bodyPr anchor="ctr"/>
            <a:lstStyle/>
            <a:p>
              <a:pPr algn="ctr"/>
              <a:r>
                <a:rPr lang="fr-FR" b="1" dirty="0">
                  <a:latin typeface="Calibri" panose="020F0502020204030204" pitchFamily="34" charset="0"/>
                  <a:cs typeface="Calibri" panose="020F0502020204030204" pitchFamily="34" charset="0"/>
                </a:rPr>
                <a:t>Industriels</a:t>
              </a:r>
            </a:p>
          </p:txBody>
        </p:sp>
        <p:sp>
          <p:nvSpPr>
            <p:cNvPr id="41" name="AutoShape 9"/>
            <p:cNvSpPr>
              <a:spLocks noChangeArrowheads="1"/>
            </p:cNvSpPr>
            <p:nvPr/>
          </p:nvSpPr>
          <p:spPr bwMode="auto">
            <a:xfrm>
              <a:off x="6761494" y="2419500"/>
              <a:ext cx="1584325" cy="504825"/>
            </a:xfrm>
            <a:prstGeom prst="roundRect">
              <a:avLst>
                <a:gd name="adj" fmla="val 16667"/>
              </a:avLst>
            </a:prstGeom>
            <a:solidFill>
              <a:srgbClr val="DDDDDD"/>
            </a:solidFill>
            <a:ln w="9525">
              <a:solidFill>
                <a:schemeClr val="tx1"/>
              </a:solidFill>
              <a:round/>
              <a:headEnd/>
              <a:tailEnd/>
            </a:ln>
          </p:spPr>
          <p:txBody>
            <a:bodyPr anchor="ctr"/>
            <a:lstStyle/>
            <a:p>
              <a:pPr algn="ctr"/>
              <a:r>
                <a:rPr lang="fr-FR" b="1" dirty="0">
                  <a:latin typeface="Calibri" panose="020F0502020204030204" pitchFamily="34" charset="0"/>
                  <a:cs typeface="Calibri" panose="020F0502020204030204" pitchFamily="34" charset="0"/>
                </a:rPr>
                <a:t>Instituts Carnot</a:t>
              </a:r>
            </a:p>
          </p:txBody>
        </p:sp>
        <p:sp>
          <p:nvSpPr>
            <p:cNvPr id="42" name="AutoShape 10"/>
            <p:cNvSpPr>
              <a:spLocks noChangeArrowheads="1"/>
            </p:cNvSpPr>
            <p:nvPr/>
          </p:nvSpPr>
          <p:spPr bwMode="auto">
            <a:xfrm>
              <a:off x="6258256" y="2995763"/>
              <a:ext cx="1584325" cy="504825"/>
            </a:xfrm>
            <a:prstGeom prst="roundRect">
              <a:avLst>
                <a:gd name="adj" fmla="val 16667"/>
              </a:avLst>
            </a:prstGeom>
            <a:solidFill>
              <a:srgbClr val="DDDDDD"/>
            </a:solidFill>
            <a:ln w="9525">
              <a:solidFill>
                <a:schemeClr val="tx1"/>
              </a:solidFill>
              <a:round/>
              <a:headEnd/>
              <a:tailEnd/>
            </a:ln>
          </p:spPr>
          <p:txBody>
            <a:bodyPr anchor="ctr"/>
            <a:lstStyle/>
            <a:p>
              <a:pPr algn="ctr"/>
              <a:r>
                <a:rPr lang="fr-FR" b="1" dirty="0">
                  <a:latin typeface="Calibri" panose="020F0502020204030204" pitchFamily="34" charset="0"/>
                  <a:cs typeface="Calibri" panose="020F0502020204030204" pitchFamily="34" charset="0"/>
                </a:rPr>
                <a:t>Pôles de compétitivité</a:t>
              </a:r>
            </a:p>
          </p:txBody>
        </p:sp>
        <p:sp>
          <p:nvSpPr>
            <p:cNvPr id="43" name="AutoShape 11"/>
            <p:cNvSpPr>
              <a:spLocks noChangeArrowheads="1"/>
            </p:cNvSpPr>
            <p:nvPr/>
          </p:nvSpPr>
          <p:spPr bwMode="auto">
            <a:xfrm>
              <a:off x="6690056" y="1779738"/>
              <a:ext cx="1584325" cy="504825"/>
            </a:xfrm>
            <a:prstGeom prst="roundRect">
              <a:avLst>
                <a:gd name="adj" fmla="val 16667"/>
              </a:avLst>
            </a:prstGeom>
            <a:solidFill>
              <a:srgbClr val="DDDDDD"/>
            </a:solidFill>
            <a:ln w="9525">
              <a:solidFill>
                <a:schemeClr val="tx1"/>
              </a:solidFill>
              <a:round/>
              <a:headEnd/>
              <a:tailEnd/>
            </a:ln>
          </p:spPr>
          <p:txBody>
            <a:bodyPr anchor="ctr"/>
            <a:lstStyle/>
            <a:p>
              <a:pPr algn="ctr"/>
              <a:r>
                <a:rPr lang="fr-FR" b="1">
                  <a:latin typeface="Calibri" panose="020F0502020204030204" pitchFamily="34" charset="0"/>
                  <a:cs typeface="Calibri" panose="020F0502020204030204" pitchFamily="34" charset="0"/>
                </a:rPr>
                <a:t>IRT</a:t>
              </a:r>
            </a:p>
          </p:txBody>
        </p:sp>
        <p:sp>
          <p:nvSpPr>
            <p:cNvPr id="44" name="Line 12"/>
            <p:cNvSpPr>
              <a:spLocks noChangeShapeType="1"/>
            </p:cNvSpPr>
            <p:nvPr/>
          </p:nvSpPr>
          <p:spPr bwMode="auto">
            <a:xfrm flipV="1">
              <a:off x="2370469" y="2284563"/>
              <a:ext cx="576263" cy="0"/>
            </a:xfrm>
            <a:prstGeom prst="line">
              <a:avLst/>
            </a:prstGeom>
            <a:noFill/>
            <a:ln w="38100">
              <a:solidFill>
                <a:schemeClr val="tx1"/>
              </a:solidFill>
              <a:round/>
              <a:headEnd/>
              <a:tailEnd type="triangle" w="med" len="med"/>
            </a:ln>
          </p:spPr>
          <p:txBody>
            <a:bodyPr/>
            <a:lstStyle/>
            <a:p>
              <a:endParaRPr lang="fr-FR">
                <a:latin typeface="Calibri" panose="020F0502020204030204" pitchFamily="34" charset="0"/>
                <a:cs typeface="Calibri" panose="020F0502020204030204" pitchFamily="34" charset="0"/>
              </a:endParaRPr>
            </a:p>
          </p:txBody>
        </p:sp>
        <p:sp>
          <p:nvSpPr>
            <p:cNvPr id="45" name="Line 13"/>
            <p:cNvSpPr>
              <a:spLocks noChangeShapeType="1"/>
            </p:cNvSpPr>
            <p:nvPr/>
          </p:nvSpPr>
          <p:spPr bwMode="auto">
            <a:xfrm flipV="1">
              <a:off x="2514931" y="2644925"/>
              <a:ext cx="431800" cy="215900"/>
            </a:xfrm>
            <a:prstGeom prst="line">
              <a:avLst/>
            </a:prstGeom>
            <a:noFill/>
            <a:ln w="38100">
              <a:solidFill>
                <a:schemeClr val="tx1"/>
              </a:solidFill>
              <a:round/>
              <a:headEnd/>
              <a:tailEnd type="triangle" w="med" len="med"/>
            </a:ln>
          </p:spPr>
          <p:txBody>
            <a:bodyPr/>
            <a:lstStyle/>
            <a:p>
              <a:endParaRPr lang="fr-FR">
                <a:latin typeface="Calibri" panose="020F0502020204030204" pitchFamily="34" charset="0"/>
                <a:cs typeface="Calibri" panose="020F0502020204030204" pitchFamily="34" charset="0"/>
              </a:endParaRPr>
            </a:p>
          </p:txBody>
        </p:sp>
        <p:sp>
          <p:nvSpPr>
            <p:cNvPr id="46" name="Line 14"/>
            <p:cNvSpPr>
              <a:spLocks noChangeShapeType="1"/>
            </p:cNvSpPr>
            <p:nvPr/>
          </p:nvSpPr>
          <p:spPr bwMode="auto">
            <a:xfrm flipH="1" flipV="1">
              <a:off x="5539119" y="2932263"/>
              <a:ext cx="646113" cy="279400"/>
            </a:xfrm>
            <a:prstGeom prst="line">
              <a:avLst/>
            </a:prstGeom>
            <a:noFill/>
            <a:ln w="38100">
              <a:solidFill>
                <a:schemeClr val="tx1"/>
              </a:solidFill>
              <a:round/>
              <a:headEnd/>
              <a:tailEnd type="triangle" w="med" len="med"/>
            </a:ln>
          </p:spPr>
          <p:txBody>
            <a:bodyPr/>
            <a:lstStyle/>
            <a:p>
              <a:endParaRPr lang="fr-FR">
                <a:latin typeface="Calibri" panose="020F0502020204030204" pitchFamily="34" charset="0"/>
                <a:cs typeface="Calibri" panose="020F0502020204030204" pitchFamily="34" charset="0"/>
              </a:endParaRPr>
            </a:p>
          </p:txBody>
        </p:sp>
        <p:sp>
          <p:nvSpPr>
            <p:cNvPr id="47" name="Line 15"/>
            <p:cNvSpPr>
              <a:spLocks noChangeShapeType="1"/>
            </p:cNvSpPr>
            <p:nvPr/>
          </p:nvSpPr>
          <p:spPr bwMode="auto">
            <a:xfrm flipH="1" flipV="1">
              <a:off x="6115381" y="2067075"/>
              <a:ext cx="431800" cy="0"/>
            </a:xfrm>
            <a:prstGeom prst="line">
              <a:avLst/>
            </a:prstGeom>
            <a:noFill/>
            <a:ln w="38100">
              <a:solidFill>
                <a:schemeClr val="tx1"/>
              </a:solidFill>
              <a:round/>
              <a:headEnd/>
              <a:tailEnd type="triangle" w="med" len="med"/>
            </a:ln>
          </p:spPr>
          <p:txBody>
            <a:bodyPr/>
            <a:lstStyle/>
            <a:p>
              <a:endParaRPr lang="fr-FR">
                <a:latin typeface="Calibri" panose="020F0502020204030204" pitchFamily="34" charset="0"/>
                <a:cs typeface="Calibri" panose="020F0502020204030204" pitchFamily="34" charset="0"/>
              </a:endParaRPr>
            </a:p>
          </p:txBody>
        </p:sp>
        <p:sp>
          <p:nvSpPr>
            <p:cNvPr id="48" name="Line 16"/>
            <p:cNvSpPr>
              <a:spLocks noChangeShapeType="1"/>
            </p:cNvSpPr>
            <p:nvPr/>
          </p:nvSpPr>
          <p:spPr bwMode="auto">
            <a:xfrm flipH="1" flipV="1">
              <a:off x="6115381" y="2571900"/>
              <a:ext cx="574675" cy="63500"/>
            </a:xfrm>
            <a:prstGeom prst="line">
              <a:avLst/>
            </a:prstGeom>
            <a:noFill/>
            <a:ln w="38100">
              <a:solidFill>
                <a:schemeClr val="tx1"/>
              </a:solidFill>
              <a:round/>
              <a:headEnd/>
              <a:tailEnd type="triangle" w="med" len="med"/>
            </a:ln>
          </p:spPr>
          <p:txBody>
            <a:bodyPr/>
            <a:lstStyle/>
            <a:p>
              <a:endParaRPr lang="fr-FR">
                <a:latin typeface="Calibri" panose="020F0502020204030204" pitchFamily="34" charset="0"/>
                <a:cs typeface="Calibri" panose="020F0502020204030204" pitchFamily="34" charset="0"/>
              </a:endParaRPr>
            </a:p>
          </p:txBody>
        </p:sp>
        <p:sp>
          <p:nvSpPr>
            <p:cNvPr id="49" name="AutoShape 8"/>
            <p:cNvSpPr>
              <a:spLocks noChangeArrowheads="1"/>
            </p:cNvSpPr>
            <p:nvPr/>
          </p:nvSpPr>
          <p:spPr bwMode="auto">
            <a:xfrm>
              <a:off x="1793164" y="3356223"/>
              <a:ext cx="1584325" cy="504825"/>
            </a:xfrm>
            <a:prstGeom prst="roundRect">
              <a:avLst>
                <a:gd name="adj" fmla="val 16667"/>
              </a:avLst>
            </a:prstGeom>
            <a:solidFill>
              <a:srgbClr val="DDDDDD"/>
            </a:solidFill>
            <a:ln w="9525">
              <a:solidFill>
                <a:schemeClr val="tx1"/>
              </a:solidFill>
              <a:round/>
              <a:headEnd/>
              <a:tailEnd/>
            </a:ln>
          </p:spPr>
          <p:txBody>
            <a:bodyPr anchor="ctr"/>
            <a:lstStyle/>
            <a:p>
              <a:pPr algn="ctr"/>
              <a:r>
                <a:rPr lang="fr-FR" b="1" dirty="0" smtClean="0">
                  <a:latin typeface="Calibri" panose="020F0502020204030204" pitchFamily="34" charset="0"/>
                  <a:cs typeface="Calibri" panose="020F0502020204030204" pitchFamily="34" charset="0"/>
                </a:rPr>
                <a:t>Membres d’Aviesan</a:t>
              </a:r>
              <a:endParaRPr lang="fr-FR" b="1" dirty="0">
                <a:latin typeface="Calibri" panose="020F0502020204030204" pitchFamily="34" charset="0"/>
                <a:cs typeface="Calibri" panose="020F0502020204030204" pitchFamily="34" charset="0"/>
              </a:endParaRPr>
            </a:p>
          </p:txBody>
        </p:sp>
        <p:sp>
          <p:nvSpPr>
            <p:cNvPr id="50" name="Line 13"/>
            <p:cNvSpPr>
              <a:spLocks noChangeShapeType="1"/>
            </p:cNvSpPr>
            <p:nvPr/>
          </p:nvSpPr>
          <p:spPr bwMode="auto">
            <a:xfrm flipV="1">
              <a:off x="3017300" y="2996183"/>
              <a:ext cx="142875" cy="244475"/>
            </a:xfrm>
            <a:prstGeom prst="line">
              <a:avLst/>
            </a:prstGeom>
            <a:noFill/>
            <a:ln w="38100">
              <a:solidFill>
                <a:schemeClr val="tx1"/>
              </a:solidFill>
              <a:round/>
              <a:headEnd/>
              <a:tailEnd type="triangle" w="med" len="med"/>
            </a:ln>
          </p:spPr>
          <p:txBody>
            <a:bodyPr/>
            <a:lstStyle/>
            <a:p>
              <a:endParaRPr lang="fr-FR">
                <a:latin typeface="Calibri" panose="020F0502020204030204" pitchFamily="34" charset="0"/>
                <a:cs typeface="Calibri" panose="020F0502020204030204" pitchFamily="34" charset="0"/>
              </a:endParaRPr>
            </a:p>
          </p:txBody>
        </p:sp>
        <p:sp>
          <p:nvSpPr>
            <p:cNvPr id="51" name="AutoShape 10"/>
            <p:cNvSpPr>
              <a:spLocks noChangeArrowheads="1"/>
            </p:cNvSpPr>
            <p:nvPr/>
          </p:nvSpPr>
          <p:spPr bwMode="auto">
            <a:xfrm>
              <a:off x="3449348" y="3500239"/>
              <a:ext cx="1584325" cy="504825"/>
            </a:xfrm>
            <a:prstGeom prst="roundRect">
              <a:avLst>
                <a:gd name="adj" fmla="val 16667"/>
              </a:avLst>
            </a:prstGeom>
            <a:solidFill>
              <a:srgbClr val="DDDDDD"/>
            </a:solidFill>
            <a:ln w="9525">
              <a:solidFill>
                <a:schemeClr val="tx1"/>
              </a:solidFill>
              <a:round/>
              <a:headEnd/>
              <a:tailEnd/>
            </a:ln>
          </p:spPr>
          <p:txBody>
            <a:bodyPr anchor="ctr"/>
            <a:lstStyle/>
            <a:p>
              <a:pPr algn="ctr"/>
              <a:r>
                <a:rPr lang="fr-FR" b="1" dirty="0" smtClean="0">
                  <a:latin typeface="Calibri" panose="020F0502020204030204" pitchFamily="34" charset="0"/>
                  <a:cs typeface="Calibri" panose="020F0502020204030204" pitchFamily="34" charset="0"/>
                </a:rPr>
                <a:t>Cliniciens</a:t>
              </a:r>
              <a:endParaRPr lang="fr-FR" b="1" dirty="0">
                <a:latin typeface="Calibri" panose="020F0502020204030204" pitchFamily="34" charset="0"/>
                <a:cs typeface="Calibri" panose="020F0502020204030204" pitchFamily="34" charset="0"/>
              </a:endParaRPr>
            </a:p>
          </p:txBody>
        </p:sp>
        <p:sp>
          <p:nvSpPr>
            <p:cNvPr id="52" name="Line 13"/>
            <p:cNvSpPr>
              <a:spLocks noChangeShapeType="1"/>
            </p:cNvSpPr>
            <p:nvPr/>
          </p:nvSpPr>
          <p:spPr bwMode="auto">
            <a:xfrm flipV="1">
              <a:off x="4169428" y="3111748"/>
              <a:ext cx="0" cy="316483"/>
            </a:xfrm>
            <a:prstGeom prst="line">
              <a:avLst/>
            </a:prstGeom>
            <a:noFill/>
            <a:ln w="38100">
              <a:solidFill>
                <a:schemeClr val="tx1"/>
              </a:solidFill>
              <a:round/>
              <a:headEnd/>
              <a:tailEnd type="triangle" w="med" len="med"/>
            </a:ln>
          </p:spPr>
          <p:txBody>
            <a:bodyPr/>
            <a:lstStyle/>
            <a:p>
              <a:endParaRPr lang="fr-FR">
                <a:latin typeface="Calibri" panose="020F0502020204030204" pitchFamily="34" charset="0"/>
                <a:cs typeface="Calibri" panose="020F0502020204030204" pitchFamily="34" charset="0"/>
              </a:endParaRPr>
            </a:p>
          </p:txBody>
        </p:sp>
        <p:sp>
          <p:nvSpPr>
            <p:cNvPr id="53" name="AutoShape 10"/>
            <p:cNvSpPr>
              <a:spLocks noChangeArrowheads="1"/>
            </p:cNvSpPr>
            <p:nvPr/>
          </p:nvSpPr>
          <p:spPr bwMode="auto">
            <a:xfrm>
              <a:off x="5249548" y="3572247"/>
              <a:ext cx="1584325" cy="504825"/>
            </a:xfrm>
            <a:prstGeom prst="roundRect">
              <a:avLst>
                <a:gd name="adj" fmla="val 16667"/>
              </a:avLst>
            </a:prstGeom>
            <a:solidFill>
              <a:srgbClr val="DDDDDD"/>
            </a:solidFill>
            <a:ln w="9525">
              <a:solidFill>
                <a:schemeClr val="tx1"/>
              </a:solidFill>
              <a:round/>
              <a:headEnd/>
              <a:tailEnd/>
            </a:ln>
          </p:spPr>
          <p:txBody>
            <a:bodyPr anchor="ctr"/>
            <a:lstStyle/>
            <a:p>
              <a:pPr algn="ctr"/>
              <a:r>
                <a:rPr lang="fr-FR" b="1" dirty="0" smtClean="0">
                  <a:latin typeface="Calibri" panose="020F0502020204030204" pitchFamily="34" charset="0"/>
                  <a:cs typeface="Calibri" panose="020F0502020204030204" pitchFamily="34" charset="0"/>
                </a:rPr>
                <a:t>APHP</a:t>
              </a:r>
              <a:endParaRPr lang="fr-FR" b="1" dirty="0">
                <a:latin typeface="Calibri" panose="020F0502020204030204" pitchFamily="34" charset="0"/>
                <a:cs typeface="Calibri" panose="020F0502020204030204" pitchFamily="34" charset="0"/>
              </a:endParaRPr>
            </a:p>
          </p:txBody>
        </p:sp>
        <p:sp>
          <p:nvSpPr>
            <p:cNvPr id="54" name="Line 14"/>
            <p:cNvSpPr>
              <a:spLocks noChangeShapeType="1"/>
            </p:cNvSpPr>
            <p:nvPr/>
          </p:nvSpPr>
          <p:spPr bwMode="auto">
            <a:xfrm flipH="1" flipV="1">
              <a:off x="4961516" y="3068191"/>
              <a:ext cx="576064" cy="432048"/>
            </a:xfrm>
            <a:prstGeom prst="line">
              <a:avLst/>
            </a:prstGeom>
            <a:noFill/>
            <a:ln w="38100">
              <a:solidFill>
                <a:schemeClr val="tx1"/>
              </a:solidFill>
              <a:round/>
              <a:headEnd/>
              <a:tailEnd type="triangle" w="med" len="med"/>
            </a:ln>
          </p:spPr>
          <p:txBody>
            <a:bodyPr/>
            <a:lstStyle/>
            <a:p>
              <a:endParaRPr lang="fr-FR">
                <a:latin typeface="Calibri" panose="020F0502020204030204" pitchFamily="34" charset="0"/>
                <a:cs typeface="Calibri" panose="020F0502020204030204" pitchFamily="34" charset="0"/>
              </a:endParaRPr>
            </a:p>
          </p:txBody>
        </p:sp>
      </p:grpSp>
      <p:sp>
        <p:nvSpPr>
          <p:cNvPr id="2" name="Titre 1"/>
          <p:cNvSpPr>
            <a:spLocks noGrp="1"/>
          </p:cNvSpPr>
          <p:nvPr>
            <p:ph type="title"/>
          </p:nvPr>
        </p:nvSpPr>
        <p:spPr/>
        <p:txBody>
          <a:bodyPr/>
          <a:lstStyle/>
          <a:p>
            <a:r>
              <a:rPr lang="fr-FR" dirty="0" smtClean="0"/>
              <a:t>Le DVS DM : Comité de Domaine </a:t>
            </a:r>
            <a:endParaRPr lang="fr-FR" dirty="0"/>
          </a:p>
        </p:txBody>
      </p:sp>
      <p:sp>
        <p:nvSpPr>
          <p:cNvPr id="31" name="Rectangle à coins arrondis 30"/>
          <p:cNvSpPr/>
          <p:nvPr/>
        </p:nvSpPr>
        <p:spPr>
          <a:xfrm>
            <a:off x="238960" y="1149475"/>
            <a:ext cx="8538980" cy="900000"/>
          </a:xfrm>
          <a:prstGeom prst="round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w="9525">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smtClean="0">
                <a:latin typeface="Calibri" panose="020F0502020204030204" pitchFamily="34" charset="0"/>
                <a:cs typeface="Calibri" panose="020F0502020204030204" pitchFamily="34" charset="0"/>
              </a:rPr>
              <a:t>Répartition entre organismes</a:t>
            </a:r>
            <a:endParaRPr lang="fr-FR" sz="2800" dirty="0">
              <a:latin typeface="Calibri" panose="020F0502020204030204" pitchFamily="34" charset="0"/>
              <a:cs typeface="Calibri" panose="020F0502020204030204" pitchFamily="34" charset="0"/>
            </a:endParaRPr>
          </a:p>
        </p:txBody>
      </p:sp>
      <p:sp>
        <p:nvSpPr>
          <p:cNvPr id="32" name="Rectangle à coins arrondis 31"/>
          <p:cNvSpPr/>
          <p:nvPr/>
        </p:nvSpPr>
        <p:spPr>
          <a:xfrm>
            <a:off x="238960" y="2168960"/>
            <a:ext cx="8538980" cy="900000"/>
          </a:xfrm>
          <a:prstGeom prst="round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w="9525">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smtClean="0">
                <a:latin typeface="Calibri" panose="020F0502020204030204" pitchFamily="34" charset="0"/>
                <a:cs typeface="Calibri" panose="020F0502020204030204" pitchFamily="34" charset="0"/>
              </a:rPr>
              <a:t>Répartition géographique</a:t>
            </a:r>
            <a:endParaRPr lang="fr-FR" sz="2800" dirty="0">
              <a:latin typeface="Calibri" panose="020F0502020204030204" pitchFamily="34" charset="0"/>
              <a:cs typeface="Calibri" panose="020F0502020204030204" pitchFamily="34" charset="0"/>
            </a:endParaRPr>
          </a:p>
        </p:txBody>
      </p:sp>
      <p:grpSp>
        <p:nvGrpSpPr>
          <p:cNvPr id="6" name="Groupe 5"/>
          <p:cNvGrpSpPr/>
          <p:nvPr/>
        </p:nvGrpSpPr>
        <p:grpSpPr>
          <a:xfrm>
            <a:off x="6678914" y="3790068"/>
            <a:ext cx="432048" cy="432048"/>
            <a:chOff x="9347801" y="3463552"/>
            <a:chExt cx="432048" cy="432048"/>
          </a:xfrm>
        </p:grpSpPr>
        <p:sp>
          <p:nvSpPr>
            <p:cNvPr id="62" name="Arc 61"/>
            <p:cNvSpPr/>
            <p:nvPr/>
          </p:nvSpPr>
          <p:spPr>
            <a:xfrm>
              <a:off x="9347801" y="3463552"/>
              <a:ext cx="432048" cy="432048"/>
            </a:xfrm>
            <a:prstGeom prst="arc">
              <a:avLst>
                <a:gd name="adj1" fmla="val 1937758"/>
                <a:gd name="adj2" fmla="val 9232012"/>
              </a:avLst>
            </a:prstGeom>
            <a:ln w="63500">
              <a:solidFill>
                <a:srgbClr val="000099"/>
              </a:solidFill>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61" name="Arc 60"/>
            <p:cNvSpPr/>
            <p:nvPr/>
          </p:nvSpPr>
          <p:spPr>
            <a:xfrm>
              <a:off x="9347801" y="3463552"/>
              <a:ext cx="432048" cy="432048"/>
            </a:xfrm>
            <a:prstGeom prst="arc">
              <a:avLst>
                <a:gd name="adj1" fmla="val 9442989"/>
                <a:gd name="adj2" fmla="val 16109453"/>
              </a:avLst>
            </a:prstGeom>
            <a:ln w="63500">
              <a:solidFill>
                <a:srgbClr val="000099"/>
              </a:solidFill>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63" name="Arc 62"/>
            <p:cNvSpPr/>
            <p:nvPr/>
          </p:nvSpPr>
          <p:spPr>
            <a:xfrm>
              <a:off x="9347801" y="3463552"/>
              <a:ext cx="432048" cy="432048"/>
            </a:xfrm>
            <a:prstGeom prst="arc">
              <a:avLst>
                <a:gd name="adj1" fmla="val 16412264"/>
                <a:gd name="adj2" fmla="val 1731757"/>
              </a:avLst>
            </a:prstGeom>
            <a:ln w="63500">
              <a:solidFill>
                <a:srgbClr val="000099"/>
              </a:solidFill>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grpSp>
    </p:spTree>
    <p:extLst>
      <p:ext uri="{BB962C8B-B14F-4D97-AF65-F5344CB8AC3E}">
        <p14:creationId xmlns:p14="http://schemas.microsoft.com/office/powerpoint/2010/main" val="4002590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33"/>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0-#ppt_w/2"/>
                                          </p:val>
                                        </p:tav>
                                        <p:tav tm="100000">
                                          <p:val>
                                            <p:strVal val="#ppt_x"/>
                                          </p:val>
                                        </p:tav>
                                      </p:tavLst>
                                    </p:anim>
                                    <p:anim calcmode="lin" valueType="num">
                                      <p:cBhvr additive="base">
                                        <p:cTn id="20" dur="500" fill="hold"/>
                                        <p:tgtEl>
                                          <p:spTgt spid="31"/>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8" fill="hold" grpId="0" nodeType="afterEffect">
                                  <p:stCondLst>
                                    <p:cond delay="0"/>
                                  </p:stCondLst>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500" fill="hold"/>
                                        <p:tgtEl>
                                          <p:spTgt spid="32"/>
                                        </p:tgtEl>
                                        <p:attrNameLst>
                                          <p:attrName>ppt_x</p:attrName>
                                        </p:attrNameLst>
                                      </p:cBhvr>
                                      <p:tavLst>
                                        <p:tav tm="0">
                                          <p:val>
                                            <p:strVal val="0-#ppt_w/2"/>
                                          </p:val>
                                        </p:tav>
                                        <p:tav tm="100000">
                                          <p:val>
                                            <p:strVal val="#ppt_x"/>
                                          </p:val>
                                        </p:tav>
                                      </p:tavLst>
                                    </p:anim>
                                    <p:anim calcmode="lin" valueType="num">
                                      <p:cBhvr additive="base">
                                        <p:cTn id="25"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1196752"/>
            <a:ext cx="9001124" cy="4896072"/>
          </a:xfrm>
        </p:spPr>
        <p:txBody>
          <a:bodyPr>
            <a:normAutofit/>
          </a:bodyPr>
          <a:lstStyle/>
          <a:p>
            <a:r>
              <a:rPr lang="fr-FR" dirty="0" smtClean="0"/>
              <a:t>	1- Qui sommes-nous ?</a:t>
            </a:r>
            <a:endParaRPr lang="fr-FR" dirty="0"/>
          </a:p>
          <a:p>
            <a:pPr marL="800100" lvl="1" indent="-342900"/>
            <a:endParaRPr lang="fr-FR" dirty="0" smtClean="0"/>
          </a:p>
          <a:p>
            <a:r>
              <a:rPr lang="fr-FR" dirty="0" smtClean="0"/>
              <a:t>	2- La filière du Dispositif Médical.</a:t>
            </a:r>
          </a:p>
          <a:p>
            <a:endParaRPr lang="fr-FR" dirty="0"/>
          </a:p>
          <a:p>
            <a:r>
              <a:rPr lang="fr-FR" dirty="0" smtClean="0"/>
              <a:t>	3- Le DVS Dispositifs Médicaux.</a:t>
            </a:r>
          </a:p>
          <a:p>
            <a:pPr marL="800100" lvl="1" indent="-342900"/>
            <a:endParaRPr lang="fr-FR" dirty="0" smtClean="0"/>
          </a:p>
          <a:p>
            <a:r>
              <a:rPr lang="fr-FR" dirty="0" smtClean="0"/>
              <a:t>	4- Les 3 premiers chantiers du DVS DM.</a:t>
            </a:r>
          </a:p>
          <a:p>
            <a:pPr algn="ctr"/>
            <a:endParaRPr lang="fr-FR" sz="2000" dirty="0"/>
          </a:p>
          <a:p>
            <a:pPr algn="ctr"/>
            <a:r>
              <a:rPr lang="fr-FR" sz="2800" dirty="0" smtClean="0">
                <a:solidFill>
                  <a:srgbClr val="000099"/>
                </a:solidFill>
              </a:rPr>
              <a:t>Comment participer ?</a:t>
            </a:r>
          </a:p>
        </p:txBody>
      </p:sp>
      <p:sp>
        <p:nvSpPr>
          <p:cNvPr id="4" name="Flèche droite 3"/>
          <p:cNvSpPr/>
          <p:nvPr/>
        </p:nvSpPr>
        <p:spPr>
          <a:xfrm>
            <a:off x="46129" y="4149080"/>
            <a:ext cx="872248" cy="432048"/>
          </a:xfrm>
          <a:prstGeom prst="rightArrow">
            <a:avLst/>
          </a:prstGeom>
          <a:gradFill flip="none" rotWithShape="1">
            <a:gsLst>
              <a:gs pos="0">
                <a:srgbClr val="09BFFF">
                  <a:shade val="30000"/>
                  <a:satMod val="115000"/>
                </a:srgbClr>
              </a:gs>
              <a:gs pos="50000">
                <a:srgbClr val="09BFFF">
                  <a:shade val="67500"/>
                  <a:satMod val="115000"/>
                </a:srgbClr>
              </a:gs>
              <a:gs pos="100000">
                <a:srgbClr val="09BFFF">
                  <a:shade val="100000"/>
                  <a:satMod val="115000"/>
                </a:srgbClr>
              </a:gs>
            </a:gsLst>
            <a:lin ang="135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Titre 1"/>
          <p:cNvSpPr>
            <a:spLocks noGrp="1"/>
          </p:cNvSpPr>
          <p:nvPr>
            <p:ph type="title"/>
          </p:nvPr>
        </p:nvSpPr>
        <p:spPr>
          <a:xfrm>
            <a:off x="2761303" y="116632"/>
            <a:ext cx="3478516" cy="637849"/>
          </a:xfrm>
          <a:ln w="19050">
            <a:solidFill>
              <a:srgbClr val="C00000"/>
            </a:solidFill>
          </a:ln>
        </p:spPr>
        <p:txBody>
          <a:bodyPr wrap="none" tIns="72000" bIns="72000"/>
          <a:lstStyle/>
          <a:p>
            <a:r>
              <a:rPr lang="fr-FR" dirty="0" smtClean="0"/>
              <a:t>« Kick-off » DVS DM</a:t>
            </a:r>
            <a:endParaRPr lang="fr-FR" dirty="0"/>
          </a:p>
        </p:txBody>
      </p:sp>
    </p:spTree>
    <p:extLst>
      <p:ext uri="{BB962C8B-B14F-4D97-AF65-F5344CB8AC3E}">
        <p14:creationId xmlns:p14="http://schemas.microsoft.com/office/powerpoint/2010/main" val="74853658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lèche droite 30"/>
          <p:cNvSpPr/>
          <p:nvPr/>
        </p:nvSpPr>
        <p:spPr>
          <a:xfrm rot="16200000" flipV="1">
            <a:off x="4135619" y="5348856"/>
            <a:ext cx="759745" cy="447669"/>
          </a:xfrm>
          <a:prstGeom prst="rightArrow">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10800000" scaled="1"/>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p:txBody>
          <a:bodyPr/>
          <a:lstStyle/>
          <a:p>
            <a:r>
              <a:rPr lang="fr-FR" dirty="0" smtClean="0"/>
              <a:t>Prochains chantiers du DVS : (1) Étude PI</a:t>
            </a:r>
            <a:endParaRPr lang="fr-FR" dirty="0"/>
          </a:p>
        </p:txBody>
      </p:sp>
      <p:sp>
        <p:nvSpPr>
          <p:cNvPr id="5" name="Rectangle à coins arrondis 4"/>
          <p:cNvSpPr/>
          <p:nvPr/>
        </p:nvSpPr>
        <p:spPr>
          <a:xfrm>
            <a:off x="827584" y="692696"/>
            <a:ext cx="2463117" cy="1437762"/>
          </a:xfrm>
          <a:prstGeom prst="round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b="1" dirty="0">
                <a:solidFill>
                  <a:schemeClr val="tx1"/>
                </a:solidFill>
                <a:latin typeface="Calibri" panose="020F0502020204030204" pitchFamily="34" charset="0"/>
                <a:cs typeface="Calibri" panose="020F0502020204030204" pitchFamily="34" charset="0"/>
              </a:rPr>
              <a:t>Organisation en </a:t>
            </a:r>
            <a:r>
              <a:rPr lang="fr-FR" sz="2200" b="1" dirty="0">
                <a:solidFill>
                  <a:srgbClr val="000099"/>
                </a:solidFill>
                <a:latin typeface="Calibri" panose="020F0502020204030204" pitchFamily="34" charset="0"/>
                <a:cs typeface="Calibri" panose="020F0502020204030204" pitchFamily="34" charset="0"/>
              </a:rPr>
              <a:t>grappes technologiques </a:t>
            </a:r>
            <a:r>
              <a:rPr lang="fr-FR" sz="2200" b="1" dirty="0" smtClean="0">
                <a:solidFill>
                  <a:srgbClr val="000099"/>
                </a:solidFill>
                <a:latin typeface="Calibri" panose="020F0502020204030204" pitchFamily="34" charset="0"/>
                <a:cs typeface="Calibri" panose="020F0502020204030204" pitchFamily="34" charset="0"/>
              </a:rPr>
              <a:t>cohérentes</a:t>
            </a:r>
            <a:endParaRPr lang="fr-FR" sz="2200" b="1" dirty="0">
              <a:solidFill>
                <a:srgbClr val="000099"/>
              </a:solidFill>
              <a:latin typeface="Calibri" panose="020F0502020204030204" pitchFamily="34" charset="0"/>
              <a:cs typeface="Calibri" panose="020F0502020204030204" pitchFamily="34" charset="0"/>
            </a:endParaRPr>
          </a:p>
        </p:txBody>
      </p:sp>
      <p:sp>
        <p:nvSpPr>
          <p:cNvPr id="7" name="Flèche droite 6"/>
          <p:cNvSpPr/>
          <p:nvPr/>
        </p:nvSpPr>
        <p:spPr>
          <a:xfrm rot="18919458">
            <a:off x="668280" y="2361643"/>
            <a:ext cx="759745" cy="447669"/>
          </a:xfrm>
          <a:prstGeom prst="rightArrow">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à coins arrondis 10"/>
          <p:cNvSpPr/>
          <p:nvPr/>
        </p:nvSpPr>
        <p:spPr>
          <a:xfrm>
            <a:off x="3118204" y="2936819"/>
            <a:ext cx="2761815" cy="2185250"/>
          </a:xfrm>
          <a:prstGeom prst="roundRect">
            <a:avLst/>
          </a:prstGeom>
          <a:solidFill>
            <a:schemeClr val="bg1">
              <a:lumMod val="95000"/>
            </a:schemeClr>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tx1"/>
                </a:solidFill>
                <a:latin typeface="Calibri" panose="020F0502020204030204" pitchFamily="34" charset="0"/>
                <a:cs typeface="Calibri" panose="020F0502020204030204" pitchFamily="34" charset="0"/>
              </a:rPr>
              <a:t>Technologies </a:t>
            </a:r>
            <a:r>
              <a:rPr lang="fr-FR" sz="2400" b="1" dirty="0">
                <a:solidFill>
                  <a:srgbClr val="C00000"/>
                </a:solidFill>
                <a:latin typeface="Calibri" panose="020F0502020204030204" pitchFamily="34" charset="0"/>
                <a:cs typeface="Calibri" panose="020F0502020204030204" pitchFamily="34" charset="0"/>
              </a:rPr>
              <a:t>incontournables, émergentes</a:t>
            </a:r>
            <a:r>
              <a:rPr lang="fr-FR" sz="2400" b="1" dirty="0">
                <a:solidFill>
                  <a:schemeClr val="tx1"/>
                </a:solidFill>
                <a:latin typeface="Calibri" panose="020F0502020204030204" pitchFamily="34" charset="0"/>
                <a:cs typeface="Calibri" panose="020F0502020204030204" pitchFamily="34" charset="0"/>
              </a:rPr>
              <a:t>, de </a:t>
            </a:r>
            <a:r>
              <a:rPr lang="fr-FR" sz="2400" b="1" dirty="0">
                <a:solidFill>
                  <a:srgbClr val="C00000"/>
                </a:solidFill>
                <a:latin typeface="Calibri" panose="020F0502020204030204" pitchFamily="34" charset="0"/>
                <a:cs typeface="Calibri" panose="020F0502020204030204" pitchFamily="34" charset="0"/>
              </a:rPr>
              <a:t>rupture</a:t>
            </a:r>
            <a:r>
              <a:rPr lang="fr-FR" sz="2400" b="1" dirty="0">
                <a:solidFill>
                  <a:schemeClr val="tx1"/>
                </a:solidFill>
                <a:latin typeface="Calibri" panose="020F0502020204030204" pitchFamily="34" charset="0"/>
                <a:cs typeface="Calibri" panose="020F0502020204030204" pitchFamily="34" charset="0"/>
              </a:rPr>
              <a:t>, </a:t>
            </a:r>
            <a:r>
              <a:rPr lang="fr-FR" sz="2400" b="1" dirty="0">
                <a:solidFill>
                  <a:srgbClr val="C00000"/>
                </a:solidFill>
                <a:latin typeface="Calibri" panose="020F0502020204030204" pitchFamily="34" charset="0"/>
                <a:cs typeface="Calibri" panose="020F0502020204030204" pitchFamily="34" charset="0"/>
              </a:rPr>
              <a:t>d’intérêt</a:t>
            </a:r>
            <a:r>
              <a:rPr lang="fr-FR" sz="2400" b="1" dirty="0">
                <a:solidFill>
                  <a:schemeClr val="tx1"/>
                </a:solidFill>
                <a:latin typeface="Calibri" panose="020F0502020204030204" pitchFamily="34" charset="0"/>
                <a:cs typeface="Calibri" panose="020F0502020204030204" pitchFamily="34" charset="0"/>
              </a:rPr>
              <a:t> ou </a:t>
            </a:r>
            <a:r>
              <a:rPr lang="fr-FR" sz="2400" b="1" dirty="0">
                <a:solidFill>
                  <a:srgbClr val="C00000"/>
                </a:solidFill>
                <a:latin typeface="Calibri" panose="020F0502020204030204" pitchFamily="34" charset="0"/>
                <a:cs typeface="Calibri" panose="020F0502020204030204" pitchFamily="34" charset="0"/>
              </a:rPr>
              <a:t>verrouillées</a:t>
            </a:r>
          </a:p>
        </p:txBody>
      </p:sp>
      <p:sp>
        <p:nvSpPr>
          <p:cNvPr id="12" name="Rectangle à coins arrondis 11"/>
          <p:cNvSpPr/>
          <p:nvPr/>
        </p:nvSpPr>
        <p:spPr>
          <a:xfrm>
            <a:off x="6191801" y="2971235"/>
            <a:ext cx="2808312" cy="1923641"/>
          </a:xfrm>
          <a:prstGeom prst="roundRect">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2000" b="1" dirty="0">
                <a:solidFill>
                  <a:schemeClr val="tx1"/>
                </a:solidFill>
                <a:latin typeface="Calibri" panose="020F0502020204030204" pitchFamily="34" charset="0"/>
                <a:cs typeface="Calibri" panose="020F0502020204030204" pitchFamily="34" charset="0"/>
              </a:rPr>
              <a:t>Clarification des </a:t>
            </a:r>
            <a:r>
              <a:rPr lang="fr-FR" sz="2000" b="1" dirty="0">
                <a:solidFill>
                  <a:srgbClr val="C00000"/>
                </a:solidFill>
                <a:latin typeface="Calibri" panose="020F0502020204030204" pitchFamily="34" charset="0"/>
                <a:cs typeface="Calibri" panose="020F0502020204030204" pitchFamily="34" charset="0"/>
              </a:rPr>
              <a:t>chemins spécifiques </a:t>
            </a:r>
            <a:r>
              <a:rPr lang="fr-FR" sz="2000" b="1" dirty="0" smtClean="0">
                <a:solidFill>
                  <a:srgbClr val="C00000"/>
                </a:solidFill>
                <a:latin typeface="Calibri" panose="020F0502020204030204" pitchFamily="34" charset="0"/>
                <a:cs typeface="Calibri" panose="020F0502020204030204" pitchFamily="34" charset="0"/>
              </a:rPr>
              <a:t>de l’innovation </a:t>
            </a:r>
            <a:r>
              <a:rPr lang="fr-FR" sz="2000" b="1" dirty="0">
                <a:solidFill>
                  <a:schemeClr val="tx1"/>
                </a:solidFill>
                <a:latin typeface="Calibri" panose="020F0502020204030204" pitchFamily="34" charset="0"/>
                <a:cs typeface="Calibri" panose="020F0502020204030204" pitchFamily="34" charset="0"/>
              </a:rPr>
              <a:t>(rupture, </a:t>
            </a:r>
            <a:r>
              <a:rPr lang="fr-FR" sz="2000" b="1" dirty="0" smtClean="0">
                <a:solidFill>
                  <a:schemeClr val="tx1"/>
                </a:solidFill>
                <a:latin typeface="Calibri" panose="020F0502020204030204" pitchFamily="34" charset="0"/>
                <a:cs typeface="Calibri" panose="020F0502020204030204" pitchFamily="34" charset="0"/>
              </a:rPr>
              <a:t>incrémentale </a:t>
            </a:r>
            <a:r>
              <a:rPr lang="fr-FR" sz="2000" b="1" dirty="0">
                <a:solidFill>
                  <a:schemeClr val="tx1"/>
                </a:solidFill>
                <a:latin typeface="Calibri" panose="020F0502020204030204" pitchFamily="34" charset="0"/>
                <a:cs typeface="Calibri" panose="020F0502020204030204" pitchFamily="34" charset="0"/>
              </a:rPr>
              <a:t>ou contrainte</a:t>
            </a:r>
            <a:r>
              <a:rPr lang="fr-FR" sz="2000" b="1" dirty="0" smtClean="0">
                <a:solidFill>
                  <a:schemeClr val="tx1"/>
                </a:solidFill>
                <a:latin typeface="Calibri" panose="020F0502020204030204" pitchFamily="34" charset="0"/>
                <a:cs typeface="Calibri" panose="020F0502020204030204" pitchFamily="34" charset="0"/>
              </a:rPr>
              <a:t>)</a:t>
            </a:r>
            <a:endParaRPr lang="fr-FR" sz="2400" dirty="0">
              <a:solidFill>
                <a:schemeClr val="tx1"/>
              </a:solidFill>
              <a:latin typeface="Calibri" panose="020F0502020204030204" pitchFamily="34" charset="0"/>
              <a:cs typeface="Calibri" panose="020F0502020204030204" pitchFamily="34" charset="0"/>
            </a:endParaRPr>
          </a:p>
        </p:txBody>
      </p:sp>
      <p:sp>
        <p:nvSpPr>
          <p:cNvPr id="14" name="Rectangle à coins arrondis 13"/>
          <p:cNvSpPr/>
          <p:nvPr/>
        </p:nvSpPr>
        <p:spPr>
          <a:xfrm>
            <a:off x="3498387" y="692696"/>
            <a:ext cx="1981133" cy="1437762"/>
          </a:xfrm>
          <a:prstGeom prst="roundRect">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b="1" dirty="0">
                <a:solidFill>
                  <a:schemeClr val="tx1"/>
                </a:solidFill>
                <a:latin typeface="Calibri" panose="020F0502020204030204" pitchFamily="34" charset="0"/>
                <a:cs typeface="Calibri" panose="020F0502020204030204" pitchFamily="34" charset="0"/>
              </a:rPr>
              <a:t>I</a:t>
            </a:r>
            <a:r>
              <a:rPr lang="fr-FR" sz="2200" b="1" dirty="0" smtClean="0">
                <a:solidFill>
                  <a:schemeClr val="tx1"/>
                </a:solidFill>
                <a:latin typeface="Calibri" panose="020F0502020204030204" pitchFamily="34" charset="0"/>
                <a:cs typeface="Calibri" panose="020F0502020204030204" pitchFamily="34" charset="0"/>
              </a:rPr>
              <a:t>ndustriels </a:t>
            </a:r>
            <a:endParaRPr lang="fr-FR" sz="2200" b="1" dirty="0">
              <a:solidFill>
                <a:schemeClr val="tx1"/>
              </a:solidFill>
              <a:latin typeface="Calibri" panose="020F0502020204030204" pitchFamily="34" charset="0"/>
              <a:cs typeface="Calibri" panose="020F0502020204030204" pitchFamily="34" charset="0"/>
            </a:endParaRPr>
          </a:p>
          <a:p>
            <a:pPr algn="ctr"/>
            <a:r>
              <a:rPr lang="fr-FR" sz="2200" b="1" dirty="0">
                <a:solidFill>
                  <a:srgbClr val="C00000"/>
                </a:solidFill>
                <a:latin typeface="Calibri" panose="020F0502020204030204" pitchFamily="34" charset="0"/>
                <a:cs typeface="Calibri" panose="020F0502020204030204" pitchFamily="34" charset="0"/>
              </a:rPr>
              <a:t>Envie </a:t>
            </a:r>
            <a:r>
              <a:rPr lang="fr-FR" sz="2200" b="1" dirty="0" smtClean="0">
                <a:solidFill>
                  <a:srgbClr val="C00000"/>
                </a:solidFill>
                <a:latin typeface="Calibri" panose="020F0502020204030204" pitchFamily="34" charset="0"/>
                <a:cs typeface="Calibri" panose="020F0502020204030204" pitchFamily="34" charset="0"/>
              </a:rPr>
              <a:t>d’innover</a:t>
            </a:r>
            <a:endParaRPr lang="fr-FR" sz="2200" b="1" dirty="0">
              <a:solidFill>
                <a:srgbClr val="C00000"/>
              </a:solidFill>
              <a:latin typeface="Calibri" panose="020F0502020204030204" pitchFamily="34" charset="0"/>
              <a:cs typeface="Calibri" panose="020F0502020204030204" pitchFamily="34" charset="0"/>
            </a:endParaRPr>
          </a:p>
        </p:txBody>
      </p:sp>
      <p:sp>
        <p:nvSpPr>
          <p:cNvPr id="15" name="Rectangle à coins arrondis 14"/>
          <p:cNvSpPr/>
          <p:nvPr/>
        </p:nvSpPr>
        <p:spPr>
          <a:xfrm>
            <a:off x="112711" y="3035482"/>
            <a:ext cx="2872953" cy="2319306"/>
          </a:xfrm>
          <a:prstGeom prst="round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2400" b="1" dirty="0" smtClean="0">
                <a:solidFill>
                  <a:schemeClr val="tx1"/>
                </a:solidFill>
                <a:latin typeface="Calibri" panose="020F0502020204030204" pitchFamily="34" charset="0"/>
                <a:cs typeface="Calibri" panose="020F0502020204030204" pitchFamily="34" charset="0"/>
              </a:rPr>
              <a:t>Cartographie</a:t>
            </a:r>
            <a:r>
              <a:rPr lang="fr-FR" sz="2400" b="1" dirty="0">
                <a:solidFill>
                  <a:schemeClr val="tx1"/>
                </a:solidFill>
                <a:latin typeface="Calibri" panose="020F0502020204030204" pitchFamily="34" charset="0"/>
                <a:cs typeface="Calibri" panose="020F0502020204030204" pitchFamily="34" charset="0"/>
              </a:rPr>
              <a:t/>
            </a:r>
            <a:br>
              <a:rPr lang="fr-FR" sz="2400" b="1" dirty="0">
                <a:solidFill>
                  <a:schemeClr val="tx1"/>
                </a:solidFill>
                <a:latin typeface="Calibri" panose="020F0502020204030204" pitchFamily="34" charset="0"/>
                <a:cs typeface="Calibri" panose="020F0502020204030204" pitchFamily="34" charset="0"/>
              </a:rPr>
            </a:br>
            <a:r>
              <a:rPr lang="fr-FR" sz="2400" b="1" dirty="0">
                <a:solidFill>
                  <a:srgbClr val="000099"/>
                </a:solidFill>
                <a:latin typeface="Calibri" panose="020F0502020204030204" pitchFamily="34" charset="0"/>
                <a:cs typeface="Calibri" panose="020F0502020204030204" pitchFamily="34" charset="0"/>
              </a:rPr>
              <a:t>PI (technologies) </a:t>
            </a:r>
            <a:endParaRPr lang="fr-FR" sz="2400" b="1" dirty="0" smtClean="0">
              <a:solidFill>
                <a:srgbClr val="000099"/>
              </a:solidFill>
              <a:latin typeface="Calibri" panose="020F0502020204030204" pitchFamily="34" charset="0"/>
              <a:cs typeface="Calibri" panose="020F0502020204030204" pitchFamily="34" charset="0"/>
            </a:endParaRPr>
          </a:p>
          <a:p>
            <a:pPr algn="ctr"/>
            <a:r>
              <a:rPr lang="fr-FR" sz="2400" b="1" dirty="0">
                <a:solidFill>
                  <a:schemeClr val="tx1"/>
                </a:solidFill>
                <a:latin typeface="Calibri" panose="020F0502020204030204" pitchFamily="34" charset="0"/>
                <a:cs typeface="Calibri" panose="020F0502020204030204" pitchFamily="34" charset="0"/>
              </a:rPr>
              <a:t>e</a:t>
            </a:r>
            <a:r>
              <a:rPr lang="fr-FR" sz="2400" b="1" dirty="0" smtClean="0">
                <a:solidFill>
                  <a:schemeClr val="tx1"/>
                </a:solidFill>
                <a:latin typeface="Calibri" panose="020F0502020204030204" pitchFamily="34" charset="0"/>
                <a:cs typeface="Calibri" panose="020F0502020204030204" pitchFamily="34" charset="0"/>
              </a:rPr>
              <a:t>t</a:t>
            </a:r>
          </a:p>
          <a:p>
            <a:pPr algn="ctr"/>
            <a:r>
              <a:rPr lang="fr-FR" sz="2400" b="1" dirty="0" smtClean="0">
                <a:solidFill>
                  <a:srgbClr val="C00000"/>
                </a:solidFill>
                <a:latin typeface="Calibri" panose="020F0502020204030204" pitchFamily="34" charset="0"/>
                <a:cs typeface="Calibri" panose="020F0502020204030204" pitchFamily="34" charset="0"/>
              </a:rPr>
              <a:t> </a:t>
            </a:r>
            <a:r>
              <a:rPr lang="fr-FR" sz="2400" b="1" dirty="0">
                <a:solidFill>
                  <a:srgbClr val="000099"/>
                </a:solidFill>
                <a:latin typeface="Calibri" panose="020F0502020204030204" pitchFamily="34" charset="0"/>
                <a:cs typeface="Calibri" panose="020F0502020204030204" pitchFamily="34" charset="0"/>
              </a:rPr>
              <a:t>compétences</a:t>
            </a:r>
            <a:br>
              <a:rPr lang="fr-FR" sz="2400" b="1" dirty="0">
                <a:solidFill>
                  <a:srgbClr val="000099"/>
                </a:solidFill>
                <a:latin typeface="Calibri" panose="020F0502020204030204" pitchFamily="34" charset="0"/>
                <a:cs typeface="Calibri" panose="020F0502020204030204" pitchFamily="34" charset="0"/>
              </a:rPr>
            </a:br>
            <a:r>
              <a:rPr lang="fr-FR" sz="2400" b="1" dirty="0">
                <a:solidFill>
                  <a:srgbClr val="000099"/>
                </a:solidFill>
                <a:latin typeface="Calibri" panose="020F0502020204030204" pitchFamily="34" charset="0"/>
                <a:cs typeface="Calibri" panose="020F0502020204030204" pitchFamily="34" charset="0"/>
              </a:rPr>
              <a:t>privées et </a:t>
            </a:r>
            <a:r>
              <a:rPr lang="fr-FR" sz="2400" b="1" dirty="0" smtClean="0">
                <a:solidFill>
                  <a:srgbClr val="000099"/>
                </a:solidFill>
                <a:latin typeface="Calibri" panose="020F0502020204030204" pitchFamily="34" charset="0"/>
                <a:cs typeface="Calibri" panose="020F0502020204030204" pitchFamily="34" charset="0"/>
              </a:rPr>
              <a:t>publiques</a:t>
            </a:r>
            <a:endParaRPr lang="fr-FR" sz="2400" dirty="0">
              <a:solidFill>
                <a:srgbClr val="000099"/>
              </a:solidFill>
              <a:latin typeface="Calibri" panose="020F0502020204030204" pitchFamily="34" charset="0"/>
              <a:cs typeface="Calibri" panose="020F0502020204030204" pitchFamily="34" charset="0"/>
            </a:endParaRPr>
          </a:p>
        </p:txBody>
      </p:sp>
      <p:sp>
        <p:nvSpPr>
          <p:cNvPr id="17" name="Rectangle 16"/>
          <p:cNvSpPr/>
          <p:nvPr/>
        </p:nvSpPr>
        <p:spPr>
          <a:xfrm>
            <a:off x="2079900" y="5593684"/>
            <a:ext cx="4845301" cy="430887"/>
          </a:xfrm>
          <a:prstGeom prst="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p:spPr>
        <p:txBody>
          <a:bodyPr wrap="none">
            <a:spAutoFit/>
          </a:bodyPr>
          <a:lstStyle/>
          <a:p>
            <a:pPr algn="ctr"/>
            <a:r>
              <a:rPr lang="fr-FR" sz="2200" b="1" dirty="0" smtClean="0">
                <a:latin typeface="Calibri" panose="020F0502020204030204" pitchFamily="34" charset="0"/>
                <a:cs typeface="Calibri" panose="020F0502020204030204" pitchFamily="34" charset="0"/>
              </a:rPr>
              <a:t>au </a:t>
            </a:r>
            <a:r>
              <a:rPr lang="fr-FR" sz="2200" b="1" dirty="0">
                <a:latin typeface="Calibri" panose="020F0502020204030204" pitchFamily="34" charset="0"/>
                <a:cs typeface="Calibri" panose="020F0502020204030204" pitchFamily="34" charset="0"/>
              </a:rPr>
              <a:t>regard d’un </a:t>
            </a:r>
            <a:r>
              <a:rPr lang="fr-FR" sz="2200" b="1" dirty="0" smtClean="0">
                <a:solidFill>
                  <a:srgbClr val="000099"/>
                </a:solidFill>
                <a:latin typeface="Calibri" panose="020F0502020204030204" pitchFamily="34" charset="0"/>
                <a:cs typeface="Calibri" panose="020F0502020204030204" pitchFamily="34" charset="0"/>
              </a:rPr>
              <a:t>benchmark international</a:t>
            </a:r>
            <a:endParaRPr lang="fr-FR" sz="2200" b="1" dirty="0">
              <a:solidFill>
                <a:srgbClr val="000099"/>
              </a:solidFill>
              <a:latin typeface="Calibri" panose="020F0502020204030204" pitchFamily="34" charset="0"/>
              <a:cs typeface="Calibri" panose="020F0502020204030204" pitchFamily="34" charset="0"/>
            </a:endParaRPr>
          </a:p>
        </p:txBody>
      </p:sp>
      <p:grpSp>
        <p:nvGrpSpPr>
          <p:cNvPr id="3" name="Groupe 2"/>
          <p:cNvGrpSpPr/>
          <p:nvPr/>
        </p:nvGrpSpPr>
        <p:grpSpPr>
          <a:xfrm>
            <a:off x="6248143" y="692696"/>
            <a:ext cx="2680720" cy="1656184"/>
            <a:chOff x="6211760" y="692696"/>
            <a:chExt cx="2680720" cy="1656184"/>
          </a:xfrm>
        </p:grpSpPr>
        <p:sp>
          <p:nvSpPr>
            <p:cNvPr id="13" name="Rectangle à coins arrondis 12"/>
            <p:cNvSpPr/>
            <p:nvPr/>
          </p:nvSpPr>
          <p:spPr>
            <a:xfrm>
              <a:off x="6211760" y="692697"/>
              <a:ext cx="2680720" cy="1656183"/>
            </a:xfrm>
            <a:prstGeom prst="roundRect">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p:cNvSpPr/>
            <p:nvPr/>
          </p:nvSpPr>
          <p:spPr>
            <a:xfrm>
              <a:off x="6255254" y="692696"/>
              <a:ext cx="2593733" cy="769441"/>
            </a:xfrm>
            <a:prstGeom prst="rect">
              <a:avLst/>
            </a:prstGeom>
          </p:spPr>
          <p:txBody>
            <a:bodyPr wrap="square">
              <a:spAutoFit/>
            </a:bodyPr>
            <a:lstStyle/>
            <a:p>
              <a:pPr algn="ctr"/>
              <a:r>
                <a:rPr lang="fr-FR" sz="2200" b="1" dirty="0" smtClean="0">
                  <a:latin typeface="Calibri" panose="020F0502020204030204" pitchFamily="34" charset="0"/>
                  <a:cs typeface="Calibri" panose="020F0502020204030204" pitchFamily="34" charset="0"/>
                </a:rPr>
                <a:t>Positionnement </a:t>
              </a:r>
              <a:r>
                <a:rPr lang="fr-FR" sz="2200" b="1" dirty="0">
                  <a:latin typeface="Calibri" panose="020F0502020204030204" pitchFamily="34" charset="0"/>
                  <a:cs typeface="Calibri" panose="020F0502020204030204" pitchFamily="34" charset="0"/>
                </a:rPr>
                <a:t>sur </a:t>
              </a:r>
              <a:r>
                <a:rPr lang="fr-FR" sz="2200" b="1" dirty="0">
                  <a:solidFill>
                    <a:srgbClr val="C00000"/>
                  </a:solidFill>
                  <a:latin typeface="Calibri" panose="020F0502020204030204" pitchFamily="34" charset="0"/>
                  <a:cs typeface="Calibri" panose="020F0502020204030204" pitchFamily="34" charset="0"/>
                </a:rPr>
                <a:t>l’échelle TRL </a:t>
              </a:r>
            </a:p>
          </p:txBody>
        </p:sp>
        <p:pic>
          <p:nvPicPr>
            <p:cNvPr id="21" name="Picture 2" descr="http://ip2biz.com/wp-content/uploads/2013/07/TRL-scale.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197" r="7181" b="62483"/>
            <a:stretch/>
          </p:blipFill>
          <p:spPr bwMode="auto">
            <a:xfrm>
              <a:off x="6334825" y="1524742"/>
              <a:ext cx="2434591" cy="680122"/>
            </a:xfrm>
            <a:prstGeom prst="rect">
              <a:avLst/>
            </a:prstGeom>
            <a:noFill/>
            <a:extLst>
              <a:ext uri="{909E8E84-426E-40DD-AFC4-6F175D3DCCD1}">
                <a14:hiddenFill xmlns:a14="http://schemas.microsoft.com/office/drawing/2010/main">
                  <a:solidFill>
                    <a:srgbClr val="FFFFFF"/>
                  </a:solidFill>
                </a14:hiddenFill>
              </a:ext>
            </a:extLst>
          </p:spPr>
        </p:pic>
      </p:grpSp>
      <p:sp>
        <p:nvSpPr>
          <p:cNvPr id="24" name="Flèche droite 23"/>
          <p:cNvSpPr/>
          <p:nvPr/>
        </p:nvSpPr>
        <p:spPr>
          <a:xfrm rot="5400000" flipV="1">
            <a:off x="4204560" y="2279444"/>
            <a:ext cx="601532" cy="468000"/>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à coins arrondis 25"/>
          <p:cNvSpPr/>
          <p:nvPr/>
        </p:nvSpPr>
        <p:spPr>
          <a:xfrm>
            <a:off x="7060686" y="5517232"/>
            <a:ext cx="1082307" cy="510778"/>
          </a:xfrm>
          <a:prstGeom prst="round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72000" rIns="72000" rtlCol="0" anchor="ctr">
            <a:spAutoFit/>
          </a:bodyPr>
          <a:lstStyle/>
          <a:p>
            <a:pPr algn="ctr"/>
            <a:r>
              <a:rPr lang="fr-FR" sz="2400" b="1" dirty="0">
                <a:solidFill>
                  <a:schemeClr val="tx1"/>
                </a:solidFill>
                <a:latin typeface="Calibri" panose="020F0502020204030204" pitchFamily="34" charset="0"/>
                <a:cs typeface="Calibri" panose="020F0502020204030204" pitchFamily="34" charset="0"/>
              </a:rPr>
              <a:t>P</a:t>
            </a:r>
            <a:r>
              <a:rPr lang="fr-FR" sz="2400" b="1" dirty="0" smtClean="0">
                <a:solidFill>
                  <a:schemeClr val="tx1"/>
                </a:solidFill>
                <a:latin typeface="Calibri" panose="020F0502020204030204" pitchFamily="34" charset="0"/>
                <a:cs typeface="Calibri" panose="020F0502020204030204" pitchFamily="34" charset="0"/>
              </a:rPr>
              <a:t>rojets</a:t>
            </a:r>
            <a:endParaRPr lang="fr-FR" sz="2400" b="1" dirty="0">
              <a:solidFill>
                <a:schemeClr val="tx1"/>
              </a:solidFill>
              <a:latin typeface="Calibri" panose="020F0502020204030204" pitchFamily="34" charset="0"/>
              <a:cs typeface="Calibri" panose="020F0502020204030204" pitchFamily="34" charset="0"/>
            </a:endParaRPr>
          </a:p>
        </p:txBody>
      </p:sp>
      <p:sp>
        <p:nvSpPr>
          <p:cNvPr id="30" name="Flèche droite 29"/>
          <p:cNvSpPr/>
          <p:nvPr/>
        </p:nvSpPr>
        <p:spPr>
          <a:xfrm rot="2680542" flipV="1">
            <a:off x="3044544" y="2313385"/>
            <a:ext cx="759745" cy="447669"/>
          </a:xfrm>
          <a:prstGeom prst="rightArrow">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Flèche droite 31"/>
          <p:cNvSpPr/>
          <p:nvPr/>
        </p:nvSpPr>
        <p:spPr>
          <a:xfrm rot="18919458">
            <a:off x="5420808" y="2310040"/>
            <a:ext cx="759745" cy="447669"/>
          </a:xfrm>
          <a:prstGeom prst="rightArrow">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Flèche droite 32"/>
          <p:cNvSpPr/>
          <p:nvPr/>
        </p:nvSpPr>
        <p:spPr>
          <a:xfrm flipV="1">
            <a:off x="5554644" y="1196752"/>
            <a:ext cx="601532" cy="468000"/>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Flèche droite 33"/>
          <p:cNvSpPr/>
          <p:nvPr/>
        </p:nvSpPr>
        <p:spPr>
          <a:xfrm rot="5400000">
            <a:off x="7369040" y="2436223"/>
            <a:ext cx="438925" cy="447669"/>
          </a:xfrm>
          <a:prstGeom prst="rightArrow">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10800000" scaled="1"/>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Flèche droite 34"/>
          <p:cNvSpPr/>
          <p:nvPr/>
        </p:nvSpPr>
        <p:spPr>
          <a:xfrm rot="5400000">
            <a:off x="7376725" y="4982219"/>
            <a:ext cx="438925" cy="447669"/>
          </a:xfrm>
          <a:prstGeom prst="rightArrow">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10800000" scaled="1"/>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97004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5" grpId="0" animBg="1"/>
      <p:bldP spid="7" grpId="0" animBg="1"/>
      <p:bldP spid="11" grpId="0" animBg="1"/>
      <p:bldP spid="12" grpId="0" animBg="1"/>
      <p:bldP spid="14" grpId="0" animBg="1"/>
      <p:bldP spid="17" grpId="0" animBg="1"/>
      <p:bldP spid="24" grpId="0" animBg="1"/>
      <p:bldP spid="26" grpId="0" animBg="1"/>
      <p:bldP spid="30" grpId="0" animBg="1"/>
      <p:bldP spid="32" grpId="0" animBg="1"/>
      <p:bldP spid="33" grpId="0" animBg="1"/>
      <p:bldP spid="34" grpId="0" animBg="1"/>
      <p:bldP spid="3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Prochains </a:t>
            </a:r>
            <a:r>
              <a:rPr lang="fr-FR" dirty="0"/>
              <a:t>chantiers du DVS : (1) Étude PI</a:t>
            </a:r>
          </a:p>
        </p:txBody>
      </p:sp>
      <p:sp>
        <p:nvSpPr>
          <p:cNvPr id="4" name="Espace réservé du contenu 2"/>
          <p:cNvSpPr txBox="1">
            <a:spLocks/>
          </p:cNvSpPr>
          <p:nvPr/>
        </p:nvSpPr>
        <p:spPr>
          <a:xfrm>
            <a:off x="899592" y="837209"/>
            <a:ext cx="7200924" cy="5472111"/>
          </a:xfrm>
          <a:prstGeom prst="rect">
            <a:avLst/>
          </a:prstGeom>
        </p:spPr>
        <p:txBody>
          <a:bodyPr/>
          <a:lstStyle>
            <a:lvl1pPr marL="0" indent="0" algn="l" defTabSz="914400" rtl="0" eaLnBrk="1" latinLnBrk="0" hangingPunct="1">
              <a:spcBef>
                <a:spcPct val="20000"/>
              </a:spcBef>
              <a:spcAft>
                <a:spcPts val="600"/>
              </a:spcAft>
              <a:buFont typeface="Arial" pitchFamily="34" charset="0"/>
              <a:buNone/>
              <a:defRPr sz="2400" b="1" kern="1200">
                <a:solidFill>
                  <a:schemeClr val="tx1"/>
                </a:solidFill>
                <a:latin typeface="Calibri" panose="020F0502020204030204" pitchFamily="34" charset="0"/>
                <a:ea typeface="+mn-ea"/>
                <a:cs typeface="Calibri" panose="020F0502020204030204" pitchFamily="34" charset="0"/>
              </a:defRPr>
            </a:lvl1pPr>
            <a:lvl2pPr marL="457200" indent="-182880" algn="l" defTabSz="914400" rtl="0" eaLnBrk="1" latinLnBrk="0" hangingPunct="1">
              <a:spcBef>
                <a:spcPct val="20000"/>
              </a:spcBef>
              <a:buClr>
                <a:schemeClr val="tx2"/>
              </a:buClr>
              <a:buFont typeface="Arial" pitchFamily="34" charset="0"/>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Clr>
                <a:schemeClr val="tx2"/>
              </a:buClr>
              <a:buFont typeface="Arial" pitchFamily="34" charset="0"/>
              <a:buChar char="•"/>
              <a:defRPr sz="22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Clr>
                <a:schemeClr val="tx2"/>
              </a:buClr>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Clr>
                <a:schemeClr val="tx2"/>
              </a:buClr>
              <a:buFont typeface="Arial" pitchFamily="34" charset="0"/>
              <a:buChar char="•"/>
              <a:defRPr sz="2000" kern="120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marL="514350" indent="-514350">
              <a:buFont typeface="+mj-lt"/>
              <a:buAutoNum type="arabicPeriod"/>
            </a:pPr>
            <a:r>
              <a:rPr lang="fr-FR" sz="2800" dirty="0" smtClean="0"/>
              <a:t>Constitution d’un Groupe de Travail ;</a:t>
            </a:r>
          </a:p>
          <a:p>
            <a:pPr marL="514350" indent="-514350">
              <a:buFont typeface="+mj-lt"/>
              <a:buAutoNum type="arabicPeriod"/>
            </a:pPr>
            <a:endParaRPr lang="fr-FR" sz="2000" dirty="0" smtClean="0"/>
          </a:p>
          <a:p>
            <a:pPr marL="514350" indent="-514350">
              <a:buFont typeface="+mj-lt"/>
              <a:buAutoNum type="arabicPeriod"/>
            </a:pPr>
            <a:r>
              <a:rPr lang="fr-FR" sz="2800" dirty="0" smtClean="0"/>
              <a:t>Rédaction de l’appel d’offre ;</a:t>
            </a:r>
          </a:p>
          <a:p>
            <a:pPr marL="514350" indent="-514350">
              <a:buFont typeface="+mj-lt"/>
              <a:buAutoNum type="arabicPeriod"/>
            </a:pPr>
            <a:endParaRPr lang="fr-FR" sz="2000" dirty="0" smtClean="0"/>
          </a:p>
          <a:p>
            <a:pPr marL="514350" indent="-514350">
              <a:buFont typeface="+mj-lt"/>
              <a:buAutoNum type="arabicPeriod"/>
            </a:pPr>
            <a:r>
              <a:rPr lang="fr-FR" sz="2800" dirty="0" smtClean="0"/>
              <a:t>Choix du ou des consultants ;</a:t>
            </a:r>
          </a:p>
          <a:p>
            <a:pPr marL="514350" indent="-514350">
              <a:buFont typeface="+mj-lt"/>
              <a:buAutoNum type="arabicPeriod"/>
            </a:pPr>
            <a:endParaRPr lang="fr-FR" sz="2000" dirty="0" smtClean="0"/>
          </a:p>
          <a:p>
            <a:pPr marL="514350" indent="-514350">
              <a:buFont typeface="+mj-lt"/>
              <a:buAutoNum type="arabicPeriod"/>
            </a:pPr>
            <a:r>
              <a:rPr lang="fr-FR" sz="2800" dirty="0" smtClean="0"/>
              <a:t>Suivi de l’étude ;</a:t>
            </a:r>
          </a:p>
          <a:p>
            <a:pPr marL="514350" indent="-514350">
              <a:buFont typeface="+mj-lt"/>
              <a:buAutoNum type="arabicPeriod"/>
            </a:pPr>
            <a:endParaRPr lang="fr-FR" sz="2000" dirty="0"/>
          </a:p>
          <a:p>
            <a:pPr marL="514350" indent="-514350">
              <a:buFont typeface="+mj-lt"/>
              <a:buAutoNum type="arabicPeriod"/>
            </a:pPr>
            <a:r>
              <a:rPr lang="fr-FR" sz="2800" dirty="0" smtClean="0"/>
              <a:t>Restitution publique et mise en ligne.</a:t>
            </a:r>
            <a:endParaRPr lang="fr-FR" sz="2800" dirty="0"/>
          </a:p>
        </p:txBody>
      </p:sp>
      <p:sp>
        <p:nvSpPr>
          <p:cNvPr id="9" name="Rectangle à coins arrondis 8"/>
          <p:cNvSpPr/>
          <p:nvPr/>
        </p:nvSpPr>
        <p:spPr>
          <a:xfrm>
            <a:off x="1219523" y="1005150"/>
            <a:ext cx="6541975" cy="4847700"/>
          </a:xfrm>
          <a:prstGeom prst="round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marL="342900" indent="-342900" algn="just">
              <a:buFontTx/>
              <a:buChar char="-"/>
            </a:pPr>
            <a:r>
              <a:rPr lang="fr-FR" sz="2800" b="1" dirty="0" smtClean="0">
                <a:solidFill>
                  <a:schemeClr val="tx1"/>
                </a:solidFill>
                <a:latin typeface="Calibri" panose="020F0502020204030204" pitchFamily="34" charset="0"/>
                <a:cs typeface="Calibri" panose="020F0502020204030204" pitchFamily="34" charset="0"/>
              </a:rPr>
              <a:t>Champs très vaste</a:t>
            </a:r>
          </a:p>
          <a:p>
            <a:pPr marL="342900" indent="-342900" algn="just">
              <a:buFontTx/>
              <a:buChar char="-"/>
            </a:pPr>
            <a:r>
              <a:rPr lang="fr-FR" sz="2800" b="1" dirty="0" smtClean="0">
                <a:solidFill>
                  <a:schemeClr val="tx1"/>
                </a:solidFill>
                <a:latin typeface="Calibri" panose="020F0502020204030204" pitchFamily="34" charset="0"/>
                <a:cs typeface="Calibri" panose="020F0502020204030204" pitchFamily="34" charset="0"/>
              </a:rPr>
              <a:t>Difficile de prévoir si une avancée technologique a ou non vocation à être intégrée à un DM</a:t>
            </a:r>
          </a:p>
          <a:p>
            <a:endParaRPr lang="fr-FR" sz="2800" b="1" dirty="0">
              <a:solidFill>
                <a:schemeClr val="tx1"/>
              </a:solidFill>
              <a:latin typeface="Calibri" panose="020F0502020204030204" pitchFamily="34" charset="0"/>
              <a:cs typeface="Calibri" panose="020F0502020204030204" pitchFamily="34" charset="0"/>
            </a:endParaRPr>
          </a:p>
          <a:p>
            <a:pPr algn="just"/>
            <a:r>
              <a:rPr lang="fr-FR" sz="2800" b="1" dirty="0" smtClean="0">
                <a:solidFill>
                  <a:schemeClr val="tx1"/>
                </a:solidFill>
                <a:latin typeface="Calibri" panose="020F0502020204030204" pitchFamily="34" charset="0"/>
                <a:cs typeface="Calibri" panose="020F0502020204030204" pitchFamily="34" charset="0"/>
              </a:rPr>
              <a:t>Le GT devra déterminer une </a:t>
            </a:r>
            <a:r>
              <a:rPr lang="fr-FR" sz="2800" b="1" dirty="0" smtClean="0">
                <a:solidFill>
                  <a:srgbClr val="000099"/>
                </a:solidFill>
                <a:latin typeface="Calibri" panose="020F0502020204030204" pitchFamily="34" charset="0"/>
                <a:cs typeface="Calibri" panose="020F0502020204030204" pitchFamily="34" charset="0"/>
              </a:rPr>
              <a:t>stratégie</a:t>
            </a:r>
            <a:r>
              <a:rPr lang="fr-FR" sz="2800" b="1" dirty="0" smtClean="0">
                <a:solidFill>
                  <a:schemeClr val="tx1"/>
                </a:solidFill>
                <a:latin typeface="Calibri" panose="020F0502020204030204" pitchFamily="34" charset="0"/>
                <a:cs typeface="Calibri" panose="020F0502020204030204" pitchFamily="34" charset="0"/>
              </a:rPr>
              <a:t> pour faire l’analyse PI la plus </a:t>
            </a:r>
            <a:r>
              <a:rPr lang="fr-FR" sz="2800" b="1" dirty="0" smtClean="0">
                <a:solidFill>
                  <a:srgbClr val="000099"/>
                </a:solidFill>
                <a:latin typeface="Calibri" panose="020F0502020204030204" pitchFamily="34" charset="0"/>
                <a:cs typeface="Calibri" panose="020F0502020204030204" pitchFamily="34" charset="0"/>
              </a:rPr>
              <a:t>pertinente</a:t>
            </a:r>
            <a:r>
              <a:rPr lang="fr-FR" sz="2800" b="1" dirty="0" smtClean="0">
                <a:solidFill>
                  <a:schemeClr val="tx1"/>
                </a:solidFill>
                <a:latin typeface="Calibri" panose="020F0502020204030204" pitchFamily="34" charset="0"/>
                <a:cs typeface="Calibri" panose="020F0502020204030204" pitchFamily="34" charset="0"/>
              </a:rPr>
              <a:t>.</a:t>
            </a:r>
          </a:p>
          <a:p>
            <a:endParaRPr lang="fr-FR" sz="2800" b="1" dirty="0">
              <a:solidFill>
                <a:schemeClr val="tx1"/>
              </a:solidFill>
              <a:latin typeface="Calibri" panose="020F0502020204030204" pitchFamily="34" charset="0"/>
              <a:cs typeface="Calibri" panose="020F0502020204030204" pitchFamily="34" charset="0"/>
            </a:endParaRPr>
          </a:p>
          <a:p>
            <a:pPr algn="ctr"/>
            <a:r>
              <a:rPr lang="fr-FR" sz="2800" b="1" dirty="0" smtClean="0">
                <a:solidFill>
                  <a:srgbClr val="C00000"/>
                </a:solidFill>
                <a:latin typeface="Calibri" panose="020F0502020204030204" pitchFamily="34" charset="0"/>
                <a:cs typeface="Calibri" panose="020F0502020204030204" pitchFamily="34" charset="0"/>
              </a:rPr>
              <a:t>Articulation avec les autres actions du DVS ?</a:t>
            </a:r>
            <a:endParaRPr lang="fr-FR" sz="2800" b="1" dirty="0">
              <a:solidFill>
                <a:srgbClr val="C00000"/>
              </a:solidFill>
              <a:latin typeface="Calibri" panose="020F0502020204030204" pitchFamily="34" charset="0"/>
              <a:cs typeface="Calibri" panose="020F0502020204030204" pitchFamily="34" charset="0"/>
            </a:endParaRPr>
          </a:p>
        </p:txBody>
      </p:sp>
      <p:sp>
        <p:nvSpPr>
          <p:cNvPr id="3" name="Rectangle 2"/>
          <p:cNvSpPr/>
          <p:nvPr/>
        </p:nvSpPr>
        <p:spPr>
          <a:xfrm>
            <a:off x="251520" y="693168"/>
            <a:ext cx="8568952" cy="792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2843808" y="1629272"/>
            <a:ext cx="5400600" cy="2376264"/>
          </a:xfrm>
          <a:prstGeom prst="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81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schemeClr val="tx1"/>
                </a:solidFill>
                <a:latin typeface="Calibri" panose="020F0502020204030204" pitchFamily="34" charset="0"/>
                <a:cs typeface="Calibri" panose="020F0502020204030204" pitchFamily="34" charset="0"/>
              </a:rPr>
              <a:t>Pour participer au GT : écrire à peggy.baudouin@aviesan.fr</a:t>
            </a:r>
          </a:p>
          <a:p>
            <a:pPr algn="ctr"/>
            <a:endParaRPr lang="fr-FR" sz="2400" b="1" dirty="0" smtClean="0">
              <a:solidFill>
                <a:schemeClr val="tx1"/>
              </a:solidFill>
              <a:latin typeface="Calibri" panose="020F0502020204030204" pitchFamily="34" charset="0"/>
              <a:cs typeface="Calibri" panose="020F0502020204030204" pitchFamily="34" charset="0"/>
            </a:endParaRPr>
          </a:p>
          <a:p>
            <a:pPr algn="ctr"/>
            <a:r>
              <a:rPr lang="fr-FR" sz="2400" b="1" i="1" dirty="0" smtClean="0">
                <a:solidFill>
                  <a:schemeClr val="tx1"/>
                </a:solidFill>
                <a:latin typeface="Calibri" panose="020F0502020204030204" pitchFamily="34" charset="0"/>
                <a:cs typeface="Calibri" panose="020F0502020204030204" pitchFamily="34" charset="0"/>
              </a:rPr>
              <a:t>(+ une ou deux lignes de présentation) </a:t>
            </a:r>
            <a:endParaRPr lang="fr-FR" sz="2400" b="1" i="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08476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8"/>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4">
                                            <p:txEl>
                                              <p:pRg st="0" end="0"/>
                                            </p:txEl>
                                          </p:spTgt>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4">
                                            <p:txEl>
                                              <p:pRg st="2" end="2"/>
                                            </p:txEl>
                                          </p:spTgt>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4">
                                            <p:txEl>
                                              <p:pRg st="4" end="4"/>
                                            </p:txEl>
                                          </p:spTgt>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4">
                                            <p:txEl>
                                              <p:pRg st="6" end="6"/>
                                            </p:txEl>
                                          </p:spTgt>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4">
                                            <p:txEl>
                                              <p:pRg st="8" end="8"/>
                                            </p:txEl>
                                          </p:spTgt>
                                        </p:tgtEl>
                                        <p:attrNameLst>
                                          <p:attrName>style.visibility</p:attrName>
                                        </p:attrNameLst>
                                      </p:cBhvr>
                                      <p:to>
                                        <p:strVal val="hidden"/>
                                      </p:to>
                                    </p:set>
                                  </p:childTnLst>
                                </p:cTn>
                              </p:par>
                              <p:par>
                                <p:cTn id="43" presetID="1" presetClass="entr" presetSubtype="0"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build="allAtOnce"/>
      <p:bldP spid="9" grpId="0" animBg="1"/>
      <p:bldP spid="3" grpId="0" animBg="1"/>
      <p:bldP spid="8" grpId="0" animBg="1"/>
      <p:bldP spid="8" grpId="1"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à coins arrondis 28"/>
          <p:cNvSpPr/>
          <p:nvPr/>
        </p:nvSpPr>
        <p:spPr>
          <a:xfrm>
            <a:off x="56762" y="1412776"/>
            <a:ext cx="8835718" cy="5040560"/>
          </a:xfrm>
          <a:prstGeom prst="roundRect">
            <a:avLst/>
          </a:prstGeom>
          <a:gradFill flip="none" rotWithShape="1">
            <a:gsLst>
              <a:gs pos="0">
                <a:srgbClr val="99CC00">
                  <a:tint val="66000"/>
                  <a:satMod val="160000"/>
                  <a:tint val="66000"/>
                  <a:satMod val="160000"/>
                </a:srgbClr>
              </a:gs>
              <a:gs pos="50000">
                <a:srgbClr val="99CC00">
                  <a:tint val="66000"/>
                  <a:satMod val="160000"/>
                  <a:tint val="44500"/>
                  <a:satMod val="160000"/>
                </a:srgbClr>
              </a:gs>
              <a:gs pos="100000">
                <a:srgbClr val="99CC00">
                  <a:tint val="66000"/>
                  <a:satMod val="160000"/>
                  <a:tint val="23500"/>
                  <a:satMod val="160000"/>
                </a:srgbClr>
              </a:gs>
            </a:gsLst>
            <a:lin ang="5400000" scaled="1"/>
            <a:tileRect/>
          </a:gra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p:txBody>
          <a:bodyPr/>
          <a:lstStyle/>
          <a:p>
            <a:r>
              <a:rPr lang="fr-FR" dirty="0" smtClean="0"/>
              <a:t>Prochains </a:t>
            </a:r>
            <a:r>
              <a:rPr lang="fr-FR" dirty="0"/>
              <a:t>chantiers du DVS : </a:t>
            </a:r>
            <a:r>
              <a:rPr lang="fr-FR" dirty="0" smtClean="0"/>
              <a:t>(2) </a:t>
            </a:r>
            <a:r>
              <a:rPr lang="fr-FR" dirty="0"/>
              <a:t>AMI</a:t>
            </a:r>
          </a:p>
        </p:txBody>
      </p:sp>
      <p:pic>
        <p:nvPicPr>
          <p:cNvPr id="5" name="Picture 2"/>
          <p:cNvPicPr>
            <a:picLocks noChangeAspect="1" noChangeArrowheads="1"/>
          </p:cNvPicPr>
          <p:nvPr/>
        </p:nvPicPr>
        <p:blipFill>
          <a:blip r:embed="rId3"/>
          <a:srcRect/>
          <a:stretch>
            <a:fillRect/>
          </a:stretch>
        </p:blipFill>
        <p:spPr bwMode="auto">
          <a:xfrm>
            <a:off x="329456" y="2388117"/>
            <a:ext cx="2946400" cy="3921203"/>
          </a:xfrm>
          <a:prstGeom prst="rect">
            <a:avLst/>
          </a:prstGeom>
          <a:ln w="9525">
            <a:solidFill>
              <a:srgbClr val="000099"/>
            </a:solidFill>
          </a:ln>
          <a:effectLst>
            <a:outerShdw blurRad="50800" dist="38100" dir="2700000" algn="tl" rotWithShape="0">
              <a:prstClr val="black">
                <a:alpha val="40000"/>
              </a:prstClr>
            </a:outerShdw>
          </a:effectLst>
        </p:spPr>
      </p:pic>
      <p:sp>
        <p:nvSpPr>
          <p:cNvPr id="6" name="Flèche droite rayée 5"/>
          <p:cNvSpPr/>
          <p:nvPr/>
        </p:nvSpPr>
        <p:spPr>
          <a:xfrm>
            <a:off x="543907" y="1512684"/>
            <a:ext cx="8245014" cy="1584176"/>
          </a:xfrm>
          <a:prstGeom prst="stripedRightArrow">
            <a:avLst/>
          </a:prstGeom>
          <a:solidFill>
            <a:srgbClr val="A5BEF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à coins arrondis 8"/>
          <p:cNvSpPr/>
          <p:nvPr/>
        </p:nvSpPr>
        <p:spPr>
          <a:xfrm>
            <a:off x="1537647" y="1768674"/>
            <a:ext cx="1090137" cy="1069103"/>
          </a:xfrm>
          <a:prstGeom prst="roundRect">
            <a:avLst/>
          </a:prstGeom>
          <a:solidFill>
            <a:srgbClr val="0000FF"/>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1100" b="1" dirty="0" smtClean="0"/>
              <a:t>Définition conjointe du périmètre pertinent</a:t>
            </a:r>
            <a:endParaRPr lang="fr-FR" sz="1100" b="1" dirty="0"/>
          </a:p>
        </p:txBody>
      </p:sp>
      <p:sp>
        <p:nvSpPr>
          <p:cNvPr id="10" name="Rectangle à coins arrondis 9"/>
          <p:cNvSpPr/>
          <p:nvPr/>
        </p:nvSpPr>
        <p:spPr>
          <a:xfrm>
            <a:off x="5260783" y="1792706"/>
            <a:ext cx="1183425" cy="1069103"/>
          </a:xfrm>
          <a:prstGeom prst="roundRect">
            <a:avLst/>
          </a:prstGeom>
          <a:solidFill>
            <a:srgbClr val="0000FF"/>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1100" b="1" dirty="0" smtClean="0"/>
              <a:t>Expertise via les réseaux des ITMOS (entre autres)</a:t>
            </a:r>
            <a:endParaRPr lang="fr-FR" sz="1100" b="1" dirty="0"/>
          </a:p>
        </p:txBody>
      </p:sp>
      <p:sp>
        <p:nvSpPr>
          <p:cNvPr id="12" name="Rectangle à coins arrondis 11"/>
          <p:cNvSpPr/>
          <p:nvPr/>
        </p:nvSpPr>
        <p:spPr>
          <a:xfrm>
            <a:off x="2761923" y="1774007"/>
            <a:ext cx="1131169" cy="1069105"/>
          </a:xfrm>
          <a:prstGeom prst="roundRect">
            <a:avLst/>
          </a:prstGeom>
          <a:solidFill>
            <a:srgbClr val="0000FF"/>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1100" b="1" dirty="0" smtClean="0"/>
              <a:t>Site unique</a:t>
            </a:r>
            <a:endParaRPr lang="fr-FR" sz="1100" b="1" dirty="0"/>
          </a:p>
        </p:txBody>
      </p:sp>
      <p:sp>
        <p:nvSpPr>
          <p:cNvPr id="13" name="Rectangle à coins arrondis 12"/>
          <p:cNvSpPr/>
          <p:nvPr/>
        </p:nvSpPr>
        <p:spPr>
          <a:xfrm>
            <a:off x="6556672" y="1800716"/>
            <a:ext cx="1229609" cy="1053081"/>
          </a:xfrm>
          <a:prstGeom prst="roundRect">
            <a:avLst/>
          </a:prstGeom>
          <a:solidFill>
            <a:srgbClr val="0000FF"/>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1100" b="1" dirty="0" smtClean="0"/>
              <a:t>Sélection finale et financement</a:t>
            </a:r>
            <a:endParaRPr lang="fr-FR" sz="1100" b="1" dirty="0"/>
          </a:p>
        </p:txBody>
      </p:sp>
      <p:sp>
        <p:nvSpPr>
          <p:cNvPr id="18" name="Rectangle à coins arrondis 17"/>
          <p:cNvSpPr/>
          <p:nvPr/>
        </p:nvSpPr>
        <p:spPr>
          <a:xfrm>
            <a:off x="4006995" y="1800716"/>
            <a:ext cx="1131169" cy="1069105"/>
          </a:xfrm>
          <a:prstGeom prst="roundRect">
            <a:avLst/>
          </a:prstGeom>
          <a:solidFill>
            <a:srgbClr val="0000FF"/>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1100" b="1" dirty="0" smtClean="0"/>
              <a:t>Analyse conjointe des MI</a:t>
            </a:r>
            <a:endParaRPr lang="fr-FR" sz="1100" b="1" dirty="0"/>
          </a:p>
        </p:txBody>
      </p:sp>
      <p:grpSp>
        <p:nvGrpSpPr>
          <p:cNvPr id="23" name="Groupe 22"/>
          <p:cNvGrpSpPr/>
          <p:nvPr/>
        </p:nvGrpSpPr>
        <p:grpSpPr>
          <a:xfrm>
            <a:off x="1727305" y="676502"/>
            <a:ext cx="5523533" cy="592258"/>
            <a:chOff x="-879525" y="4764648"/>
            <a:chExt cx="5523533" cy="592258"/>
          </a:xfrm>
        </p:grpSpPr>
        <p:grpSp>
          <p:nvGrpSpPr>
            <p:cNvPr id="25" name="Groupe 24"/>
            <p:cNvGrpSpPr/>
            <p:nvPr/>
          </p:nvGrpSpPr>
          <p:grpSpPr>
            <a:xfrm>
              <a:off x="-879525" y="4764648"/>
              <a:ext cx="1010159" cy="592258"/>
              <a:chOff x="366882" y="1208649"/>
              <a:chExt cx="1010159" cy="592258"/>
            </a:xfrm>
          </p:grpSpPr>
          <p:pic>
            <p:nvPicPr>
              <p:cNvPr id="27" name="Picture 2" descr="http://u1019.lille.inserm.fr/files/2011/02/Logo-InsermTransfer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882" y="1208649"/>
                <a:ext cx="1010159" cy="17843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0" descr="http://www.annenbergfoundation.org/sites/default/files/institut_curi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3562" y="1442533"/>
                <a:ext cx="726179" cy="358374"/>
              </a:xfrm>
              <a:prstGeom prst="rect">
                <a:avLst/>
              </a:prstGeom>
              <a:noFill/>
              <a:extLst>
                <a:ext uri="{909E8E84-426E-40DD-AFC4-6F175D3DCCD1}">
                  <a14:hiddenFill xmlns:a14="http://schemas.microsoft.com/office/drawing/2010/main">
                    <a:solidFill>
                      <a:srgbClr val="FFFFFF"/>
                    </a:solidFill>
                  </a14:hiddenFill>
                </a:ext>
              </a:extLst>
            </p:spPr>
          </p:pic>
        </p:grpSp>
        <p:sp>
          <p:nvSpPr>
            <p:cNvPr id="26" name="Rectangle à coins arrondis 25"/>
            <p:cNvSpPr/>
            <p:nvPr/>
          </p:nvSpPr>
          <p:spPr>
            <a:xfrm>
              <a:off x="184695" y="4839440"/>
              <a:ext cx="4459313" cy="442674"/>
            </a:xfrm>
            <a:prstGeom prst="round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p:spPr>
          <p:style>
            <a:lnRef idx="0">
              <a:schemeClr val="accent3"/>
            </a:lnRef>
            <a:fillRef idx="3">
              <a:schemeClr val="accent3"/>
            </a:fillRef>
            <a:effectRef idx="3">
              <a:schemeClr val="accent3"/>
            </a:effectRef>
            <a:fontRef idx="minor">
              <a:schemeClr val="lt1"/>
            </a:fontRef>
          </p:style>
          <p:txBody>
            <a:bodyPr wrap="none" lIns="36000" rIns="36000" rtlCol="0" anchor="ctr">
              <a:spAutoFit/>
            </a:bodyPr>
            <a:lstStyle/>
            <a:p>
              <a:pPr algn="ctr"/>
              <a:r>
                <a:rPr lang="fr-FR" sz="2000" dirty="0">
                  <a:solidFill>
                    <a:schemeClr val="tx1"/>
                  </a:solidFill>
                  <a:latin typeface="Calibri" panose="020F0502020204030204" pitchFamily="34" charset="0"/>
                  <a:cs typeface="Calibri" panose="020F0502020204030204" pitchFamily="34" charset="0"/>
                </a:rPr>
                <a:t>Innovation thérapeutique en </a:t>
              </a:r>
              <a:r>
                <a:rPr lang="fr-FR" sz="2000" dirty="0" smtClean="0">
                  <a:solidFill>
                    <a:schemeClr val="tx1"/>
                  </a:solidFill>
                  <a:latin typeface="Calibri" panose="020F0502020204030204" pitchFamily="34" charset="0"/>
                  <a:cs typeface="Calibri" panose="020F0502020204030204" pitchFamily="34" charset="0"/>
                </a:rPr>
                <a:t>cancérologie</a:t>
              </a:r>
              <a:endParaRPr lang="fr-FR" sz="2000" dirty="0">
                <a:solidFill>
                  <a:schemeClr val="tx1"/>
                </a:solidFill>
                <a:latin typeface="Calibri" panose="020F0502020204030204" pitchFamily="34" charset="0"/>
                <a:cs typeface="Calibri" panose="020F0502020204030204" pitchFamily="34" charset="0"/>
              </a:endParaRPr>
            </a:p>
          </p:txBody>
        </p:sp>
      </p:grpSp>
      <p:sp>
        <p:nvSpPr>
          <p:cNvPr id="35" name="Ellipse 34"/>
          <p:cNvSpPr/>
          <p:nvPr/>
        </p:nvSpPr>
        <p:spPr>
          <a:xfrm>
            <a:off x="4139952" y="3645024"/>
            <a:ext cx="4320480" cy="1944216"/>
          </a:xfrm>
          <a:prstGeom prst="ellipse">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2400" b="1" dirty="0">
                <a:solidFill>
                  <a:schemeClr val="tx1"/>
                </a:solidFill>
                <a:latin typeface="Calibri" panose="020F0502020204030204" pitchFamily="34" charset="0"/>
                <a:cs typeface="Calibri" panose="020F0502020204030204" pitchFamily="34" charset="0"/>
              </a:rPr>
              <a:t>Une initiative qui fait ses preuves</a:t>
            </a:r>
          </a:p>
        </p:txBody>
      </p:sp>
      <p:grpSp>
        <p:nvGrpSpPr>
          <p:cNvPr id="30" name="Groupe 29"/>
          <p:cNvGrpSpPr/>
          <p:nvPr/>
        </p:nvGrpSpPr>
        <p:grpSpPr>
          <a:xfrm>
            <a:off x="1647721" y="1304948"/>
            <a:ext cx="5715657" cy="4227601"/>
            <a:chOff x="1319894" y="1844824"/>
            <a:chExt cx="6480720" cy="4793482"/>
          </a:xfrm>
        </p:grpSpPr>
        <p:sp>
          <p:nvSpPr>
            <p:cNvPr id="31" name="Rectangle 30"/>
            <p:cNvSpPr/>
            <p:nvPr/>
          </p:nvSpPr>
          <p:spPr>
            <a:xfrm>
              <a:off x="1319894" y="1844824"/>
              <a:ext cx="6480720" cy="479348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ZoneTexte 31"/>
            <p:cNvSpPr txBox="1"/>
            <p:nvPr/>
          </p:nvSpPr>
          <p:spPr>
            <a:xfrm>
              <a:off x="2183990" y="2021393"/>
              <a:ext cx="4752903" cy="738664"/>
            </a:xfrm>
            <a:prstGeom prst="rect">
              <a:avLst/>
            </a:prstGeom>
            <a:noFill/>
          </p:spPr>
          <p:txBody>
            <a:bodyPr wrap="none" lIns="0" tIns="0" rIns="0" bIns="0" rtlCol="0">
              <a:spAutoFit/>
            </a:bodyPr>
            <a:lstStyle/>
            <a:p>
              <a:pPr algn="ctr"/>
              <a:r>
                <a:rPr lang="fr-FR" sz="2400" b="1" dirty="0"/>
                <a:t>Dispositifs médicaux et </a:t>
              </a:r>
              <a:endParaRPr lang="fr-FR" sz="2400" b="1" dirty="0" smtClean="0"/>
            </a:p>
            <a:p>
              <a:pPr algn="ctr"/>
              <a:r>
                <a:rPr lang="fr-FR" sz="2400" b="1" dirty="0" smtClean="0"/>
                <a:t>nouveaux </a:t>
              </a:r>
              <a:r>
                <a:rPr lang="fr-FR" sz="2400" b="1" dirty="0"/>
                <a:t>équipements de santé</a:t>
              </a:r>
            </a:p>
          </p:txBody>
        </p:sp>
        <p:pic>
          <p:nvPicPr>
            <p:cNvPr id="33" name="Image 32"/>
            <p:cNvPicPr>
              <a:picLocks noChangeAspect="1"/>
            </p:cNvPicPr>
            <p:nvPr/>
          </p:nvPicPr>
          <p:blipFill rotWithShape="1">
            <a:blip r:embed="rId6">
              <a:extLst>
                <a:ext uri="{28A0092B-C50C-407E-A947-70E740481C1C}">
                  <a14:useLocalDpi xmlns:a14="http://schemas.microsoft.com/office/drawing/2010/main" val="0"/>
                </a:ext>
              </a:extLst>
            </a:blip>
            <a:srcRect l="3380" t="14617" r="2702" b="2575"/>
            <a:stretch/>
          </p:blipFill>
          <p:spPr>
            <a:xfrm>
              <a:off x="1465960" y="3093897"/>
              <a:ext cx="6137846" cy="3194552"/>
            </a:xfrm>
            <a:prstGeom prst="rect">
              <a:avLst/>
            </a:prstGeom>
          </p:spPr>
        </p:pic>
      </p:grpSp>
    </p:spTree>
    <p:extLst>
      <p:ext uri="{BB962C8B-B14F-4D97-AF65-F5344CB8AC3E}">
        <p14:creationId xmlns:p14="http://schemas.microsoft.com/office/powerpoint/2010/main" val="3465512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23"/>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5" grpId="1"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Prochains </a:t>
            </a:r>
            <a:r>
              <a:rPr lang="fr-FR" dirty="0"/>
              <a:t>chantiers du DVS : (2) AMI</a:t>
            </a:r>
          </a:p>
        </p:txBody>
      </p:sp>
      <p:grpSp>
        <p:nvGrpSpPr>
          <p:cNvPr id="5" name="Groupe 4"/>
          <p:cNvGrpSpPr/>
          <p:nvPr/>
        </p:nvGrpSpPr>
        <p:grpSpPr>
          <a:xfrm>
            <a:off x="543907" y="1497523"/>
            <a:ext cx="8245014" cy="1584176"/>
            <a:chOff x="543907" y="1512684"/>
            <a:chExt cx="8245014" cy="1584176"/>
          </a:xfrm>
        </p:grpSpPr>
        <p:sp>
          <p:nvSpPr>
            <p:cNvPr id="6" name="Flèche droite rayée 5"/>
            <p:cNvSpPr/>
            <p:nvPr/>
          </p:nvSpPr>
          <p:spPr>
            <a:xfrm>
              <a:off x="543907" y="1512684"/>
              <a:ext cx="8245014" cy="1584176"/>
            </a:xfrm>
            <a:prstGeom prst="stripedRightArrow">
              <a:avLst/>
            </a:prstGeom>
            <a:solidFill>
              <a:srgbClr val="A5BEF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à coins arrondis 6"/>
            <p:cNvSpPr/>
            <p:nvPr/>
          </p:nvSpPr>
          <p:spPr>
            <a:xfrm>
              <a:off x="1537647" y="1768674"/>
              <a:ext cx="1090137" cy="1069103"/>
            </a:xfrm>
            <a:prstGeom prst="roundRect">
              <a:avLst/>
            </a:prstGeom>
            <a:solidFill>
              <a:srgbClr val="0000FF"/>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1100" b="1" dirty="0" smtClean="0"/>
                <a:t>Définition conjointe du périmètre pertinent</a:t>
              </a:r>
              <a:endParaRPr lang="fr-FR" sz="1100" b="1" dirty="0"/>
            </a:p>
          </p:txBody>
        </p:sp>
        <p:sp>
          <p:nvSpPr>
            <p:cNvPr id="8" name="Rectangle à coins arrondis 7"/>
            <p:cNvSpPr/>
            <p:nvPr/>
          </p:nvSpPr>
          <p:spPr>
            <a:xfrm>
              <a:off x="5260783" y="1792706"/>
              <a:ext cx="1183425" cy="1069103"/>
            </a:xfrm>
            <a:prstGeom prst="roundRect">
              <a:avLst/>
            </a:prstGeom>
            <a:solidFill>
              <a:srgbClr val="0000FF"/>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1100" b="1" dirty="0" smtClean="0"/>
                <a:t>Expertise via les réseaux des ITMOS (entre autres)</a:t>
              </a:r>
              <a:endParaRPr lang="fr-FR" sz="1100" b="1" dirty="0"/>
            </a:p>
          </p:txBody>
        </p:sp>
        <p:sp>
          <p:nvSpPr>
            <p:cNvPr id="9" name="Rectangle à coins arrondis 8"/>
            <p:cNvSpPr/>
            <p:nvPr/>
          </p:nvSpPr>
          <p:spPr>
            <a:xfrm>
              <a:off x="2761923" y="1774007"/>
              <a:ext cx="1131169" cy="1069105"/>
            </a:xfrm>
            <a:prstGeom prst="roundRect">
              <a:avLst/>
            </a:prstGeom>
            <a:solidFill>
              <a:srgbClr val="0000FF"/>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1100" b="1" dirty="0" smtClean="0"/>
                <a:t>Site unique</a:t>
              </a:r>
              <a:endParaRPr lang="fr-FR" sz="1100" b="1" dirty="0"/>
            </a:p>
          </p:txBody>
        </p:sp>
        <p:sp>
          <p:nvSpPr>
            <p:cNvPr id="10" name="Rectangle à coins arrondis 9"/>
            <p:cNvSpPr/>
            <p:nvPr/>
          </p:nvSpPr>
          <p:spPr>
            <a:xfrm>
              <a:off x="6556672" y="1800716"/>
              <a:ext cx="1229609" cy="1053081"/>
            </a:xfrm>
            <a:prstGeom prst="roundRect">
              <a:avLst/>
            </a:prstGeom>
            <a:solidFill>
              <a:srgbClr val="0000FF"/>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1100" b="1" dirty="0" smtClean="0"/>
                <a:t>Sélection finale et financement</a:t>
              </a:r>
              <a:endParaRPr lang="fr-FR" sz="1100" b="1" dirty="0"/>
            </a:p>
          </p:txBody>
        </p:sp>
        <p:sp>
          <p:nvSpPr>
            <p:cNvPr id="11" name="Rectangle à coins arrondis 10"/>
            <p:cNvSpPr/>
            <p:nvPr/>
          </p:nvSpPr>
          <p:spPr>
            <a:xfrm>
              <a:off x="4006995" y="1800716"/>
              <a:ext cx="1131169" cy="1069105"/>
            </a:xfrm>
            <a:prstGeom prst="roundRect">
              <a:avLst/>
            </a:prstGeom>
            <a:solidFill>
              <a:srgbClr val="0000FF"/>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1100" b="1" dirty="0" smtClean="0"/>
                <a:t>Analyse conjointe des MI</a:t>
              </a:r>
              <a:endParaRPr lang="fr-FR" sz="1100" b="1" dirty="0"/>
            </a:p>
          </p:txBody>
        </p:sp>
      </p:grpSp>
      <p:grpSp>
        <p:nvGrpSpPr>
          <p:cNvPr id="12" name="Groupe 11"/>
          <p:cNvGrpSpPr/>
          <p:nvPr/>
        </p:nvGrpSpPr>
        <p:grpSpPr>
          <a:xfrm>
            <a:off x="2244082" y="836712"/>
            <a:ext cx="4488158" cy="563332"/>
            <a:chOff x="2284191" y="3762378"/>
            <a:chExt cx="4488158" cy="563332"/>
          </a:xfrm>
        </p:grpSpPr>
        <p:grpSp>
          <p:nvGrpSpPr>
            <p:cNvPr id="13" name="Groupe 12"/>
            <p:cNvGrpSpPr/>
            <p:nvPr/>
          </p:nvGrpSpPr>
          <p:grpSpPr>
            <a:xfrm>
              <a:off x="2284191" y="3762378"/>
              <a:ext cx="1043285" cy="563332"/>
              <a:chOff x="5490517" y="2355349"/>
              <a:chExt cx="1043285" cy="563332"/>
            </a:xfrm>
          </p:grpSpPr>
          <p:pic>
            <p:nvPicPr>
              <p:cNvPr id="17" name="Picture 8" descr="http://upload.wikimedia.org/wikipedia/fr/0/09/CEA_logotype201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56922" y="2355349"/>
                <a:ext cx="376880" cy="30744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descr="http://www.actusoins.com/wp-content/uploads/2012/09/LOGO-BLEU-APHP.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90517" y="2708920"/>
                <a:ext cx="1043285" cy="209761"/>
              </a:xfrm>
              <a:prstGeom prst="rect">
                <a:avLst/>
              </a:prstGeom>
              <a:noFill/>
              <a:extLst>
                <a:ext uri="{909E8E84-426E-40DD-AFC4-6F175D3DCCD1}">
                  <a14:hiddenFill xmlns:a14="http://schemas.microsoft.com/office/drawing/2010/main">
                    <a:solidFill>
                      <a:srgbClr val="FFFFFF"/>
                    </a:solidFill>
                  </a14:hiddenFill>
                </a:ext>
              </a:extLst>
            </p:spPr>
          </p:pic>
        </p:grpSp>
        <p:sp>
          <p:nvSpPr>
            <p:cNvPr id="15" name="Rectangle à coins arrondis 14"/>
            <p:cNvSpPr/>
            <p:nvPr/>
          </p:nvSpPr>
          <p:spPr>
            <a:xfrm>
              <a:off x="3484270" y="3822707"/>
              <a:ext cx="3288079" cy="442674"/>
            </a:xfrm>
            <a:prstGeom prst="round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p:spPr>
          <p:style>
            <a:lnRef idx="0">
              <a:schemeClr val="accent3"/>
            </a:lnRef>
            <a:fillRef idx="3">
              <a:schemeClr val="accent3"/>
            </a:fillRef>
            <a:effectRef idx="3">
              <a:schemeClr val="accent3"/>
            </a:effectRef>
            <a:fontRef idx="minor">
              <a:schemeClr val="lt1"/>
            </a:fontRef>
          </p:style>
          <p:txBody>
            <a:bodyPr wrap="none" lIns="540000" rIns="540000" rtlCol="0" anchor="ctr">
              <a:spAutoFit/>
            </a:bodyPr>
            <a:lstStyle/>
            <a:p>
              <a:pPr algn="ctr"/>
              <a:r>
                <a:rPr lang="fr-FR" sz="2000" dirty="0">
                  <a:solidFill>
                    <a:schemeClr val="tx1"/>
                  </a:solidFill>
                  <a:latin typeface="Calibri" panose="020F0502020204030204" pitchFamily="34" charset="0"/>
                  <a:cs typeface="Calibri" panose="020F0502020204030204" pitchFamily="34" charset="0"/>
                </a:rPr>
                <a:t>Dispositifs </a:t>
              </a:r>
              <a:r>
                <a:rPr lang="fr-FR" sz="2000" dirty="0" smtClean="0">
                  <a:solidFill>
                    <a:schemeClr val="tx1"/>
                  </a:solidFill>
                  <a:latin typeface="Calibri" panose="020F0502020204030204" pitchFamily="34" charset="0"/>
                  <a:cs typeface="Calibri" panose="020F0502020204030204" pitchFamily="34" charset="0"/>
                </a:rPr>
                <a:t>médicaux</a:t>
              </a:r>
              <a:endParaRPr lang="fr-FR" sz="2000" dirty="0">
                <a:solidFill>
                  <a:schemeClr val="tx1"/>
                </a:solidFill>
                <a:latin typeface="Calibri" panose="020F0502020204030204" pitchFamily="34" charset="0"/>
                <a:cs typeface="Calibri" panose="020F0502020204030204" pitchFamily="34" charset="0"/>
              </a:endParaRPr>
            </a:p>
          </p:txBody>
        </p:sp>
      </p:grpSp>
      <p:sp>
        <p:nvSpPr>
          <p:cNvPr id="19" name="Rectangle à coins arrondis 18"/>
          <p:cNvSpPr/>
          <p:nvPr/>
        </p:nvSpPr>
        <p:spPr>
          <a:xfrm>
            <a:off x="85060" y="3789040"/>
            <a:ext cx="8803759" cy="1944216"/>
          </a:xfrm>
          <a:prstGeom prst="round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2700000" scaled="1"/>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0" name="Groupe 19"/>
          <p:cNvGrpSpPr/>
          <p:nvPr/>
        </p:nvGrpSpPr>
        <p:grpSpPr>
          <a:xfrm>
            <a:off x="347054" y="3825144"/>
            <a:ext cx="8350379" cy="1800000"/>
            <a:chOff x="347054" y="3648759"/>
            <a:chExt cx="8350379" cy="1800000"/>
          </a:xfrm>
        </p:grpSpPr>
        <p:sp>
          <p:nvSpPr>
            <p:cNvPr id="21" name="Flèche droite 20"/>
            <p:cNvSpPr/>
            <p:nvPr/>
          </p:nvSpPr>
          <p:spPr>
            <a:xfrm>
              <a:off x="347054" y="3648759"/>
              <a:ext cx="5400000" cy="1800000"/>
            </a:xfrm>
            <a:prstGeom prst="rightArrow">
              <a:avLst>
                <a:gd name="adj1" fmla="val 61111"/>
                <a:gd name="adj2" fmla="val 50694"/>
              </a:avLst>
            </a:prstGeom>
            <a:gradFill flip="none" rotWithShape="1">
              <a:gsLst>
                <a:gs pos="0">
                  <a:schemeClr val="tx1">
                    <a:lumMod val="75000"/>
                    <a:lumOff val="25000"/>
                    <a:shade val="30000"/>
                    <a:satMod val="115000"/>
                  </a:schemeClr>
                </a:gs>
                <a:gs pos="50000">
                  <a:schemeClr val="tx1">
                    <a:lumMod val="75000"/>
                    <a:lumOff val="25000"/>
                    <a:shade val="67500"/>
                    <a:satMod val="115000"/>
                  </a:schemeClr>
                </a:gs>
                <a:gs pos="100000">
                  <a:schemeClr val="tx1">
                    <a:lumMod val="75000"/>
                    <a:lumOff val="25000"/>
                    <a:shade val="100000"/>
                    <a:satMod val="11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latin typeface="Calibri" panose="020F0502020204030204" pitchFamily="34" charset="0"/>
                  <a:cs typeface="Calibri" panose="020F0502020204030204" pitchFamily="34" charset="0"/>
                </a:rPr>
                <a:t>DM associés à une pathologie ou une famille de pathologies</a:t>
              </a:r>
              <a:endParaRPr lang="fr-FR" sz="2400" b="1" dirty="0">
                <a:latin typeface="Calibri" panose="020F0502020204030204" pitchFamily="34" charset="0"/>
                <a:cs typeface="Calibri" panose="020F0502020204030204" pitchFamily="34" charset="0"/>
              </a:endParaRPr>
            </a:p>
          </p:txBody>
        </p:sp>
        <p:sp>
          <p:nvSpPr>
            <p:cNvPr id="22" name="ZoneTexte 21"/>
            <p:cNvSpPr txBox="1"/>
            <p:nvPr/>
          </p:nvSpPr>
          <p:spPr>
            <a:xfrm>
              <a:off x="5922335" y="4087094"/>
              <a:ext cx="2775098" cy="923330"/>
            </a:xfrm>
            <a:prstGeom prst="rect">
              <a:avLst/>
            </a:prstGeom>
            <a:noFill/>
          </p:spPr>
          <p:txBody>
            <a:bodyPr wrap="square" rtlCol="0">
              <a:spAutoFit/>
            </a:bodyPr>
            <a:lstStyle/>
            <a:p>
              <a:r>
                <a:rPr lang="fr-FR" b="1" i="1" dirty="0" smtClean="0">
                  <a:latin typeface="Calibri" panose="020F0502020204030204" pitchFamily="34" charset="0"/>
                  <a:cs typeface="Calibri" panose="020F0502020204030204" pitchFamily="34" charset="0"/>
                </a:rPr>
                <a:t>ex. maladies cardiovasculaires</a:t>
              </a:r>
              <a:r>
                <a:rPr lang="fr-FR" b="1" i="1" dirty="0">
                  <a:latin typeface="Calibri" panose="020F0502020204030204" pitchFamily="34" charset="0"/>
                  <a:cs typeface="Calibri" panose="020F0502020204030204" pitchFamily="34" charset="0"/>
                </a:rPr>
                <a:t>, troubles </a:t>
              </a:r>
              <a:r>
                <a:rPr lang="fr-FR" b="1" i="1" dirty="0" err="1" smtClean="0">
                  <a:latin typeface="Calibri" panose="020F0502020204030204" pitchFamily="34" charset="0"/>
                  <a:cs typeface="Calibri" panose="020F0502020204030204" pitchFamily="34" charset="0"/>
                </a:rPr>
                <a:t>musculosquelettiques</a:t>
              </a:r>
              <a:r>
                <a:rPr lang="fr-FR" b="1" i="1" dirty="0" smtClean="0">
                  <a:latin typeface="Calibri" panose="020F0502020204030204" pitchFamily="34" charset="0"/>
                  <a:cs typeface="Calibri" panose="020F0502020204030204" pitchFamily="34" charset="0"/>
                </a:rPr>
                <a:t>…</a:t>
              </a:r>
              <a:endParaRPr lang="fr-FR" b="1" i="1" dirty="0">
                <a:latin typeface="Calibri" panose="020F0502020204030204" pitchFamily="34" charset="0"/>
                <a:cs typeface="Calibri" panose="020F0502020204030204" pitchFamily="34" charset="0"/>
              </a:endParaRPr>
            </a:p>
          </p:txBody>
        </p:sp>
      </p:grpSp>
      <p:grpSp>
        <p:nvGrpSpPr>
          <p:cNvPr id="36" name="Groupe 35"/>
          <p:cNvGrpSpPr/>
          <p:nvPr/>
        </p:nvGrpSpPr>
        <p:grpSpPr>
          <a:xfrm>
            <a:off x="431083" y="519063"/>
            <a:ext cx="7909841" cy="3083570"/>
            <a:chOff x="431083" y="519063"/>
            <a:chExt cx="7909841" cy="3083570"/>
          </a:xfrm>
        </p:grpSpPr>
        <p:sp>
          <p:nvSpPr>
            <p:cNvPr id="37" name="ZoneTexte 36"/>
            <p:cNvSpPr txBox="1"/>
            <p:nvPr/>
          </p:nvSpPr>
          <p:spPr>
            <a:xfrm>
              <a:off x="431083" y="2924944"/>
              <a:ext cx="1548629" cy="461665"/>
            </a:xfrm>
            <a:prstGeom prst="rect">
              <a:avLst/>
            </a:prstGeom>
            <a:noFill/>
          </p:spPr>
          <p:txBody>
            <a:bodyPr wrap="none" rtlCol="0">
              <a:spAutoFit/>
            </a:bodyPr>
            <a:lstStyle/>
            <a:p>
              <a:pPr algn="ctr"/>
              <a:r>
                <a:rPr lang="fr-FR" sz="2400" dirty="0" smtClean="0">
                  <a:latin typeface="Calibri" panose="020F0502020204030204" pitchFamily="34" charset="0"/>
                  <a:cs typeface="Calibri" panose="020F0502020204030204" pitchFamily="34" charset="0"/>
                </a:rPr>
                <a:t>prévention</a:t>
              </a:r>
              <a:endParaRPr lang="fr-FR" sz="2400" dirty="0">
                <a:latin typeface="Calibri" panose="020F0502020204030204" pitchFamily="34" charset="0"/>
                <a:cs typeface="Calibri" panose="020F0502020204030204" pitchFamily="34" charset="0"/>
              </a:endParaRPr>
            </a:p>
          </p:txBody>
        </p:sp>
        <p:sp>
          <p:nvSpPr>
            <p:cNvPr id="38" name="ZoneTexte 37"/>
            <p:cNvSpPr txBox="1"/>
            <p:nvPr/>
          </p:nvSpPr>
          <p:spPr>
            <a:xfrm>
              <a:off x="479205" y="620688"/>
              <a:ext cx="1452384" cy="461665"/>
            </a:xfrm>
            <a:prstGeom prst="rect">
              <a:avLst/>
            </a:prstGeom>
            <a:noFill/>
          </p:spPr>
          <p:txBody>
            <a:bodyPr wrap="none" rtlCol="0">
              <a:spAutoFit/>
            </a:bodyPr>
            <a:lstStyle/>
            <a:p>
              <a:pPr algn="ctr"/>
              <a:r>
                <a:rPr lang="fr-FR" sz="2400" dirty="0" smtClean="0">
                  <a:latin typeface="Calibri" panose="020F0502020204030204" pitchFamily="34" charset="0"/>
                  <a:cs typeface="Calibri" panose="020F0502020204030204" pitchFamily="34" charset="0"/>
                </a:rPr>
                <a:t>diagnostic</a:t>
              </a:r>
              <a:endParaRPr lang="fr-FR" sz="2400" dirty="0">
                <a:latin typeface="Calibri" panose="020F0502020204030204" pitchFamily="34" charset="0"/>
                <a:cs typeface="Calibri" panose="020F0502020204030204" pitchFamily="34" charset="0"/>
              </a:endParaRPr>
            </a:p>
          </p:txBody>
        </p:sp>
        <p:sp>
          <p:nvSpPr>
            <p:cNvPr id="39" name="ZoneTexte 38"/>
            <p:cNvSpPr txBox="1"/>
            <p:nvPr/>
          </p:nvSpPr>
          <p:spPr>
            <a:xfrm>
              <a:off x="3721729" y="3140968"/>
              <a:ext cx="1520288" cy="461665"/>
            </a:xfrm>
            <a:prstGeom prst="rect">
              <a:avLst/>
            </a:prstGeom>
            <a:noFill/>
          </p:spPr>
          <p:txBody>
            <a:bodyPr wrap="none" rtlCol="0">
              <a:spAutoFit/>
            </a:bodyPr>
            <a:lstStyle/>
            <a:p>
              <a:pPr algn="ctr"/>
              <a:r>
                <a:rPr lang="fr-FR" sz="2400" dirty="0" smtClean="0">
                  <a:latin typeface="Calibri" panose="020F0502020204030204" pitchFamily="34" charset="0"/>
                  <a:cs typeface="Calibri" panose="020F0502020204030204" pitchFamily="34" charset="0"/>
                </a:rPr>
                <a:t>traitement</a:t>
              </a:r>
              <a:endParaRPr lang="fr-FR" sz="2400" dirty="0">
                <a:latin typeface="Calibri" panose="020F0502020204030204" pitchFamily="34" charset="0"/>
                <a:cs typeface="Calibri" panose="020F0502020204030204" pitchFamily="34" charset="0"/>
              </a:endParaRPr>
            </a:p>
          </p:txBody>
        </p:sp>
        <p:sp>
          <p:nvSpPr>
            <p:cNvPr id="40" name="ZoneTexte 39"/>
            <p:cNvSpPr txBox="1"/>
            <p:nvPr/>
          </p:nvSpPr>
          <p:spPr>
            <a:xfrm>
              <a:off x="6652513" y="2967335"/>
              <a:ext cx="1688411" cy="461665"/>
            </a:xfrm>
            <a:prstGeom prst="rect">
              <a:avLst/>
            </a:prstGeom>
            <a:noFill/>
          </p:spPr>
          <p:txBody>
            <a:bodyPr wrap="none" rtlCol="0">
              <a:spAutoFit/>
            </a:bodyPr>
            <a:lstStyle/>
            <a:p>
              <a:pPr algn="ctr"/>
              <a:r>
                <a:rPr lang="fr-FR" sz="2400" dirty="0" smtClean="0">
                  <a:latin typeface="Calibri" panose="020F0502020204030204" pitchFamily="34" charset="0"/>
                  <a:cs typeface="Calibri" panose="020F0502020204030204" pitchFamily="34" charset="0"/>
                </a:rPr>
                <a:t>rééducation</a:t>
              </a:r>
              <a:endParaRPr lang="fr-FR" sz="2400" dirty="0">
                <a:latin typeface="Calibri" panose="020F0502020204030204" pitchFamily="34" charset="0"/>
                <a:cs typeface="Calibri" panose="020F0502020204030204" pitchFamily="34" charset="0"/>
              </a:endParaRPr>
            </a:p>
          </p:txBody>
        </p:sp>
        <p:sp>
          <p:nvSpPr>
            <p:cNvPr id="41" name="ZoneTexte 40"/>
            <p:cNvSpPr txBox="1"/>
            <p:nvPr/>
          </p:nvSpPr>
          <p:spPr>
            <a:xfrm>
              <a:off x="3502599" y="519063"/>
              <a:ext cx="1958549" cy="461665"/>
            </a:xfrm>
            <a:prstGeom prst="rect">
              <a:avLst/>
            </a:prstGeom>
            <a:noFill/>
          </p:spPr>
          <p:txBody>
            <a:bodyPr wrap="none" rtlCol="0">
              <a:spAutoFit/>
            </a:bodyPr>
            <a:lstStyle/>
            <a:p>
              <a:pPr algn="ctr"/>
              <a:r>
                <a:rPr lang="fr-FR" sz="2400" dirty="0" smtClean="0">
                  <a:latin typeface="Calibri" panose="020F0502020204030204" pitchFamily="34" charset="0"/>
                  <a:cs typeface="Calibri" panose="020F0502020204030204" pitchFamily="34" charset="0"/>
                </a:rPr>
                <a:t>compensation</a:t>
              </a:r>
              <a:endParaRPr lang="fr-FR" sz="2400" dirty="0">
                <a:latin typeface="Calibri" panose="020F0502020204030204" pitchFamily="34" charset="0"/>
                <a:cs typeface="Calibri" panose="020F0502020204030204" pitchFamily="34" charset="0"/>
              </a:endParaRPr>
            </a:p>
          </p:txBody>
        </p:sp>
        <p:sp>
          <p:nvSpPr>
            <p:cNvPr id="42" name="ZoneTexte 41"/>
            <p:cNvSpPr txBox="1"/>
            <p:nvPr/>
          </p:nvSpPr>
          <p:spPr>
            <a:xfrm>
              <a:off x="7020272" y="620688"/>
              <a:ext cx="747319" cy="461665"/>
            </a:xfrm>
            <a:prstGeom prst="rect">
              <a:avLst/>
            </a:prstGeom>
            <a:noFill/>
          </p:spPr>
          <p:txBody>
            <a:bodyPr wrap="none" rtlCol="0">
              <a:spAutoFit/>
            </a:bodyPr>
            <a:lstStyle/>
            <a:p>
              <a:pPr algn="ctr"/>
              <a:r>
                <a:rPr lang="fr-FR" sz="2400" dirty="0" smtClean="0">
                  <a:latin typeface="Calibri" panose="020F0502020204030204" pitchFamily="34" charset="0"/>
                  <a:cs typeface="Calibri" panose="020F0502020204030204" pitchFamily="34" charset="0"/>
                </a:rPr>
                <a:t>suivi</a:t>
              </a:r>
              <a:endParaRPr lang="fr-FR" sz="2400" dirty="0">
                <a:latin typeface="Calibri" panose="020F0502020204030204" pitchFamily="34" charset="0"/>
                <a:cs typeface="Calibri" panose="020F0502020204030204" pitchFamily="34" charset="0"/>
              </a:endParaRPr>
            </a:p>
          </p:txBody>
        </p:sp>
        <p:sp>
          <p:nvSpPr>
            <p:cNvPr id="43" name="Flèche droite 42"/>
            <p:cNvSpPr/>
            <p:nvPr/>
          </p:nvSpPr>
          <p:spPr>
            <a:xfrm rot="19312877">
              <a:off x="5468022" y="1388079"/>
              <a:ext cx="1728192" cy="229370"/>
            </a:xfrm>
            <a:prstGeom prst="rightArrow">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9525">
              <a:solidFill>
                <a:srgbClr val="99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Flèche droite 43"/>
            <p:cNvSpPr/>
            <p:nvPr/>
          </p:nvSpPr>
          <p:spPr>
            <a:xfrm rot="5400000">
              <a:off x="3985926" y="2409498"/>
              <a:ext cx="1000451" cy="360040"/>
            </a:xfrm>
            <a:prstGeom prst="rightArrow">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9525">
              <a:solidFill>
                <a:srgbClr val="99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Flèche droite 44"/>
            <p:cNvSpPr/>
            <p:nvPr/>
          </p:nvSpPr>
          <p:spPr>
            <a:xfrm rot="16200000" flipV="1">
              <a:off x="4018996" y="1285626"/>
              <a:ext cx="934312" cy="360040"/>
            </a:xfrm>
            <a:prstGeom prst="rightArrow">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9525">
              <a:solidFill>
                <a:srgbClr val="99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Flèche droite 45"/>
            <p:cNvSpPr/>
            <p:nvPr/>
          </p:nvSpPr>
          <p:spPr>
            <a:xfrm rot="2287123" flipV="1">
              <a:off x="5468022" y="2351431"/>
              <a:ext cx="1728192" cy="229370"/>
            </a:xfrm>
            <a:prstGeom prst="rightArrow">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9525">
              <a:solidFill>
                <a:srgbClr val="99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Flèche droite 46"/>
            <p:cNvSpPr/>
            <p:nvPr/>
          </p:nvSpPr>
          <p:spPr>
            <a:xfrm rot="2287123" flipH="1">
              <a:off x="1739087" y="1376551"/>
              <a:ext cx="1728192" cy="229370"/>
            </a:xfrm>
            <a:prstGeom prst="rightArrow">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9525">
              <a:solidFill>
                <a:srgbClr val="99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Flèche droite 47"/>
            <p:cNvSpPr/>
            <p:nvPr/>
          </p:nvSpPr>
          <p:spPr>
            <a:xfrm rot="19312877" flipH="1" flipV="1">
              <a:off x="1739087" y="2339903"/>
              <a:ext cx="1728192" cy="229370"/>
            </a:xfrm>
            <a:prstGeom prst="rightArrow">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9525">
              <a:solidFill>
                <a:srgbClr val="99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Flèche droite 48"/>
            <p:cNvSpPr/>
            <p:nvPr/>
          </p:nvSpPr>
          <p:spPr>
            <a:xfrm>
              <a:off x="2136231" y="1257470"/>
              <a:ext cx="5021091" cy="1332048"/>
            </a:xfrm>
            <a:prstGeom prst="rightArrow">
              <a:avLst>
                <a:gd name="adj1" fmla="val 61111"/>
                <a:gd name="adj2" fmla="val 50694"/>
              </a:avLst>
            </a:prstGeom>
            <a:gradFill flip="none" rotWithShape="1">
              <a:gsLst>
                <a:gs pos="0">
                  <a:schemeClr val="tx1">
                    <a:lumMod val="75000"/>
                    <a:lumOff val="25000"/>
                    <a:shade val="30000"/>
                    <a:satMod val="115000"/>
                  </a:schemeClr>
                </a:gs>
                <a:gs pos="50000">
                  <a:schemeClr val="tx1">
                    <a:lumMod val="75000"/>
                    <a:lumOff val="25000"/>
                    <a:shade val="67500"/>
                    <a:satMod val="115000"/>
                  </a:schemeClr>
                </a:gs>
                <a:gs pos="100000">
                  <a:schemeClr val="tx1">
                    <a:lumMod val="75000"/>
                    <a:lumOff val="25000"/>
                    <a:shade val="100000"/>
                    <a:satMod val="11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latin typeface="Calibri" panose="020F0502020204030204" pitchFamily="34" charset="0"/>
                  <a:cs typeface="Calibri" panose="020F0502020204030204" pitchFamily="34" charset="0"/>
                </a:rPr>
                <a:t>DM</a:t>
              </a:r>
              <a:endParaRPr lang="fr-FR" sz="2800" b="1" dirty="0">
                <a:latin typeface="Calibri" panose="020F0502020204030204" pitchFamily="34" charset="0"/>
                <a:cs typeface="Calibri" panose="020F0502020204030204" pitchFamily="34" charset="0"/>
              </a:endParaRPr>
            </a:p>
          </p:txBody>
        </p:sp>
      </p:grpSp>
      <p:sp>
        <p:nvSpPr>
          <p:cNvPr id="51" name="Flèche à angle droit 50"/>
          <p:cNvSpPr/>
          <p:nvPr/>
        </p:nvSpPr>
        <p:spPr>
          <a:xfrm>
            <a:off x="2663410" y="3472795"/>
            <a:ext cx="2160239" cy="1614302"/>
          </a:xfrm>
          <a:prstGeom prst="bentUpArrow">
            <a:avLst>
              <a:gd name="adj1" fmla="val 16141"/>
              <a:gd name="adj2" fmla="val 19731"/>
              <a:gd name="adj3" fmla="val 25000"/>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108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Ellipse 49"/>
          <p:cNvSpPr>
            <a:spLocks noChangeAspect="1"/>
          </p:cNvSpPr>
          <p:nvPr/>
        </p:nvSpPr>
        <p:spPr>
          <a:xfrm>
            <a:off x="611560" y="3789040"/>
            <a:ext cx="2304000" cy="2304000"/>
          </a:xfrm>
          <a:prstGeom prst="ellipse">
            <a:avLst/>
          </a:prstGeom>
          <a:gradFill flip="none" rotWithShape="1">
            <a:gsLst>
              <a:gs pos="72000">
                <a:schemeClr val="tx2">
                  <a:lumMod val="60000"/>
                  <a:lumOff val="40000"/>
                </a:schemeClr>
              </a:gs>
              <a:gs pos="0">
                <a:schemeClr val="bg1"/>
              </a:gs>
              <a:gs pos="94000">
                <a:schemeClr val="tx2"/>
              </a:gs>
            </a:gsLst>
            <a:path path="circle">
              <a:fillToRect l="50000" t="50000" r="50000" b="50000"/>
            </a:path>
            <a:tileRect/>
          </a:gradFill>
          <a:ln w="28575"/>
        </p:spPr>
        <p:style>
          <a:lnRef idx="2">
            <a:schemeClr val="accent1">
              <a:shade val="50000"/>
            </a:schemeClr>
          </a:lnRef>
          <a:fillRef idx="1">
            <a:schemeClr val="accent1"/>
          </a:fillRef>
          <a:effectRef idx="0">
            <a:schemeClr val="accent1"/>
          </a:effectRef>
          <a:fontRef idx="minor">
            <a:schemeClr val="lt1"/>
          </a:fontRef>
        </p:style>
        <p:txBody>
          <a:bodyPr wrap="none" lIns="36000" rIns="36000" rtlCol="0" anchor="ctr"/>
          <a:lstStyle/>
          <a:p>
            <a:pPr algn="ctr"/>
            <a:r>
              <a:rPr lang="fr-FR" sz="2000" b="1" dirty="0" smtClean="0">
                <a:solidFill>
                  <a:schemeClr val="tx1">
                    <a:lumMod val="65000"/>
                    <a:lumOff val="35000"/>
                  </a:schemeClr>
                </a:solidFill>
                <a:latin typeface="Calibri" panose="020F0502020204030204" pitchFamily="34" charset="0"/>
                <a:cs typeface="Calibri" panose="020F0502020204030204" pitchFamily="34" charset="0"/>
              </a:rPr>
              <a:t>ITMO</a:t>
            </a:r>
          </a:p>
          <a:p>
            <a:pPr algn="ctr"/>
            <a:r>
              <a:rPr lang="fr-FR" sz="2000" b="1" dirty="0" smtClean="0">
                <a:solidFill>
                  <a:schemeClr val="tx1">
                    <a:lumMod val="65000"/>
                    <a:lumOff val="35000"/>
                  </a:schemeClr>
                </a:solidFill>
                <a:latin typeface="Calibri" panose="020F0502020204030204" pitchFamily="34" charset="0"/>
                <a:cs typeface="Calibri" panose="020F0502020204030204" pitchFamily="34" charset="0"/>
              </a:rPr>
              <a:t>Physiopathologie,</a:t>
            </a:r>
          </a:p>
          <a:p>
            <a:pPr algn="ctr"/>
            <a:r>
              <a:rPr lang="fr-FR" sz="2000" b="1" dirty="0">
                <a:solidFill>
                  <a:schemeClr val="tx1">
                    <a:lumMod val="65000"/>
                    <a:lumOff val="35000"/>
                  </a:schemeClr>
                </a:solidFill>
                <a:latin typeface="Calibri" panose="020F0502020204030204" pitchFamily="34" charset="0"/>
                <a:cs typeface="Calibri" panose="020F0502020204030204" pitchFamily="34" charset="0"/>
              </a:rPr>
              <a:t>m</a:t>
            </a:r>
            <a:r>
              <a:rPr lang="fr-FR" sz="2000" b="1" dirty="0" smtClean="0">
                <a:solidFill>
                  <a:schemeClr val="tx1">
                    <a:lumMod val="65000"/>
                    <a:lumOff val="35000"/>
                  </a:schemeClr>
                </a:solidFill>
                <a:latin typeface="Calibri" panose="020F0502020204030204" pitchFamily="34" charset="0"/>
                <a:cs typeface="Calibri" panose="020F0502020204030204" pitchFamily="34" charset="0"/>
              </a:rPr>
              <a:t>étabolisme,</a:t>
            </a:r>
          </a:p>
          <a:p>
            <a:pPr algn="ctr"/>
            <a:r>
              <a:rPr lang="fr-FR" sz="2000" b="1" dirty="0">
                <a:solidFill>
                  <a:schemeClr val="tx1">
                    <a:lumMod val="65000"/>
                    <a:lumOff val="35000"/>
                  </a:schemeClr>
                </a:solidFill>
                <a:latin typeface="Calibri" panose="020F0502020204030204" pitchFamily="34" charset="0"/>
                <a:cs typeface="Calibri" panose="020F0502020204030204" pitchFamily="34" charset="0"/>
              </a:rPr>
              <a:t>n</a:t>
            </a:r>
            <a:r>
              <a:rPr lang="fr-FR" sz="2000" b="1" dirty="0" smtClean="0">
                <a:solidFill>
                  <a:schemeClr val="tx1">
                    <a:lumMod val="65000"/>
                    <a:lumOff val="35000"/>
                  </a:schemeClr>
                </a:solidFill>
                <a:latin typeface="Calibri" panose="020F0502020204030204" pitchFamily="34" charset="0"/>
                <a:cs typeface="Calibri" panose="020F0502020204030204" pitchFamily="34" charset="0"/>
              </a:rPr>
              <a:t>utrition</a:t>
            </a:r>
            <a:endParaRPr lang="fr-FR" sz="2000" b="1" dirty="0">
              <a:solidFill>
                <a:schemeClr val="tx1">
                  <a:lumMod val="65000"/>
                  <a:lumOff val="3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80997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12"/>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5"/>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19"/>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5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0"/>
                                        </p:tgtEl>
                                        <p:attrNameLst>
                                          <p:attrName>style.visibility</p:attrName>
                                        </p:attrNameLst>
                                      </p:cBhvr>
                                      <p:to>
                                        <p:strVal val="visible"/>
                                      </p:to>
                                    </p:set>
                                  </p:childTnLst>
                                </p:cTn>
                              </p:par>
                              <p:par>
                                <p:cTn id="25" presetID="1" presetClass="exit" presetSubtype="0" fill="hold" nodeType="withEffect">
                                  <p:stCondLst>
                                    <p:cond delay="0"/>
                                  </p:stCondLst>
                                  <p:childTnLst>
                                    <p:set>
                                      <p:cBhvr>
                                        <p:cTn id="26" dur="1" fill="hold">
                                          <p:stCondLst>
                                            <p:cond delay="0"/>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51" grpId="0" animBg="1"/>
      <p:bldP spid="5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111347" y="3877982"/>
            <a:ext cx="2646294" cy="216000"/>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3148774" y="4114907"/>
            <a:ext cx="4824536" cy="216000"/>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4589310" y="4351831"/>
            <a:ext cx="3384000" cy="216000"/>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p:cNvPicPr>
            <a:picLocks noChangeAspect="1"/>
          </p:cNvPicPr>
          <p:nvPr/>
        </p:nvPicPr>
        <p:blipFill rotWithShape="1">
          <a:blip r:embed="rId2">
            <a:extLst>
              <a:ext uri="{28A0092B-C50C-407E-A947-70E740481C1C}">
                <a14:useLocalDpi xmlns:a14="http://schemas.microsoft.com/office/drawing/2010/main" val="0"/>
              </a:ext>
            </a:extLst>
          </a:blip>
          <a:srcRect l="4608" t="1390" r="827"/>
          <a:stretch/>
        </p:blipFill>
        <p:spPr>
          <a:xfrm>
            <a:off x="173106" y="824988"/>
            <a:ext cx="8647044" cy="4225177"/>
          </a:xfrm>
          <a:prstGeom prst="rect">
            <a:avLst/>
          </a:prstGeom>
        </p:spPr>
      </p:pic>
      <p:sp>
        <p:nvSpPr>
          <p:cNvPr id="2" name="Titre 1"/>
          <p:cNvSpPr>
            <a:spLocks noGrp="1"/>
          </p:cNvSpPr>
          <p:nvPr>
            <p:ph type="title"/>
          </p:nvPr>
        </p:nvSpPr>
        <p:spPr/>
        <p:txBody>
          <a:bodyPr/>
          <a:lstStyle/>
          <a:p>
            <a:r>
              <a:rPr lang="fr-FR" dirty="0" smtClean="0"/>
              <a:t>Prochains </a:t>
            </a:r>
            <a:r>
              <a:rPr lang="fr-FR" dirty="0"/>
              <a:t>chantiers du DVS : (2) AMI</a:t>
            </a:r>
          </a:p>
        </p:txBody>
      </p:sp>
      <p:sp>
        <p:nvSpPr>
          <p:cNvPr id="6" name="Ellipse 5"/>
          <p:cNvSpPr>
            <a:spLocks noChangeAspect="1"/>
          </p:cNvSpPr>
          <p:nvPr/>
        </p:nvSpPr>
        <p:spPr>
          <a:xfrm>
            <a:off x="611560" y="3789040"/>
            <a:ext cx="2304000" cy="2304000"/>
          </a:xfrm>
          <a:prstGeom prst="ellipse">
            <a:avLst/>
          </a:prstGeom>
          <a:gradFill flip="none" rotWithShape="1">
            <a:gsLst>
              <a:gs pos="72000">
                <a:schemeClr val="tx2">
                  <a:lumMod val="60000"/>
                  <a:lumOff val="40000"/>
                </a:schemeClr>
              </a:gs>
              <a:gs pos="0">
                <a:schemeClr val="bg1"/>
              </a:gs>
              <a:gs pos="94000">
                <a:schemeClr val="tx2"/>
              </a:gs>
            </a:gsLst>
            <a:path path="circle">
              <a:fillToRect l="50000" t="50000" r="50000" b="50000"/>
            </a:path>
            <a:tileRect/>
          </a:gradFill>
          <a:ln w="28575"/>
        </p:spPr>
        <p:style>
          <a:lnRef idx="2">
            <a:schemeClr val="accent1">
              <a:shade val="50000"/>
            </a:schemeClr>
          </a:lnRef>
          <a:fillRef idx="1">
            <a:schemeClr val="accent1"/>
          </a:fillRef>
          <a:effectRef idx="0">
            <a:schemeClr val="accent1"/>
          </a:effectRef>
          <a:fontRef idx="minor">
            <a:schemeClr val="lt1"/>
          </a:fontRef>
        </p:style>
        <p:txBody>
          <a:bodyPr wrap="none" lIns="36000" rIns="36000" rtlCol="0" anchor="ctr"/>
          <a:lstStyle/>
          <a:p>
            <a:pPr algn="ctr"/>
            <a:r>
              <a:rPr lang="fr-FR" sz="2000" b="1" dirty="0" smtClean="0">
                <a:solidFill>
                  <a:schemeClr val="tx1">
                    <a:lumMod val="65000"/>
                    <a:lumOff val="35000"/>
                  </a:schemeClr>
                </a:solidFill>
                <a:latin typeface="Calibri" panose="020F0502020204030204" pitchFamily="34" charset="0"/>
                <a:cs typeface="Calibri" panose="020F0502020204030204" pitchFamily="34" charset="0"/>
              </a:rPr>
              <a:t>ITMO</a:t>
            </a:r>
          </a:p>
          <a:p>
            <a:pPr algn="ctr"/>
            <a:r>
              <a:rPr lang="fr-FR" sz="2000" b="1" dirty="0" smtClean="0">
                <a:solidFill>
                  <a:schemeClr val="tx1">
                    <a:lumMod val="65000"/>
                    <a:lumOff val="35000"/>
                  </a:schemeClr>
                </a:solidFill>
                <a:latin typeface="Calibri" panose="020F0502020204030204" pitchFamily="34" charset="0"/>
                <a:cs typeface="Calibri" panose="020F0502020204030204" pitchFamily="34" charset="0"/>
              </a:rPr>
              <a:t>Physiopathologie,</a:t>
            </a:r>
          </a:p>
          <a:p>
            <a:pPr algn="ctr"/>
            <a:r>
              <a:rPr lang="fr-FR" sz="2000" b="1" dirty="0">
                <a:solidFill>
                  <a:schemeClr val="tx1">
                    <a:lumMod val="65000"/>
                    <a:lumOff val="35000"/>
                  </a:schemeClr>
                </a:solidFill>
                <a:latin typeface="Calibri" panose="020F0502020204030204" pitchFamily="34" charset="0"/>
                <a:cs typeface="Calibri" panose="020F0502020204030204" pitchFamily="34" charset="0"/>
              </a:rPr>
              <a:t>m</a:t>
            </a:r>
            <a:r>
              <a:rPr lang="fr-FR" sz="2000" b="1" dirty="0" smtClean="0">
                <a:solidFill>
                  <a:schemeClr val="tx1">
                    <a:lumMod val="65000"/>
                    <a:lumOff val="35000"/>
                  </a:schemeClr>
                </a:solidFill>
                <a:latin typeface="Calibri" panose="020F0502020204030204" pitchFamily="34" charset="0"/>
                <a:cs typeface="Calibri" panose="020F0502020204030204" pitchFamily="34" charset="0"/>
              </a:rPr>
              <a:t>étabolisme,</a:t>
            </a:r>
          </a:p>
          <a:p>
            <a:pPr algn="ctr"/>
            <a:r>
              <a:rPr lang="fr-FR" sz="2000" b="1" dirty="0">
                <a:solidFill>
                  <a:schemeClr val="tx1">
                    <a:lumMod val="65000"/>
                    <a:lumOff val="35000"/>
                  </a:schemeClr>
                </a:solidFill>
                <a:latin typeface="Calibri" panose="020F0502020204030204" pitchFamily="34" charset="0"/>
                <a:cs typeface="Calibri" panose="020F0502020204030204" pitchFamily="34" charset="0"/>
              </a:rPr>
              <a:t>n</a:t>
            </a:r>
            <a:r>
              <a:rPr lang="fr-FR" sz="2000" b="1" dirty="0" smtClean="0">
                <a:solidFill>
                  <a:schemeClr val="tx1">
                    <a:lumMod val="65000"/>
                    <a:lumOff val="35000"/>
                  </a:schemeClr>
                </a:solidFill>
                <a:latin typeface="Calibri" panose="020F0502020204030204" pitchFamily="34" charset="0"/>
                <a:cs typeface="Calibri" panose="020F0502020204030204" pitchFamily="34" charset="0"/>
              </a:rPr>
              <a:t>utrition</a:t>
            </a:r>
            <a:endParaRPr lang="fr-FR" sz="2000" b="1" dirty="0">
              <a:solidFill>
                <a:schemeClr val="tx1">
                  <a:lumMod val="65000"/>
                  <a:lumOff val="3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95004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Prochains </a:t>
            </a:r>
            <a:r>
              <a:rPr lang="fr-FR" dirty="0"/>
              <a:t>chantiers du DVS : (2) AMI</a:t>
            </a:r>
          </a:p>
        </p:txBody>
      </p:sp>
      <p:grpSp>
        <p:nvGrpSpPr>
          <p:cNvPr id="4" name="Groupe 3"/>
          <p:cNvGrpSpPr/>
          <p:nvPr/>
        </p:nvGrpSpPr>
        <p:grpSpPr>
          <a:xfrm>
            <a:off x="384412" y="404664"/>
            <a:ext cx="8245014" cy="1584176"/>
            <a:chOff x="543907" y="1512684"/>
            <a:chExt cx="8245014" cy="1584176"/>
          </a:xfrm>
        </p:grpSpPr>
        <p:sp>
          <p:nvSpPr>
            <p:cNvPr id="5" name="Flèche droite rayée 4"/>
            <p:cNvSpPr/>
            <p:nvPr/>
          </p:nvSpPr>
          <p:spPr>
            <a:xfrm>
              <a:off x="543907" y="1512684"/>
              <a:ext cx="8245014" cy="1584176"/>
            </a:xfrm>
            <a:prstGeom prst="stripedRightArrow">
              <a:avLst/>
            </a:prstGeom>
            <a:solidFill>
              <a:srgbClr val="A5BEF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à coins arrondis 5"/>
            <p:cNvSpPr/>
            <p:nvPr/>
          </p:nvSpPr>
          <p:spPr>
            <a:xfrm>
              <a:off x="1537647" y="1768674"/>
              <a:ext cx="1090137" cy="1069103"/>
            </a:xfrm>
            <a:prstGeom prst="roundRect">
              <a:avLst/>
            </a:prstGeom>
            <a:solidFill>
              <a:srgbClr val="0000FF"/>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1100" b="1" dirty="0" smtClean="0"/>
                <a:t>Définition conjointe du périmètre pertinent</a:t>
              </a:r>
              <a:endParaRPr lang="fr-FR" sz="1100" b="1" dirty="0"/>
            </a:p>
          </p:txBody>
        </p:sp>
        <p:sp>
          <p:nvSpPr>
            <p:cNvPr id="7" name="Rectangle à coins arrondis 6"/>
            <p:cNvSpPr/>
            <p:nvPr/>
          </p:nvSpPr>
          <p:spPr>
            <a:xfrm>
              <a:off x="5260783" y="1792706"/>
              <a:ext cx="1183425" cy="1069103"/>
            </a:xfrm>
            <a:prstGeom prst="roundRect">
              <a:avLst/>
            </a:prstGeom>
            <a:solidFill>
              <a:srgbClr val="0000FF"/>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1100" b="1" dirty="0" smtClean="0"/>
                <a:t>Expertise via les réseaux des ITMOS (entre autres)</a:t>
              </a:r>
              <a:endParaRPr lang="fr-FR" sz="1100" b="1" dirty="0"/>
            </a:p>
          </p:txBody>
        </p:sp>
        <p:sp>
          <p:nvSpPr>
            <p:cNvPr id="8" name="Rectangle à coins arrondis 7"/>
            <p:cNvSpPr/>
            <p:nvPr/>
          </p:nvSpPr>
          <p:spPr>
            <a:xfrm>
              <a:off x="2761923" y="1774007"/>
              <a:ext cx="1131169" cy="1069105"/>
            </a:xfrm>
            <a:prstGeom prst="roundRect">
              <a:avLst/>
            </a:prstGeom>
            <a:solidFill>
              <a:srgbClr val="0000FF"/>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1100" b="1" dirty="0" smtClean="0"/>
                <a:t>Site unique</a:t>
              </a:r>
              <a:endParaRPr lang="fr-FR" sz="1100" b="1" dirty="0"/>
            </a:p>
          </p:txBody>
        </p:sp>
        <p:sp>
          <p:nvSpPr>
            <p:cNvPr id="9" name="Rectangle à coins arrondis 8"/>
            <p:cNvSpPr/>
            <p:nvPr/>
          </p:nvSpPr>
          <p:spPr>
            <a:xfrm>
              <a:off x="6556672" y="1800716"/>
              <a:ext cx="1229609" cy="1053081"/>
            </a:xfrm>
            <a:prstGeom prst="roundRect">
              <a:avLst/>
            </a:prstGeom>
            <a:solidFill>
              <a:srgbClr val="0000FF"/>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1100" b="1" dirty="0" smtClean="0"/>
                <a:t>Sélection finale et financement</a:t>
              </a:r>
              <a:endParaRPr lang="fr-FR" sz="1100" b="1" dirty="0"/>
            </a:p>
          </p:txBody>
        </p:sp>
        <p:sp>
          <p:nvSpPr>
            <p:cNvPr id="10" name="Rectangle à coins arrondis 9"/>
            <p:cNvSpPr/>
            <p:nvPr/>
          </p:nvSpPr>
          <p:spPr>
            <a:xfrm>
              <a:off x="4006995" y="1800716"/>
              <a:ext cx="1131169" cy="1069105"/>
            </a:xfrm>
            <a:prstGeom prst="roundRect">
              <a:avLst/>
            </a:prstGeom>
            <a:solidFill>
              <a:srgbClr val="0000FF"/>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1100" b="1" dirty="0" smtClean="0"/>
                <a:t>Analyse conjointe des MI</a:t>
              </a:r>
              <a:endParaRPr lang="fr-FR" sz="1100" b="1" dirty="0"/>
            </a:p>
          </p:txBody>
        </p:sp>
      </p:grpSp>
      <p:grpSp>
        <p:nvGrpSpPr>
          <p:cNvPr id="11" name="Groupe 10"/>
          <p:cNvGrpSpPr/>
          <p:nvPr/>
        </p:nvGrpSpPr>
        <p:grpSpPr>
          <a:xfrm>
            <a:off x="1316008" y="1916832"/>
            <a:ext cx="5905981" cy="3965353"/>
            <a:chOff x="1316008" y="1438776"/>
            <a:chExt cx="5905981" cy="3965353"/>
          </a:xfrm>
        </p:grpSpPr>
        <p:grpSp>
          <p:nvGrpSpPr>
            <p:cNvPr id="12" name="Groupe 11"/>
            <p:cNvGrpSpPr/>
            <p:nvPr/>
          </p:nvGrpSpPr>
          <p:grpSpPr>
            <a:xfrm>
              <a:off x="2873238" y="1968235"/>
              <a:ext cx="3286400" cy="2833103"/>
              <a:chOff x="2873238" y="1700213"/>
              <a:chExt cx="3286400" cy="2833103"/>
            </a:xfrm>
          </p:grpSpPr>
          <p:sp>
            <p:nvSpPr>
              <p:cNvPr id="16" name="Triangle isocèle 15"/>
              <p:cNvSpPr/>
              <p:nvPr/>
            </p:nvSpPr>
            <p:spPr>
              <a:xfrm>
                <a:off x="2873238" y="1700213"/>
                <a:ext cx="3286400" cy="2833103"/>
              </a:xfrm>
              <a:prstGeom prst="triangle">
                <a:avLst/>
              </a:prstGeom>
              <a:gradFill flip="none" rotWithShape="1">
                <a:gsLst>
                  <a:gs pos="0">
                    <a:srgbClr val="09BFFF">
                      <a:shade val="30000"/>
                      <a:satMod val="115000"/>
                    </a:srgbClr>
                  </a:gs>
                  <a:gs pos="50000">
                    <a:srgbClr val="09BFFF">
                      <a:shade val="67500"/>
                      <a:satMod val="115000"/>
                    </a:srgbClr>
                  </a:gs>
                  <a:gs pos="100000">
                    <a:srgbClr val="09BFFF">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Triangle isocèle 16"/>
              <p:cNvSpPr/>
              <p:nvPr/>
            </p:nvSpPr>
            <p:spPr>
              <a:xfrm>
                <a:off x="3662022" y="2632455"/>
                <a:ext cx="1708832" cy="14731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3" name="ZoneTexte 12"/>
            <p:cNvSpPr txBox="1"/>
            <p:nvPr/>
          </p:nvSpPr>
          <p:spPr>
            <a:xfrm>
              <a:off x="1316008" y="4880909"/>
              <a:ext cx="2005934" cy="523220"/>
            </a:xfrm>
            <a:prstGeom prst="rect">
              <a:avLst/>
            </a:prstGeom>
            <a:noFill/>
          </p:spPr>
          <p:txBody>
            <a:bodyPr wrap="none" rtlCol="0">
              <a:spAutoFit/>
            </a:bodyPr>
            <a:lstStyle/>
            <a:p>
              <a:pPr algn="ctr"/>
              <a:r>
                <a:rPr lang="fr-FR" sz="2800" dirty="0" smtClean="0">
                  <a:latin typeface="Calibri" panose="020F0502020204030204" pitchFamily="34" charset="0"/>
                  <a:cs typeface="Calibri" panose="020F0502020204030204" pitchFamily="34" charset="0"/>
                </a:rPr>
                <a:t>Académique</a:t>
              </a:r>
              <a:endParaRPr lang="fr-FR" sz="2800" dirty="0">
                <a:latin typeface="Calibri" panose="020F0502020204030204" pitchFamily="34" charset="0"/>
                <a:cs typeface="Calibri" panose="020F0502020204030204" pitchFamily="34" charset="0"/>
              </a:endParaRPr>
            </a:p>
          </p:txBody>
        </p:sp>
        <p:sp>
          <p:nvSpPr>
            <p:cNvPr id="14" name="ZoneTexte 13"/>
            <p:cNvSpPr txBox="1"/>
            <p:nvPr/>
          </p:nvSpPr>
          <p:spPr>
            <a:xfrm>
              <a:off x="5855909" y="4880909"/>
              <a:ext cx="1366080" cy="523220"/>
            </a:xfrm>
            <a:prstGeom prst="rect">
              <a:avLst/>
            </a:prstGeom>
            <a:noFill/>
          </p:spPr>
          <p:txBody>
            <a:bodyPr wrap="none" rtlCol="0">
              <a:spAutoFit/>
            </a:bodyPr>
            <a:lstStyle/>
            <a:p>
              <a:pPr algn="ctr"/>
              <a:r>
                <a:rPr lang="fr-FR" sz="2800" dirty="0" smtClean="0">
                  <a:latin typeface="Calibri" panose="020F0502020204030204" pitchFamily="34" charset="0"/>
                  <a:cs typeface="Calibri" panose="020F0502020204030204" pitchFamily="34" charset="0"/>
                </a:rPr>
                <a:t>Clinique</a:t>
              </a:r>
              <a:endParaRPr lang="fr-FR" sz="2800" dirty="0">
                <a:latin typeface="Calibri" panose="020F0502020204030204" pitchFamily="34" charset="0"/>
                <a:cs typeface="Calibri" panose="020F0502020204030204" pitchFamily="34" charset="0"/>
              </a:endParaRPr>
            </a:p>
          </p:txBody>
        </p:sp>
        <p:sp>
          <p:nvSpPr>
            <p:cNvPr id="15" name="ZoneTexte 14"/>
            <p:cNvSpPr txBox="1"/>
            <p:nvPr/>
          </p:nvSpPr>
          <p:spPr>
            <a:xfrm>
              <a:off x="3733629" y="1438776"/>
              <a:ext cx="1565621" cy="523220"/>
            </a:xfrm>
            <a:prstGeom prst="rect">
              <a:avLst/>
            </a:prstGeom>
            <a:noFill/>
          </p:spPr>
          <p:txBody>
            <a:bodyPr wrap="none" rtlCol="0">
              <a:spAutoFit/>
            </a:bodyPr>
            <a:lstStyle/>
            <a:p>
              <a:pPr algn="ctr"/>
              <a:r>
                <a:rPr lang="fr-FR" sz="2800" dirty="0" smtClean="0">
                  <a:latin typeface="Calibri" panose="020F0502020204030204" pitchFamily="34" charset="0"/>
                  <a:cs typeface="Calibri" panose="020F0502020204030204" pitchFamily="34" charset="0"/>
                </a:rPr>
                <a:t>Industriel</a:t>
              </a:r>
              <a:endParaRPr lang="fr-FR" sz="2800" dirty="0">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85340588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Prochains </a:t>
            </a:r>
            <a:r>
              <a:rPr lang="fr-FR" dirty="0"/>
              <a:t>chantiers du DVS : (2) </a:t>
            </a:r>
            <a:r>
              <a:rPr lang="fr-FR" dirty="0" smtClean="0"/>
              <a:t>AMI</a:t>
            </a:r>
            <a:endParaRPr lang="fr-FR" dirty="0"/>
          </a:p>
        </p:txBody>
      </p:sp>
      <p:grpSp>
        <p:nvGrpSpPr>
          <p:cNvPr id="5" name="Groupe 4"/>
          <p:cNvGrpSpPr/>
          <p:nvPr/>
        </p:nvGrpSpPr>
        <p:grpSpPr>
          <a:xfrm>
            <a:off x="2873238" y="1968235"/>
            <a:ext cx="3286400" cy="2833103"/>
            <a:chOff x="2873238" y="1700213"/>
            <a:chExt cx="3286400" cy="2833103"/>
          </a:xfrm>
        </p:grpSpPr>
        <p:sp>
          <p:nvSpPr>
            <p:cNvPr id="3" name="Triangle isocèle 2"/>
            <p:cNvSpPr/>
            <p:nvPr/>
          </p:nvSpPr>
          <p:spPr>
            <a:xfrm>
              <a:off x="2873238" y="1700213"/>
              <a:ext cx="3286400" cy="2833103"/>
            </a:xfrm>
            <a:prstGeom prst="triangle">
              <a:avLst/>
            </a:prstGeom>
            <a:gradFill flip="none" rotWithShape="1">
              <a:gsLst>
                <a:gs pos="0">
                  <a:srgbClr val="09BFFF">
                    <a:shade val="30000"/>
                    <a:satMod val="115000"/>
                  </a:srgbClr>
                </a:gs>
                <a:gs pos="50000">
                  <a:srgbClr val="09BFFF">
                    <a:shade val="67500"/>
                    <a:satMod val="115000"/>
                  </a:srgbClr>
                </a:gs>
                <a:gs pos="100000">
                  <a:srgbClr val="09BFFF">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riangle isocèle 3"/>
            <p:cNvSpPr/>
            <p:nvPr/>
          </p:nvSpPr>
          <p:spPr>
            <a:xfrm>
              <a:off x="3662022" y="2632455"/>
              <a:ext cx="1708832" cy="14731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7" name="ZoneTexte 6"/>
          <p:cNvSpPr txBox="1"/>
          <p:nvPr/>
        </p:nvSpPr>
        <p:spPr>
          <a:xfrm>
            <a:off x="1316008" y="4880909"/>
            <a:ext cx="2005934" cy="523220"/>
          </a:xfrm>
          <a:prstGeom prst="rect">
            <a:avLst/>
          </a:prstGeom>
          <a:noFill/>
        </p:spPr>
        <p:txBody>
          <a:bodyPr wrap="none" rtlCol="0">
            <a:spAutoFit/>
          </a:bodyPr>
          <a:lstStyle/>
          <a:p>
            <a:pPr algn="ctr"/>
            <a:r>
              <a:rPr lang="fr-FR" sz="2800" dirty="0" smtClean="0">
                <a:latin typeface="Calibri" panose="020F0502020204030204" pitchFamily="34" charset="0"/>
                <a:cs typeface="Calibri" panose="020F0502020204030204" pitchFamily="34" charset="0"/>
              </a:rPr>
              <a:t>Académique</a:t>
            </a:r>
            <a:endParaRPr lang="fr-FR" sz="2800" dirty="0">
              <a:latin typeface="Calibri" panose="020F0502020204030204" pitchFamily="34" charset="0"/>
              <a:cs typeface="Calibri" panose="020F0502020204030204" pitchFamily="34" charset="0"/>
            </a:endParaRPr>
          </a:p>
        </p:txBody>
      </p:sp>
      <p:sp>
        <p:nvSpPr>
          <p:cNvPr id="8" name="ZoneTexte 7"/>
          <p:cNvSpPr txBox="1"/>
          <p:nvPr/>
        </p:nvSpPr>
        <p:spPr>
          <a:xfrm>
            <a:off x="5855909" y="4880909"/>
            <a:ext cx="1366080" cy="523220"/>
          </a:xfrm>
          <a:prstGeom prst="rect">
            <a:avLst/>
          </a:prstGeom>
          <a:noFill/>
        </p:spPr>
        <p:txBody>
          <a:bodyPr wrap="none" rtlCol="0">
            <a:spAutoFit/>
          </a:bodyPr>
          <a:lstStyle/>
          <a:p>
            <a:pPr algn="ctr"/>
            <a:r>
              <a:rPr lang="fr-FR" sz="2800" dirty="0" smtClean="0">
                <a:latin typeface="Calibri" panose="020F0502020204030204" pitchFamily="34" charset="0"/>
                <a:cs typeface="Calibri" panose="020F0502020204030204" pitchFamily="34" charset="0"/>
              </a:rPr>
              <a:t>Clinique</a:t>
            </a:r>
            <a:endParaRPr lang="fr-FR" sz="2800" dirty="0">
              <a:latin typeface="Calibri" panose="020F0502020204030204" pitchFamily="34" charset="0"/>
              <a:cs typeface="Calibri" panose="020F0502020204030204" pitchFamily="34" charset="0"/>
            </a:endParaRPr>
          </a:p>
        </p:txBody>
      </p:sp>
      <p:sp>
        <p:nvSpPr>
          <p:cNvPr id="9" name="ZoneTexte 8"/>
          <p:cNvSpPr txBox="1"/>
          <p:nvPr/>
        </p:nvSpPr>
        <p:spPr>
          <a:xfrm>
            <a:off x="3733629" y="1438776"/>
            <a:ext cx="1565621" cy="523220"/>
          </a:xfrm>
          <a:prstGeom prst="rect">
            <a:avLst/>
          </a:prstGeom>
          <a:noFill/>
        </p:spPr>
        <p:txBody>
          <a:bodyPr wrap="none" rtlCol="0">
            <a:spAutoFit/>
          </a:bodyPr>
          <a:lstStyle/>
          <a:p>
            <a:pPr algn="ctr"/>
            <a:r>
              <a:rPr lang="fr-FR" sz="2800" dirty="0" smtClean="0">
                <a:latin typeface="Calibri" panose="020F0502020204030204" pitchFamily="34" charset="0"/>
                <a:cs typeface="Calibri" panose="020F0502020204030204" pitchFamily="34" charset="0"/>
              </a:rPr>
              <a:t>Industriel</a:t>
            </a:r>
            <a:endParaRPr lang="fr-FR" sz="2800" dirty="0">
              <a:latin typeface="Calibri" panose="020F0502020204030204" pitchFamily="34" charset="0"/>
              <a:cs typeface="Calibri" panose="020F0502020204030204" pitchFamily="34" charset="0"/>
            </a:endParaRPr>
          </a:p>
        </p:txBody>
      </p:sp>
      <p:sp>
        <p:nvSpPr>
          <p:cNvPr id="10" name="ZoneTexte 9"/>
          <p:cNvSpPr txBox="1"/>
          <p:nvPr/>
        </p:nvSpPr>
        <p:spPr>
          <a:xfrm>
            <a:off x="919326" y="5332357"/>
            <a:ext cx="2838662" cy="523220"/>
          </a:xfrm>
          <a:prstGeom prst="rect">
            <a:avLst/>
          </a:prstGeom>
          <a:noFill/>
        </p:spPr>
        <p:txBody>
          <a:bodyPr wrap="none" rtlCol="0">
            <a:spAutoFit/>
          </a:bodyPr>
          <a:lstStyle/>
          <a:p>
            <a:pPr algn="ctr"/>
            <a:r>
              <a:rPr lang="fr-FR" sz="2800" dirty="0">
                <a:solidFill>
                  <a:srgbClr val="000099"/>
                </a:solidFill>
                <a:latin typeface="Calibri" panose="020F0502020204030204" pitchFamily="34" charset="0"/>
                <a:cs typeface="Calibri" panose="020F0502020204030204" pitchFamily="34" charset="0"/>
              </a:rPr>
              <a:t>v</a:t>
            </a:r>
            <a:r>
              <a:rPr lang="fr-FR" sz="2800" dirty="0" smtClean="0">
                <a:solidFill>
                  <a:srgbClr val="000099"/>
                </a:solidFill>
                <a:latin typeface="Calibri" panose="020F0502020204030204" pitchFamily="34" charset="0"/>
                <a:cs typeface="Calibri" panose="020F0502020204030204" pitchFamily="34" charset="0"/>
              </a:rPr>
              <a:t>alidation clinique</a:t>
            </a:r>
            <a:endParaRPr lang="fr-FR" sz="2800" dirty="0">
              <a:solidFill>
                <a:srgbClr val="000099"/>
              </a:solidFill>
              <a:latin typeface="Calibri" panose="020F0502020204030204" pitchFamily="34" charset="0"/>
              <a:cs typeface="Calibri" panose="020F0502020204030204" pitchFamily="34" charset="0"/>
            </a:endParaRPr>
          </a:p>
        </p:txBody>
      </p:sp>
      <p:sp>
        <p:nvSpPr>
          <p:cNvPr id="11" name="ZoneTexte 10"/>
          <p:cNvSpPr txBox="1"/>
          <p:nvPr/>
        </p:nvSpPr>
        <p:spPr>
          <a:xfrm>
            <a:off x="3215670" y="1042991"/>
            <a:ext cx="2601546" cy="523220"/>
          </a:xfrm>
          <a:prstGeom prst="rect">
            <a:avLst/>
          </a:prstGeom>
          <a:noFill/>
        </p:spPr>
        <p:txBody>
          <a:bodyPr wrap="none" rtlCol="0">
            <a:spAutoFit/>
          </a:bodyPr>
          <a:lstStyle/>
          <a:p>
            <a:pPr algn="ctr"/>
            <a:r>
              <a:rPr lang="fr-FR" sz="2800" dirty="0">
                <a:solidFill>
                  <a:srgbClr val="000099"/>
                </a:solidFill>
                <a:latin typeface="Calibri" panose="020F0502020204030204" pitchFamily="34" charset="0"/>
                <a:cs typeface="Calibri" panose="020F0502020204030204" pitchFamily="34" charset="0"/>
              </a:rPr>
              <a:t>a</a:t>
            </a:r>
            <a:r>
              <a:rPr lang="fr-FR" sz="2800" dirty="0" smtClean="0">
                <a:solidFill>
                  <a:srgbClr val="000099"/>
                </a:solidFill>
                <a:latin typeface="Calibri" panose="020F0502020204030204" pitchFamily="34" charset="0"/>
                <a:cs typeface="Calibri" panose="020F0502020204030204" pitchFamily="34" charset="0"/>
              </a:rPr>
              <a:t>ccès au marché</a:t>
            </a:r>
            <a:endParaRPr lang="fr-FR" sz="2800" dirty="0">
              <a:solidFill>
                <a:srgbClr val="000099"/>
              </a:solidFill>
              <a:latin typeface="Calibri" panose="020F0502020204030204" pitchFamily="34" charset="0"/>
              <a:cs typeface="Calibri" panose="020F0502020204030204" pitchFamily="34" charset="0"/>
            </a:endParaRPr>
          </a:p>
        </p:txBody>
      </p:sp>
      <p:sp>
        <p:nvSpPr>
          <p:cNvPr id="12" name="ZoneTexte 11"/>
          <p:cNvSpPr txBox="1"/>
          <p:nvPr/>
        </p:nvSpPr>
        <p:spPr>
          <a:xfrm>
            <a:off x="4878482" y="5332357"/>
            <a:ext cx="3325911" cy="523220"/>
          </a:xfrm>
          <a:prstGeom prst="rect">
            <a:avLst/>
          </a:prstGeom>
          <a:noFill/>
        </p:spPr>
        <p:txBody>
          <a:bodyPr wrap="none" rtlCol="0">
            <a:spAutoFit/>
          </a:bodyPr>
          <a:lstStyle/>
          <a:p>
            <a:pPr algn="ctr"/>
            <a:r>
              <a:rPr lang="fr-FR" sz="2800" dirty="0" smtClean="0">
                <a:solidFill>
                  <a:srgbClr val="000099"/>
                </a:solidFill>
                <a:latin typeface="Calibri" panose="020F0502020204030204" pitchFamily="34" charset="0"/>
                <a:cs typeface="Calibri" panose="020F0502020204030204" pitchFamily="34" charset="0"/>
              </a:rPr>
              <a:t>besoin technologique</a:t>
            </a:r>
            <a:endParaRPr lang="fr-FR" sz="2800" dirty="0">
              <a:solidFill>
                <a:srgbClr val="000099"/>
              </a:solidFill>
              <a:latin typeface="Calibri" panose="020F0502020204030204" pitchFamily="34" charset="0"/>
              <a:cs typeface="Calibri" panose="020F0502020204030204" pitchFamily="34" charset="0"/>
            </a:endParaRPr>
          </a:p>
        </p:txBody>
      </p:sp>
      <p:sp>
        <p:nvSpPr>
          <p:cNvPr id="6" name="Rectangle à coins arrondis 5"/>
          <p:cNvSpPr/>
          <p:nvPr/>
        </p:nvSpPr>
        <p:spPr>
          <a:xfrm>
            <a:off x="818116" y="3212976"/>
            <a:ext cx="2984870" cy="16920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dirty="0" smtClean="0">
              <a:solidFill>
                <a:schemeClr val="tx1"/>
              </a:solidFill>
            </a:endParaRPr>
          </a:p>
          <a:p>
            <a:pPr algn="ctr"/>
            <a:endParaRPr lang="fr-FR" sz="1100" dirty="0" smtClean="0">
              <a:solidFill>
                <a:schemeClr val="tx1"/>
              </a:solidFill>
            </a:endParaRPr>
          </a:p>
          <a:p>
            <a:pPr algn="ctr"/>
            <a:r>
              <a:rPr lang="fr-FR" sz="2400" dirty="0">
                <a:solidFill>
                  <a:schemeClr val="tx1"/>
                </a:solidFill>
              </a:rPr>
              <a:t>v</a:t>
            </a:r>
            <a:r>
              <a:rPr lang="fr-FR" sz="2400" dirty="0" smtClean="0">
                <a:solidFill>
                  <a:schemeClr val="tx1"/>
                </a:solidFill>
              </a:rPr>
              <a:t>alidation clinique, </a:t>
            </a:r>
          </a:p>
          <a:p>
            <a:pPr algn="ctr"/>
            <a:r>
              <a:rPr lang="fr-FR" sz="2400" dirty="0" smtClean="0">
                <a:solidFill>
                  <a:srgbClr val="C00000"/>
                </a:solidFill>
              </a:rPr>
              <a:t>étude pilote</a:t>
            </a:r>
            <a:endParaRPr lang="fr-FR" sz="2400" dirty="0">
              <a:solidFill>
                <a:srgbClr val="C00000"/>
              </a:solidFill>
            </a:endParaRPr>
          </a:p>
        </p:txBody>
      </p:sp>
      <p:sp>
        <p:nvSpPr>
          <p:cNvPr id="13" name="Rectangle à coins arrondis 12"/>
          <p:cNvSpPr/>
          <p:nvPr/>
        </p:nvSpPr>
        <p:spPr>
          <a:xfrm>
            <a:off x="3024008" y="1920937"/>
            <a:ext cx="2984870" cy="19800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dirty="0" smtClean="0">
              <a:solidFill>
                <a:schemeClr val="tx1"/>
              </a:solidFill>
            </a:endParaRPr>
          </a:p>
          <a:p>
            <a:pPr algn="ctr"/>
            <a:endParaRPr lang="fr-FR" sz="1100" dirty="0" smtClean="0">
              <a:solidFill>
                <a:schemeClr val="tx1"/>
              </a:solidFill>
            </a:endParaRPr>
          </a:p>
          <a:p>
            <a:pPr algn="ctr"/>
            <a:r>
              <a:rPr lang="fr-FR" sz="2400" dirty="0">
                <a:solidFill>
                  <a:schemeClr val="tx1"/>
                </a:solidFill>
              </a:rPr>
              <a:t>v</a:t>
            </a:r>
            <a:r>
              <a:rPr lang="fr-FR" sz="2400" dirty="0" smtClean="0">
                <a:solidFill>
                  <a:schemeClr val="tx1"/>
                </a:solidFill>
              </a:rPr>
              <a:t>alidation clinique pour </a:t>
            </a:r>
          </a:p>
          <a:p>
            <a:pPr algn="ctr"/>
            <a:r>
              <a:rPr lang="fr-FR" sz="2400" dirty="0" smtClean="0">
                <a:solidFill>
                  <a:srgbClr val="C00000"/>
                </a:solidFill>
              </a:rPr>
              <a:t>l’accès au marché</a:t>
            </a:r>
            <a:endParaRPr lang="fr-FR" sz="2400" dirty="0">
              <a:solidFill>
                <a:srgbClr val="C00000"/>
              </a:solidFill>
            </a:endParaRPr>
          </a:p>
        </p:txBody>
      </p:sp>
      <p:sp>
        <p:nvSpPr>
          <p:cNvPr id="14" name="Rectangle à coins arrondis 13"/>
          <p:cNvSpPr/>
          <p:nvPr/>
        </p:nvSpPr>
        <p:spPr>
          <a:xfrm>
            <a:off x="5014041" y="3212976"/>
            <a:ext cx="2984870" cy="16920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i="1" dirty="0" smtClean="0">
              <a:solidFill>
                <a:srgbClr val="C00000"/>
              </a:solidFill>
            </a:endParaRPr>
          </a:p>
          <a:p>
            <a:pPr algn="ctr"/>
            <a:r>
              <a:rPr lang="fr-FR" sz="2400" i="1" dirty="0" smtClean="0">
                <a:solidFill>
                  <a:srgbClr val="C00000"/>
                </a:solidFill>
              </a:rPr>
              <a:t>besoin</a:t>
            </a:r>
          </a:p>
          <a:p>
            <a:pPr algn="ctr"/>
            <a:r>
              <a:rPr lang="fr-FR" sz="2400" i="1" dirty="0" smtClean="0">
                <a:solidFill>
                  <a:srgbClr val="C00000"/>
                </a:solidFill>
              </a:rPr>
              <a:t>technologique</a:t>
            </a:r>
            <a:endParaRPr lang="fr-FR" sz="2400" dirty="0">
              <a:solidFill>
                <a:srgbClr val="C00000"/>
              </a:solidFill>
            </a:endParaRPr>
          </a:p>
        </p:txBody>
      </p:sp>
      <p:pic>
        <p:nvPicPr>
          <p:cNvPr id="15" name="Imag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67199" y="3398829"/>
            <a:ext cx="286703" cy="417386"/>
          </a:xfrm>
          <a:prstGeom prst="rect">
            <a:avLst/>
          </a:prstGeom>
        </p:spPr>
      </p:pic>
      <p:pic>
        <p:nvPicPr>
          <p:cNvPr id="16" name="Imag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57211" y="2060848"/>
            <a:ext cx="286703" cy="417386"/>
          </a:xfrm>
          <a:prstGeom prst="rect">
            <a:avLst/>
          </a:prstGeom>
        </p:spPr>
      </p:pic>
      <p:pic>
        <p:nvPicPr>
          <p:cNvPr id="17" name="Imag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95597" y="3429000"/>
            <a:ext cx="286703" cy="417386"/>
          </a:xfrm>
          <a:prstGeom prst="rect">
            <a:avLst/>
          </a:prstGeom>
        </p:spPr>
      </p:pic>
    </p:spTree>
    <p:extLst>
      <p:ext uri="{BB962C8B-B14F-4D97-AF65-F5344CB8AC3E}">
        <p14:creationId xmlns:p14="http://schemas.microsoft.com/office/powerpoint/2010/main" val="3044769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1"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15"/>
                                        </p:tgtEl>
                                        <p:attrNameLst>
                                          <p:attrName>style.visibility</p:attrName>
                                        </p:attrNameLst>
                                      </p:cBhvr>
                                      <p:to>
                                        <p:strVal val="hidden"/>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3"/>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16"/>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6" grpId="1" animBg="1"/>
      <p:bldP spid="13" grpId="0" animBg="1"/>
      <p:bldP spid="13" grpId="1" animBg="1"/>
      <p:bldP spid="1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ZoneTexte 25"/>
          <p:cNvSpPr txBox="1"/>
          <p:nvPr/>
        </p:nvSpPr>
        <p:spPr>
          <a:xfrm>
            <a:off x="4878482" y="5332357"/>
            <a:ext cx="3325911" cy="523220"/>
          </a:xfrm>
          <a:prstGeom prst="rect">
            <a:avLst/>
          </a:prstGeom>
          <a:noFill/>
        </p:spPr>
        <p:txBody>
          <a:bodyPr wrap="none" rtlCol="0">
            <a:spAutoFit/>
          </a:bodyPr>
          <a:lstStyle/>
          <a:p>
            <a:pPr algn="ctr"/>
            <a:r>
              <a:rPr lang="fr-FR" sz="2800" dirty="0" smtClean="0">
                <a:solidFill>
                  <a:srgbClr val="000099"/>
                </a:solidFill>
                <a:latin typeface="Calibri" panose="020F0502020204030204" pitchFamily="34" charset="0"/>
                <a:cs typeface="Calibri" panose="020F0502020204030204" pitchFamily="34" charset="0"/>
              </a:rPr>
              <a:t>besoin technologique</a:t>
            </a:r>
            <a:endParaRPr lang="fr-FR" sz="2800" dirty="0">
              <a:solidFill>
                <a:srgbClr val="000099"/>
              </a:solidFill>
              <a:latin typeface="Calibri" panose="020F0502020204030204" pitchFamily="34" charset="0"/>
              <a:cs typeface="Calibri" panose="020F0502020204030204" pitchFamily="34" charset="0"/>
            </a:endParaRPr>
          </a:p>
        </p:txBody>
      </p:sp>
      <p:sp>
        <p:nvSpPr>
          <p:cNvPr id="2" name="Titre 1"/>
          <p:cNvSpPr>
            <a:spLocks noGrp="1"/>
          </p:cNvSpPr>
          <p:nvPr>
            <p:ph type="title"/>
          </p:nvPr>
        </p:nvSpPr>
        <p:spPr/>
        <p:txBody>
          <a:bodyPr/>
          <a:lstStyle/>
          <a:p>
            <a:r>
              <a:rPr lang="fr-FR" dirty="0" smtClean="0"/>
              <a:t>Prochains </a:t>
            </a:r>
            <a:r>
              <a:rPr lang="fr-FR" dirty="0"/>
              <a:t>chantiers du DVS : (2) </a:t>
            </a:r>
            <a:r>
              <a:rPr lang="fr-FR" dirty="0" smtClean="0"/>
              <a:t>AMI</a:t>
            </a:r>
            <a:endParaRPr lang="fr-FR" dirty="0"/>
          </a:p>
        </p:txBody>
      </p:sp>
      <p:grpSp>
        <p:nvGrpSpPr>
          <p:cNvPr id="5" name="Groupe 4"/>
          <p:cNvGrpSpPr/>
          <p:nvPr/>
        </p:nvGrpSpPr>
        <p:grpSpPr>
          <a:xfrm>
            <a:off x="2873238" y="1968235"/>
            <a:ext cx="3286400" cy="2833103"/>
            <a:chOff x="2873238" y="1700213"/>
            <a:chExt cx="3286400" cy="2833103"/>
          </a:xfrm>
        </p:grpSpPr>
        <p:sp>
          <p:nvSpPr>
            <p:cNvPr id="3" name="Triangle isocèle 2"/>
            <p:cNvSpPr/>
            <p:nvPr/>
          </p:nvSpPr>
          <p:spPr>
            <a:xfrm>
              <a:off x="2873238" y="1700213"/>
              <a:ext cx="3286400" cy="2833103"/>
            </a:xfrm>
            <a:prstGeom prst="triangle">
              <a:avLst/>
            </a:prstGeom>
            <a:gradFill flip="none" rotWithShape="1">
              <a:gsLst>
                <a:gs pos="0">
                  <a:srgbClr val="09BFFF">
                    <a:shade val="30000"/>
                    <a:satMod val="115000"/>
                  </a:srgbClr>
                </a:gs>
                <a:gs pos="50000">
                  <a:srgbClr val="09BFFF">
                    <a:shade val="67500"/>
                    <a:satMod val="115000"/>
                  </a:srgbClr>
                </a:gs>
                <a:gs pos="100000">
                  <a:srgbClr val="09BFFF">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riangle isocèle 3"/>
            <p:cNvSpPr/>
            <p:nvPr/>
          </p:nvSpPr>
          <p:spPr>
            <a:xfrm>
              <a:off x="3662022" y="2632455"/>
              <a:ext cx="1708832" cy="14731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7" name="ZoneTexte 6"/>
          <p:cNvSpPr txBox="1"/>
          <p:nvPr/>
        </p:nvSpPr>
        <p:spPr>
          <a:xfrm>
            <a:off x="1316008" y="4880909"/>
            <a:ext cx="2005934" cy="523220"/>
          </a:xfrm>
          <a:prstGeom prst="rect">
            <a:avLst/>
          </a:prstGeom>
          <a:noFill/>
        </p:spPr>
        <p:txBody>
          <a:bodyPr wrap="none" rtlCol="0">
            <a:spAutoFit/>
          </a:bodyPr>
          <a:lstStyle/>
          <a:p>
            <a:pPr algn="ctr"/>
            <a:r>
              <a:rPr lang="fr-FR" sz="2800" dirty="0" smtClean="0">
                <a:latin typeface="Calibri" panose="020F0502020204030204" pitchFamily="34" charset="0"/>
                <a:cs typeface="Calibri" panose="020F0502020204030204" pitchFamily="34" charset="0"/>
              </a:rPr>
              <a:t>Académique</a:t>
            </a:r>
            <a:endParaRPr lang="fr-FR" sz="2800" dirty="0">
              <a:latin typeface="Calibri" panose="020F0502020204030204" pitchFamily="34" charset="0"/>
              <a:cs typeface="Calibri" panose="020F0502020204030204" pitchFamily="34" charset="0"/>
            </a:endParaRPr>
          </a:p>
        </p:txBody>
      </p:sp>
      <p:sp>
        <p:nvSpPr>
          <p:cNvPr id="8" name="ZoneTexte 7"/>
          <p:cNvSpPr txBox="1"/>
          <p:nvPr/>
        </p:nvSpPr>
        <p:spPr>
          <a:xfrm>
            <a:off x="5855909" y="4880909"/>
            <a:ext cx="1366080" cy="523220"/>
          </a:xfrm>
          <a:prstGeom prst="rect">
            <a:avLst/>
          </a:prstGeom>
          <a:noFill/>
        </p:spPr>
        <p:txBody>
          <a:bodyPr wrap="none" rtlCol="0">
            <a:spAutoFit/>
          </a:bodyPr>
          <a:lstStyle/>
          <a:p>
            <a:pPr algn="ctr"/>
            <a:r>
              <a:rPr lang="fr-FR" sz="2800" dirty="0" smtClean="0">
                <a:latin typeface="Calibri" panose="020F0502020204030204" pitchFamily="34" charset="0"/>
                <a:cs typeface="Calibri" panose="020F0502020204030204" pitchFamily="34" charset="0"/>
              </a:rPr>
              <a:t>Clinique</a:t>
            </a:r>
            <a:endParaRPr lang="fr-FR" sz="2800" dirty="0">
              <a:latin typeface="Calibri" panose="020F0502020204030204" pitchFamily="34" charset="0"/>
              <a:cs typeface="Calibri" panose="020F0502020204030204" pitchFamily="34" charset="0"/>
            </a:endParaRPr>
          </a:p>
        </p:txBody>
      </p:sp>
      <p:sp>
        <p:nvSpPr>
          <p:cNvPr id="9" name="ZoneTexte 8"/>
          <p:cNvSpPr txBox="1"/>
          <p:nvPr/>
        </p:nvSpPr>
        <p:spPr>
          <a:xfrm>
            <a:off x="3733629" y="1438776"/>
            <a:ext cx="1565621" cy="523220"/>
          </a:xfrm>
          <a:prstGeom prst="rect">
            <a:avLst/>
          </a:prstGeom>
          <a:noFill/>
        </p:spPr>
        <p:txBody>
          <a:bodyPr wrap="none" rtlCol="0">
            <a:spAutoFit/>
          </a:bodyPr>
          <a:lstStyle/>
          <a:p>
            <a:pPr algn="ctr"/>
            <a:r>
              <a:rPr lang="fr-FR" sz="2800" dirty="0" smtClean="0">
                <a:latin typeface="Calibri" panose="020F0502020204030204" pitchFamily="34" charset="0"/>
                <a:cs typeface="Calibri" panose="020F0502020204030204" pitchFamily="34" charset="0"/>
              </a:rPr>
              <a:t>Industriel</a:t>
            </a:r>
            <a:endParaRPr lang="fr-FR" sz="2800" dirty="0">
              <a:latin typeface="Calibri" panose="020F0502020204030204" pitchFamily="34" charset="0"/>
              <a:cs typeface="Calibri" panose="020F0502020204030204" pitchFamily="34" charset="0"/>
            </a:endParaRPr>
          </a:p>
        </p:txBody>
      </p:sp>
      <p:sp>
        <p:nvSpPr>
          <p:cNvPr id="10" name="ZoneTexte 9"/>
          <p:cNvSpPr txBox="1"/>
          <p:nvPr/>
        </p:nvSpPr>
        <p:spPr>
          <a:xfrm>
            <a:off x="919326" y="5332357"/>
            <a:ext cx="2838662" cy="523220"/>
          </a:xfrm>
          <a:prstGeom prst="rect">
            <a:avLst/>
          </a:prstGeom>
          <a:noFill/>
        </p:spPr>
        <p:txBody>
          <a:bodyPr wrap="none" rtlCol="0">
            <a:spAutoFit/>
          </a:bodyPr>
          <a:lstStyle/>
          <a:p>
            <a:pPr algn="ctr"/>
            <a:r>
              <a:rPr lang="fr-FR" sz="2800" dirty="0">
                <a:solidFill>
                  <a:srgbClr val="000099"/>
                </a:solidFill>
                <a:latin typeface="Calibri" panose="020F0502020204030204" pitchFamily="34" charset="0"/>
                <a:cs typeface="Calibri" panose="020F0502020204030204" pitchFamily="34" charset="0"/>
              </a:rPr>
              <a:t>v</a:t>
            </a:r>
            <a:r>
              <a:rPr lang="fr-FR" sz="2800" dirty="0" smtClean="0">
                <a:solidFill>
                  <a:srgbClr val="000099"/>
                </a:solidFill>
                <a:latin typeface="Calibri" panose="020F0502020204030204" pitchFamily="34" charset="0"/>
                <a:cs typeface="Calibri" panose="020F0502020204030204" pitchFamily="34" charset="0"/>
              </a:rPr>
              <a:t>alidation clinique</a:t>
            </a:r>
            <a:endParaRPr lang="fr-FR" sz="2800" dirty="0">
              <a:solidFill>
                <a:srgbClr val="000099"/>
              </a:solidFill>
              <a:latin typeface="Calibri" panose="020F0502020204030204" pitchFamily="34" charset="0"/>
              <a:cs typeface="Calibri" panose="020F0502020204030204" pitchFamily="34" charset="0"/>
            </a:endParaRPr>
          </a:p>
        </p:txBody>
      </p:sp>
      <p:sp>
        <p:nvSpPr>
          <p:cNvPr id="11" name="ZoneTexte 10"/>
          <p:cNvSpPr txBox="1"/>
          <p:nvPr/>
        </p:nvSpPr>
        <p:spPr>
          <a:xfrm>
            <a:off x="3215670" y="1042991"/>
            <a:ext cx="2601546" cy="523220"/>
          </a:xfrm>
          <a:prstGeom prst="rect">
            <a:avLst/>
          </a:prstGeom>
          <a:noFill/>
        </p:spPr>
        <p:txBody>
          <a:bodyPr wrap="none" rtlCol="0">
            <a:spAutoFit/>
          </a:bodyPr>
          <a:lstStyle/>
          <a:p>
            <a:pPr algn="ctr"/>
            <a:r>
              <a:rPr lang="fr-FR" sz="2800" dirty="0">
                <a:solidFill>
                  <a:srgbClr val="000099"/>
                </a:solidFill>
                <a:latin typeface="Calibri" panose="020F0502020204030204" pitchFamily="34" charset="0"/>
                <a:cs typeface="Calibri" panose="020F0502020204030204" pitchFamily="34" charset="0"/>
              </a:rPr>
              <a:t>a</a:t>
            </a:r>
            <a:r>
              <a:rPr lang="fr-FR" sz="2800" dirty="0" smtClean="0">
                <a:solidFill>
                  <a:srgbClr val="000099"/>
                </a:solidFill>
                <a:latin typeface="Calibri" panose="020F0502020204030204" pitchFamily="34" charset="0"/>
                <a:cs typeface="Calibri" panose="020F0502020204030204" pitchFamily="34" charset="0"/>
              </a:rPr>
              <a:t>ccès au marché</a:t>
            </a:r>
            <a:endParaRPr lang="fr-FR" sz="2800" dirty="0">
              <a:solidFill>
                <a:srgbClr val="000099"/>
              </a:solidFill>
              <a:latin typeface="Calibri" panose="020F0502020204030204" pitchFamily="34" charset="0"/>
              <a:cs typeface="Calibri" panose="020F0502020204030204" pitchFamily="34" charset="0"/>
            </a:endParaRPr>
          </a:p>
        </p:txBody>
      </p:sp>
      <p:grpSp>
        <p:nvGrpSpPr>
          <p:cNvPr id="13" name="Groupe 12"/>
          <p:cNvGrpSpPr/>
          <p:nvPr/>
        </p:nvGrpSpPr>
        <p:grpSpPr>
          <a:xfrm>
            <a:off x="467544" y="3527744"/>
            <a:ext cx="2284496" cy="1425567"/>
            <a:chOff x="467544" y="3527744"/>
            <a:chExt cx="2284496" cy="1425567"/>
          </a:xfrm>
        </p:grpSpPr>
        <p:pic>
          <p:nvPicPr>
            <p:cNvPr id="21"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656" t="16238" r="14400" b="58548"/>
            <a:stretch/>
          </p:blipFill>
          <p:spPr bwMode="auto">
            <a:xfrm>
              <a:off x="467544" y="4509120"/>
              <a:ext cx="2284496" cy="4441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Ellipse 14"/>
            <p:cNvSpPr/>
            <p:nvPr/>
          </p:nvSpPr>
          <p:spPr>
            <a:xfrm>
              <a:off x="1122592" y="3527744"/>
              <a:ext cx="981376" cy="981376"/>
            </a:xfrm>
            <a:prstGeom prst="ellipse">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smtClean="0">
                  <a:solidFill>
                    <a:schemeClr val="tx1"/>
                  </a:solidFill>
                  <a:latin typeface="Calibri" panose="020F0502020204030204" pitchFamily="34" charset="0"/>
                  <a:cs typeface="Calibri" panose="020F0502020204030204" pitchFamily="34" charset="0"/>
                </a:rPr>
                <a:t>1</a:t>
              </a:r>
              <a:endParaRPr lang="fr-FR" sz="4000" b="1" dirty="0">
                <a:solidFill>
                  <a:schemeClr val="tx1"/>
                </a:solidFill>
                <a:latin typeface="Calibri" panose="020F0502020204030204" pitchFamily="34" charset="0"/>
                <a:cs typeface="Calibri" panose="020F0502020204030204" pitchFamily="34" charset="0"/>
              </a:endParaRPr>
            </a:p>
          </p:txBody>
        </p:sp>
      </p:grpSp>
      <p:grpSp>
        <p:nvGrpSpPr>
          <p:cNvPr id="6" name="Groupe 5"/>
          <p:cNvGrpSpPr/>
          <p:nvPr/>
        </p:nvGrpSpPr>
        <p:grpSpPr>
          <a:xfrm>
            <a:off x="5504590" y="566145"/>
            <a:ext cx="2284496" cy="1425567"/>
            <a:chOff x="5504590" y="566145"/>
            <a:chExt cx="2284496" cy="1425567"/>
          </a:xfrm>
        </p:grpSpPr>
        <p:pic>
          <p:nvPicPr>
            <p:cNvPr id="22"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656" t="16238" r="14400" b="58548"/>
            <a:stretch/>
          </p:blipFill>
          <p:spPr bwMode="auto">
            <a:xfrm>
              <a:off x="5504590" y="1547521"/>
              <a:ext cx="2284496" cy="4441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Ellipse 22"/>
            <p:cNvSpPr/>
            <p:nvPr/>
          </p:nvSpPr>
          <p:spPr>
            <a:xfrm>
              <a:off x="6159638" y="566145"/>
              <a:ext cx="981376" cy="981376"/>
            </a:xfrm>
            <a:prstGeom prst="ellipse">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smtClean="0">
                  <a:solidFill>
                    <a:schemeClr val="tx1"/>
                  </a:solidFill>
                  <a:latin typeface="Calibri" panose="020F0502020204030204" pitchFamily="34" charset="0"/>
                  <a:cs typeface="Calibri" panose="020F0502020204030204" pitchFamily="34" charset="0"/>
                </a:rPr>
                <a:t>2</a:t>
              </a:r>
              <a:endParaRPr lang="fr-FR" sz="4000" b="1" dirty="0">
                <a:solidFill>
                  <a:schemeClr val="tx1"/>
                </a:solidFill>
                <a:latin typeface="Calibri" panose="020F0502020204030204" pitchFamily="34" charset="0"/>
                <a:cs typeface="Calibri" panose="020F0502020204030204" pitchFamily="34" charset="0"/>
              </a:endParaRPr>
            </a:p>
          </p:txBody>
        </p:sp>
      </p:grpSp>
      <p:grpSp>
        <p:nvGrpSpPr>
          <p:cNvPr id="14" name="Groupe 13"/>
          <p:cNvGrpSpPr/>
          <p:nvPr/>
        </p:nvGrpSpPr>
        <p:grpSpPr>
          <a:xfrm>
            <a:off x="6221208" y="3515601"/>
            <a:ext cx="2284496" cy="1425567"/>
            <a:chOff x="6221208" y="3515601"/>
            <a:chExt cx="2284496" cy="1425567"/>
          </a:xfrm>
        </p:grpSpPr>
        <p:pic>
          <p:nvPicPr>
            <p:cNvPr id="2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656" t="16238" r="14400" b="58548"/>
            <a:stretch/>
          </p:blipFill>
          <p:spPr bwMode="auto">
            <a:xfrm>
              <a:off x="6221208" y="4496977"/>
              <a:ext cx="2284496" cy="4441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Ellipse 24"/>
            <p:cNvSpPr/>
            <p:nvPr/>
          </p:nvSpPr>
          <p:spPr>
            <a:xfrm>
              <a:off x="6876256" y="3515601"/>
              <a:ext cx="981376" cy="981376"/>
            </a:xfrm>
            <a:prstGeom prst="ellipse">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smtClean="0">
                  <a:solidFill>
                    <a:schemeClr val="tx1"/>
                  </a:solidFill>
                  <a:latin typeface="Calibri" panose="020F0502020204030204" pitchFamily="34" charset="0"/>
                  <a:cs typeface="Calibri" panose="020F0502020204030204" pitchFamily="34" charset="0"/>
                </a:rPr>
                <a:t>3</a:t>
              </a:r>
              <a:endParaRPr lang="fr-FR" sz="4000" b="1" dirty="0">
                <a:solidFill>
                  <a:schemeClr val="tx1"/>
                </a:solidFill>
                <a:latin typeface="Calibri" panose="020F0502020204030204" pitchFamily="34" charset="0"/>
                <a:cs typeface="Calibri" panose="020F0502020204030204" pitchFamily="34" charset="0"/>
              </a:endParaRPr>
            </a:p>
          </p:txBody>
        </p:sp>
      </p:grpSp>
      <p:sp>
        <p:nvSpPr>
          <p:cNvPr id="19" name="Rectangle à coins arrondis 18"/>
          <p:cNvSpPr/>
          <p:nvPr/>
        </p:nvSpPr>
        <p:spPr>
          <a:xfrm>
            <a:off x="421316" y="2860175"/>
            <a:ext cx="8135006" cy="1422833"/>
          </a:xfrm>
          <a:prstGeom prst="round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smtClean="0">
                <a:solidFill>
                  <a:schemeClr val="tx1"/>
                </a:solidFill>
                <a:latin typeface="Calibri" panose="020F0502020204030204" pitchFamily="34" charset="0"/>
                <a:cs typeface="Calibri" panose="020F0502020204030204" pitchFamily="34" charset="0"/>
              </a:rPr>
              <a:t>Protéger la confidentialité.</a:t>
            </a:r>
            <a:endParaRPr lang="fr-FR" sz="3200" b="1" dirty="0">
              <a:solidFill>
                <a:schemeClr val="tx1"/>
              </a:solidFill>
              <a:latin typeface="Calibri" panose="020F0502020204030204" pitchFamily="34" charset="0"/>
              <a:cs typeface="Calibri" panose="020F0502020204030204" pitchFamily="34" charset="0"/>
            </a:endParaRPr>
          </a:p>
        </p:txBody>
      </p:sp>
      <p:sp>
        <p:nvSpPr>
          <p:cNvPr id="18" name="Rectangle à coins arrondis 17"/>
          <p:cNvSpPr/>
          <p:nvPr/>
        </p:nvSpPr>
        <p:spPr>
          <a:xfrm>
            <a:off x="433817" y="1304601"/>
            <a:ext cx="8135006" cy="1422833"/>
          </a:xfrm>
          <a:prstGeom prst="round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smtClean="0">
                <a:solidFill>
                  <a:schemeClr val="tx1"/>
                </a:solidFill>
                <a:latin typeface="Calibri" panose="020F0502020204030204" pitchFamily="34" charset="0"/>
                <a:cs typeface="Calibri" panose="020F0502020204030204" pitchFamily="34" charset="0"/>
              </a:rPr>
              <a:t>Optimiser le temps des acteurs.</a:t>
            </a:r>
            <a:endParaRPr lang="fr-FR" sz="3200" b="1" dirty="0">
              <a:solidFill>
                <a:schemeClr val="tx1"/>
              </a:solidFill>
              <a:latin typeface="Calibri" panose="020F0502020204030204" pitchFamily="34" charset="0"/>
              <a:cs typeface="Calibri" panose="020F0502020204030204" pitchFamily="34" charset="0"/>
            </a:endParaRPr>
          </a:p>
        </p:txBody>
      </p:sp>
      <p:sp>
        <p:nvSpPr>
          <p:cNvPr id="20" name="Rectangle à coins arrondis 19"/>
          <p:cNvSpPr/>
          <p:nvPr/>
        </p:nvSpPr>
        <p:spPr>
          <a:xfrm>
            <a:off x="431161" y="2860175"/>
            <a:ext cx="8135006" cy="2995402"/>
          </a:xfrm>
          <a:prstGeom prst="roundRect">
            <a:avLst/>
          </a:prstGeom>
          <a:solidFill>
            <a:schemeClr val="bg1">
              <a:lumMod val="9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88000" rIns="288000" rtlCol="0" anchor="ctr"/>
          <a:lstStyle/>
          <a:p>
            <a:r>
              <a:rPr lang="fr-FR" sz="2800" b="1" dirty="0" smtClean="0">
                <a:solidFill>
                  <a:schemeClr val="tx1"/>
                </a:solidFill>
                <a:latin typeface="Calibri" panose="020F0502020204030204" pitchFamily="34" charset="0"/>
                <a:cs typeface="Calibri" panose="020F0502020204030204" pitchFamily="34" charset="0"/>
              </a:rPr>
              <a:t>- Déclaration </a:t>
            </a:r>
            <a:r>
              <a:rPr lang="fr-FR" sz="2800" b="1" dirty="0">
                <a:solidFill>
                  <a:schemeClr val="tx1"/>
                </a:solidFill>
                <a:latin typeface="Calibri" panose="020F0502020204030204" pitchFamily="34" charset="0"/>
                <a:cs typeface="Calibri" panose="020F0502020204030204" pitchFamily="34" charset="0"/>
              </a:rPr>
              <a:t>d’intention de 2 à 3 pages</a:t>
            </a:r>
            <a:r>
              <a:rPr lang="fr-FR" sz="2800" b="1" dirty="0" smtClean="0">
                <a:solidFill>
                  <a:schemeClr val="tx1"/>
                </a:solidFill>
                <a:latin typeface="Calibri" panose="020F0502020204030204" pitchFamily="34" charset="0"/>
                <a:cs typeface="Calibri" panose="020F0502020204030204" pitchFamily="34" charset="0"/>
              </a:rPr>
              <a:t>.</a:t>
            </a:r>
          </a:p>
          <a:p>
            <a:pPr marL="457200" indent="-457200">
              <a:buFontTx/>
              <a:buChar char="-"/>
            </a:pPr>
            <a:endParaRPr lang="fr-FR" sz="2800" b="1" dirty="0">
              <a:solidFill>
                <a:schemeClr val="tx1"/>
              </a:solidFill>
              <a:latin typeface="Calibri" panose="020F0502020204030204" pitchFamily="34" charset="0"/>
              <a:cs typeface="Calibri" panose="020F0502020204030204" pitchFamily="34" charset="0"/>
            </a:endParaRPr>
          </a:p>
          <a:p>
            <a:r>
              <a:rPr lang="fr-FR" sz="2800" b="1" dirty="0" smtClean="0">
                <a:solidFill>
                  <a:schemeClr val="tx1"/>
                </a:solidFill>
                <a:latin typeface="Calibri" panose="020F0502020204030204" pitchFamily="34" charset="0"/>
                <a:cs typeface="Calibri" panose="020F0502020204030204" pitchFamily="34" charset="0"/>
              </a:rPr>
              <a:t>- Pourra être une démarche individuelle, l’AMI permettant de déterminer le collectif pertinent.</a:t>
            </a:r>
            <a:endParaRPr lang="fr-FR" sz="2800"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3028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13"/>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6"/>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1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20"/>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8" grpId="0" animBg="1"/>
      <p:bldP spid="20" grpId="0" animBg="1"/>
      <p:bldP spid="20" grpId="1"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Prochains </a:t>
            </a:r>
            <a:r>
              <a:rPr lang="fr-FR" dirty="0"/>
              <a:t>chantiers du DVS : </a:t>
            </a:r>
            <a:r>
              <a:rPr lang="fr-FR" dirty="0" smtClean="0"/>
              <a:t>(3) Formation</a:t>
            </a:r>
            <a:endParaRPr lang="fr-FR" dirty="0"/>
          </a:p>
        </p:txBody>
      </p:sp>
      <p:pic>
        <p:nvPicPr>
          <p:cNvPr id="15" name="Imag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692696"/>
            <a:ext cx="5476875" cy="5181600"/>
          </a:xfrm>
          <a:prstGeom prst="rect">
            <a:avLst/>
          </a:prstGeom>
        </p:spPr>
      </p:pic>
      <p:sp>
        <p:nvSpPr>
          <p:cNvPr id="18" name="ZoneTexte 17"/>
          <p:cNvSpPr txBox="1"/>
          <p:nvPr/>
        </p:nvSpPr>
        <p:spPr>
          <a:xfrm>
            <a:off x="5737978" y="2532500"/>
            <a:ext cx="2986267" cy="1785104"/>
          </a:xfrm>
          <a:prstGeom prst="rect">
            <a:avLst/>
          </a:prstGeom>
          <a:noFill/>
        </p:spPr>
        <p:txBody>
          <a:bodyPr wrap="none" rtlCol="0">
            <a:spAutoFit/>
          </a:bodyPr>
          <a:lstStyle/>
          <a:p>
            <a:pPr algn="ctr"/>
            <a:r>
              <a:rPr lang="fr-FR" sz="2200" b="1" dirty="0" smtClean="0">
                <a:solidFill>
                  <a:srgbClr val="000099"/>
                </a:solidFill>
                <a:latin typeface="Calibri" panose="020F0502020204030204" pitchFamily="34" charset="0"/>
                <a:cs typeface="Calibri" panose="020F0502020204030204" pitchFamily="34" charset="0"/>
              </a:rPr>
              <a:t>Jour 1</a:t>
            </a:r>
          </a:p>
          <a:p>
            <a:pPr algn="ctr"/>
            <a:r>
              <a:rPr lang="fr-FR" sz="2200" b="1" dirty="0" smtClean="0">
                <a:latin typeface="Calibri" panose="020F0502020204030204" pitchFamily="34" charset="0"/>
                <a:cs typeface="Calibri" panose="020F0502020204030204" pitchFamily="34" charset="0"/>
              </a:rPr>
              <a:t>Aspects réglementaires</a:t>
            </a:r>
            <a:r>
              <a:rPr lang="fr-FR" sz="2200" dirty="0" smtClean="0">
                <a:latin typeface="Calibri" panose="020F0502020204030204" pitchFamily="34" charset="0"/>
                <a:cs typeface="Calibri" panose="020F0502020204030204" pitchFamily="34" charset="0"/>
              </a:rPr>
              <a:t>.</a:t>
            </a:r>
          </a:p>
          <a:p>
            <a:pPr algn="ctr"/>
            <a:endParaRPr lang="fr-FR" sz="2200" dirty="0">
              <a:latin typeface="Calibri" panose="020F0502020204030204" pitchFamily="34" charset="0"/>
              <a:cs typeface="Calibri" panose="020F0502020204030204" pitchFamily="34" charset="0"/>
            </a:endParaRPr>
          </a:p>
          <a:p>
            <a:pPr algn="ctr"/>
            <a:r>
              <a:rPr lang="fr-FR" sz="2200" b="1" dirty="0" smtClean="0">
                <a:solidFill>
                  <a:srgbClr val="000099"/>
                </a:solidFill>
                <a:latin typeface="Calibri" panose="020F0502020204030204" pitchFamily="34" charset="0"/>
                <a:cs typeface="Calibri" panose="020F0502020204030204" pitchFamily="34" charset="0"/>
              </a:rPr>
              <a:t>Jour 2</a:t>
            </a:r>
          </a:p>
          <a:p>
            <a:pPr algn="ctr"/>
            <a:r>
              <a:rPr lang="fr-FR" sz="2200" b="1" dirty="0" smtClean="0">
                <a:latin typeface="Calibri" panose="020F0502020204030204" pitchFamily="34" charset="0"/>
                <a:cs typeface="Calibri" panose="020F0502020204030204" pitchFamily="34" charset="0"/>
              </a:rPr>
              <a:t>Essais cliniques</a:t>
            </a:r>
            <a:endParaRPr lang="fr-FR" sz="2200" b="1" dirty="0">
              <a:latin typeface="Calibri" panose="020F0502020204030204" pitchFamily="34" charset="0"/>
              <a:cs typeface="Calibri" panose="020F0502020204030204" pitchFamily="34" charset="0"/>
            </a:endParaRPr>
          </a:p>
        </p:txBody>
      </p:sp>
      <p:sp>
        <p:nvSpPr>
          <p:cNvPr id="20" name="ZoneTexte 19"/>
          <p:cNvSpPr txBox="1"/>
          <p:nvPr/>
        </p:nvSpPr>
        <p:spPr>
          <a:xfrm>
            <a:off x="5724128" y="1167710"/>
            <a:ext cx="3160224" cy="4493538"/>
          </a:xfrm>
          <a:prstGeom prst="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p:spPr>
        <p:txBody>
          <a:bodyPr wrap="none" rtlCol="0">
            <a:spAutoFit/>
          </a:bodyPr>
          <a:lstStyle/>
          <a:p>
            <a:pPr algn="ctr"/>
            <a:r>
              <a:rPr lang="fr-FR" sz="2200" b="1" dirty="0" smtClean="0">
                <a:solidFill>
                  <a:srgbClr val="000099"/>
                </a:solidFill>
                <a:latin typeface="Calibri" panose="020F0502020204030204" pitchFamily="34" charset="0"/>
                <a:cs typeface="Calibri" panose="020F0502020204030204" pitchFamily="34" charset="0"/>
              </a:rPr>
              <a:t>Jour 1</a:t>
            </a:r>
          </a:p>
          <a:p>
            <a:pPr algn="ctr"/>
            <a:r>
              <a:rPr lang="fr-FR" sz="2200" b="1" dirty="0" smtClean="0">
                <a:latin typeface="Calibri" panose="020F0502020204030204" pitchFamily="34" charset="0"/>
                <a:cs typeface="Calibri" panose="020F0502020204030204" pitchFamily="34" charset="0"/>
              </a:rPr>
              <a:t>Aspects réglementaires</a:t>
            </a:r>
            <a:endParaRPr lang="fr-FR" sz="2200" dirty="0">
              <a:latin typeface="Calibri" panose="020F0502020204030204" pitchFamily="34" charset="0"/>
              <a:cs typeface="Calibri" panose="020F0502020204030204" pitchFamily="34" charset="0"/>
            </a:endParaRPr>
          </a:p>
          <a:p>
            <a:pPr algn="ctr"/>
            <a:r>
              <a:rPr lang="fr-FR" sz="2200" b="1" dirty="0" smtClean="0">
                <a:solidFill>
                  <a:srgbClr val="C00000"/>
                </a:solidFill>
                <a:latin typeface="Calibri" panose="020F0502020204030204" pitchFamily="34" charset="0"/>
                <a:cs typeface="Calibri" panose="020F0502020204030204" pitchFamily="34" charset="0"/>
              </a:rPr>
              <a:t>Validation clinique</a:t>
            </a:r>
          </a:p>
          <a:p>
            <a:pPr algn="ctr"/>
            <a:r>
              <a:rPr lang="fr-FR" sz="2200" b="1" dirty="0" smtClean="0">
                <a:solidFill>
                  <a:srgbClr val="C00000"/>
                </a:solidFill>
                <a:latin typeface="Calibri" panose="020F0502020204030204" pitchFamily="34" charset="0"/>
                <a:cs typeface="Calibri" panose="020F0502020204030204" pitchFamily="34" charset="0"/>
              </a:rPr>
              <a:t>Accès au remboursement</a:t>
            </a:r>
          </a:p>
          <a:p>
            <a:pPr algn="ctr"/>
            <a:endParaRPr lang="fr-FR" sz="2200" dirty="0">
              <a:latin typeface="Calibri" panose="020F0502020204030204" pitchFamily="34" charset="0"/>
              <a:cs typeface="Calibri" panose="020F0502020204030204" pitchFamily="34" charset="0"/>
            </a:endParaRPr>
          </a:p>
          <a:p>
            <a:pPr algn="ctr"/>
            <a:r>
              <a:rPr lang="fr-FR" sz="2200" b="1" dirty="0" smtClean="0">
                <a:solidFill>
                  <a:srgbClr val="000099"/>
                </a:solidFill>
                <a:latin typeface="Calibri" panose="020F0502020204030204" pitchFamily="34" charset="0"/>
                <a:cs typeface="Calibri" panose="020F0502020204030204" pitchFamily="34" charset="0"/>
              </a:rPr>
              <a:t>Jour 2</a:t>
            </a:r>
          </a:p>
          <a:p>
            <a:pPr algn="ctr"/>
            <a:r>
              <a:rPr lang="fr-FR" sz="2200" b="1" strike="sngStrike" dirty="0" smtClean="0">
                <a:latin typeface="Calibri" panose="020F0502020204030204" pitchFamily="34" charset="0"/>
                <a:cs typeface="Calibri" panose="020F0502020204030204" pitchFamily="34" charset="0"/>
              </a:rPr>
              <a:t>Essais clinique</a:t>
            </a:r>
          </a:p>
          <a:p>
            <a:pPr algn="ctr"/>
            <a:r>
              <a:rPr lang="fr-FR" sz="2200" b="1" u="sng" dirty="0" smtClean="0">
                <a:solidFill>
                  <a:srgbClr val="C00000"/>
                </a:solidFill>
                <a:latin typeface="Calibri" panose="020F0502020204030204" pitchFamily="34" charset="0"/>
                <a:cs typeface="Calibri" panose="020F0502020204030204" pitchFamily="34" charset="0"/>
              </a:rPr>
              <a:t>Accès au marché :</a:t>
            </a:r>
          </a:p>
          <a:p>
            <a:pPr algn="ctr"/>
            <a:r>
              <a:rPr lang="fr-FR" sz="2200" b="1" dirty="0" smtClean="0">
                <a:solidFill>
                  <a:srgbClr val="C00000"/>
                </a:solidFill>
                <a:latin typeface="Calibri" panose="020F0502020204030204" pitchFamily="34" charset="0"/>
                <a:cs typeface="Calibri" panose="020F0502020204030204" pitchFamily="34" charset="0"/>
              </a:rPr>
              <a:t>Étude de marché</a:t>
            </a:r>
          </a:p>
          <a:p>
            <a:pPr algn="ctr"/>
            <a:r>
              <a:rPr lang="fr-FR" sz="2200" b="1" dirty="0" smtClean="0">
                <a:solidFill>
                  <a:srgbClr val="C00000"/>
                </a:solidFill>
                <a:latin typeface="Calibri" panose="020F0502020204030204" pitchFamily="34" charset="0"/>
                <a:cs typeface="Calibri" panose="020F0502020204030204" pitchFamily="34" charset="0"/>
              </a:rPr>
              <a:t>Industrialisation</a:t>
            </a:r>
          </a:p>
          <a:p>
            <a:pPr algn="ctr"/>
            <a:r>
              <a:rPr lang="fr-FR" sz="2200" b="1" dirty="0" smtClean="0">
                <a:solidFill>
                  <a:srgbClr val="C00000"/>
                </a:solidFill>
                <a:latin typeface="Calibri" panose="020F0502020204030204" pitchFamily="34" charset="0"/>
                <a:cs typeface="Calibri" panose="020F0502020204030204" pitchFamily="34" charset="0"/>
              </a:rPr>
              <a:t>Commercialisation</a:t>
            </a:r>
          </a:p>
          <a:p>
            <a:pPr algn="ctr"/>
            <a:r>
              <a:rPr lang="fr-FR" sz="2200" b="1" dirty="0" smtClean="0">
                <a:solidFill>
                  <a:srgbClr val="C00000"/>
                </a:solidFill>
                <a:latin typeface="Calibri" panose="020F0502020204030204" pitchFamily="34" charset="0"/>
                <a:cs typeface="Calibri" panose="020F0502020204030204" pitchFamily="34" charset="0"/>
              </a:rPr>
              <a:t>Suivi</a:t>
            </a:r>
          </a:p>
          <a:p>
            <a:pPr algn="ctr"/>
            <a:r>
              <a:rPr lang="fr-FR" sz="2200" b="1" dirty="0" smtClean="0">
                <a:solidFill>
                  <a:srgbClr val="C00000"/>
                </a:solidFill>
                <a:latin typeface="Calibri" panose="020F0502020204030204" pitchFamily="34" charset="0"/>
                <a:cs typeface="Calibri" panose="020F0502020204030204" pitchFamily="34" charset="0"/>
              </a:rPr>
              <a:t>…</a:t>
            </a:r>
            <a:endParaRPr lang="fr-FR" sz="2200" b="1" dirty="0">
              <a:solidFill>
                <a:srgbClr val="C00000"/>
              </a:solidFill>
              <a:latin typeface="Calibri" panose="020F0502020204030204" pitchFamily="34" charset="0"/>
              <a:cs typeface="Calibri" panose="020F0502020204030204" pitchFamily="34" charset="0"/>
            </a:endParaRPr>
          </a:p>
        </p:txBody>
      </p:sp>
      <p:sp>
        <p:nvSpPr>
          <p:cNvPr id="21" name="Rectangle 20"/>
          <p:cNvSpPr/>
          <p:nvPr/>
        </p:nvSpPr>
        <p:spPr>
          <a:xfrm>
            <a:off x="683568" y="3717032"/>
            <a:ext cx="4608512" cy="1800200"/>
          </a:xfrm>
          <a:prstGeom prst="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81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solidFill>
                  <a:schemeClr val="tx1"/>
                </a:solidFill>
                <a:latin typeface="Calibri" panose="020F0502020204030204" pitchFamily="34" charset="0"/>
                <a:cs typeface="Calibri" panose="020F0502020204030204" pitchFamily="34" charset="0"/>
              </a:rPr>
              <a:t>Pour participer au GT : écrire à peggy.baudouin@aviesan.fr</a:t>
            </a:r>
          </a:p>
          <a:p>
            <a:pPr algn="ctr"/>
            <a:endParaRPr lang="fr-FR" sz="2000" b="1" dirty="0" smtClean="0">
              <a:solidFill>
                <a:schemeClr val="tx1"/>
              </a:solidFill>
              <a:latin typeface="Calibri" panose="020F0502020204030204" pitchFamily="34" charset="0"/>
              <a:cs typeface="Calibri" panose="020F0502020204030204" pitchFamily="34" charset="0"/>
            </a:endParaRPr>
          </a:p>
          <a:p>
            <a:pPr algn="ctr"/>
            <a:r>
              <a:rPr lang="fr-FR" sz="2000" b="1" i="1" dirty="0" smtClean="0">
                <a:solidFill>
                  <a:schemeClr val="tx1"/>
                </a:solidFill>
                <a:latin typeface="Calibri" panose="020F0502020204030204" pitchFamily="34" charset="0"/>
                <a:cs typeface="Calibri" panose="020F0502020204030204" pitchFamily="34" charset="0"/>
              </a:rPr>
              <a:t>(+ une ou deux lignes de présentation) </a:t>
            </a:r>
            <a:endParaRPr lang="fr-FR" sz="2000" b="1" i="1" dirty="0">
              <a:solidFill>
                <a:schemeClr val="tx1"/>
              </a:solidFill>
              <a:latin typeface="Calibri" panose="020F0502020204030204" pitchFamily="34" charset="0"/>
              <a:cs typeface="Calibri" panose="020F0502020204030204" pitchFamily="34" charset="0"/>
            </a:endParaRPr>
          </a:p>
        </p:txBody>
      </p:sp>
      <p:sp>
        <p:nvSpPr>
          <p:cNvPr id="3" name="Rectangle 2"/>
          <p:cNvSpPr/>
          <p:nvPr/>
        </p:nvSpPr>
        <p:spPr>
          <a:xfrm>
            <a:off x="143887" y="3068960"/>
            <a:ext cx="1584176" cy="360040"/>
          </a:xfrm>
          <a:prstGeom prst="rect">
            <a:avLst/>
          </a:prstGeom>
          <a:noFill/>
          <a:ln w="38100">
            <a:solidFill>
              <a:srgbClr val="99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8" name="Groupe 7"/>
          <p:cNvGrpSpPr/>
          <p:nvPr/>
        </p:nvGrpSpPr>
        <p:grpSpPr>
          <a:xfrm>
            <a:off x="395537" y="3785319"/>
            <a:ext cx="2952327" cy="1847476"/>
            <a:chOff x="395537" y="3785319"/>
            <a:chExt cx="2952327" cy="1847476"/>
          </a:xfrm>
        </p:grpSpPr>
        <p:sp>
          <p:nvSpPr>
            <p:cNvPr id="6" name="ZoneTexte 5"/>
            <p:cNvSpPr txBox="1"/>
            <p:nvPr/>
          </p:nvSpPr>
          <p:spPr>
            <a:xfrm>
              <a:off x="395537" y="4617132"/>
              <a:ext cx="2952327" cy="1015663"/>
            </a:xfrm>
            <a:prstGeom prst="rect">
              <a:avLst/>
            </a:prstGeom>
            <a:solidFill>
              <a:schemeClr val="bg1"/>
            </a:solidFill>
            <a:ln>
              <a:solidFill>
                <a:srgbClr val="99CC00"/>
              </a:solidFill>
            </a:ln>
          </p:spPr>
          <p:txBody>
            <a:bodyPr wrap="square" rtlCol="0">
              <a:spAutoFit/>
            </a:bodyPr>
            <a:lstStyle/>
            <a:p>
              <a:pPr algn="ctr"/>
              <a:r>
                <a:rPr lang="fr-FR" sz="2000" b="1" dirty="0" smtClean="0">
                  <a:latin typeface="Calibri" panose="020F0502020204030204" pitchFamily="34" charset="0"/>
                  <a:cs typeface="Calibri" panose="020F0502020204030204" pitchFamily="34" charset="0"/>
                </a:rPr>
                <a:t>Ouvrir cette formation à d’autres acteurs</a:t>
              </a:r>
            </a:p>
            <a:p>
              <a:pPr algn="ctr"/>
              <a:r>
                <a:rPr lang="fr-FR" sz="2000" b="1" dirty="0" smtClean="0">
                  <a:latin typeface="Calibri" panose="020F0502020204030204" pitchFamily="34" charset="0"/>
                  <a:cs typeface="Calibri" panose="020F0502020204030204" pitchFamily="34" charset="0"/>
                </a:rPr>
                <a:t>(industriels, </a:t>
              </a:r>
              <a:r>
                <a:rPr lang="fr-FR" sz="2000" b="1" dirty="0" err="1" smtClean="0">
                  <a:latin typeface="Calibri" panose="020F0502020204030204" pitchFamily="34" charset="0"/>
                  <a:cs typeface="Calibri" panose="020F0502020204030204" pitchFamily="34" charset="0"/>
                </a:rPr>
                <a:t>SATTs</a:t>
              </a:r>
              <a:r>
                <a:rPr lang="fr-FR" sz="2000" b="1" dirty="0" smtClean="0">
                  <a:latin typeface="Calibri" panose="020F0502020204030204" pitchFamily="34" charset="0"/>
                  <a:cs typeface="Calibri" panose="020F0502020204030204" pitchFamily="34" charset="0"/>
                </a:rPr>
                <a:t>) </a:t>
              </a:r>
              <a:endParaRPr lang="fr-FR" sz="2000" b="1" dirty="0">
                <a:latin typeface="Calibri" panose="020F0502020204030204" pitchFamily="34" charset="0"/>
                <a:cs typeface="Calibri" panose="020F0502020204030204" pitchFamily="34" charset="0"/>
              </a:endParaRPr>
            </a:p>
          </p:txBody>
        </p:sp>
        <p:sp>
          <p:nvSpPr>
            <p:cNvPr id="14" name="Flèche droite 13"/>
            <p:cNvSpPr/>
            <p:nvPr/>
          </p:nvSpPr>
          <p:spPr>
            <a:xfrm rot="2680542" flipV="1">
              <a:off x="995147" y="3785319"/>
              <a:ext cx="1067591" cy="407332"/>
            </a:xfrm>
            <a:prstGeom prst="rightArrow">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6" name="Flèche droite 15"/>
          <p:cNvSpPr/>
          <p:nvPr/>
        </p:nvSpPr>
        <p:spPr>
          <a:xfrm rot="20334799">
            <a:off x="3734363" y="4227932"/>
            <a:ext cx="2098968" cy="407332"/>
          </a:xfrm>
          <a:prstGeom prst="rightArrow">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p:cNvSpPr txBox="1"/>
          <p:nvPr/>
        </p:nvSpPr>
        <p:spPr>
          <a:xfrm>
            <a:off x="4711705" y="4725144"/>
            <a:ext cx="1586331" cy="400110"/>
          </a:xfrm>
          <a:prstGeom prst="rect">
            <a:avLst/>
          </a:prstGeom>
          <a:solidFill>
            <a:schemeClr val="bg1"/>
          </a:solidFill>
          <a:ln>
            <a:solidFill>
              <a:srgbClr val="99CC00"/>
            </a:solidFill>
          </a:ln>
        </p:spPr>
        <p:txBody>
          <a:bodyPr wrap="square" rtlCol="0">
            <a:spAutoFit/>
          </a:bodyPr>
          <a:lstStyle/>
          <a:p>
            <a:pPr algn="ctr"/>
            <a:r>
              <a:rPr lang="fr-FR" sz="2000" b="1" dirty="0" smtClean="0">
                <a:latin typeface="Calibri" panose="020F0502020204030204" pitchFamily="34" charset="0"/>
                <a:cs typeface="Calibri" panose="020F0502020204030204" pitchFamily="34" charset="0"/>
              </a:rPr>
              <a:t>la renouveler</a:t>
            </a:r>
            <a:endParaRPr lang="fr-FR" sz="2000" b="1" dirty="0">
              <a:latin typeface="Calibri" panose="020F0502020204030204" pitchFamily="34" charset="0"/>
              <a:cs typeface="Calibri" panose="020F0502020204030204" pitchFamily="34" charset="0"/>
            </a:endParaRPr>
          </a:p>
        </p:txBody>
      </p:sp>
      <p:sp>
        <p:nvSpPr>
          <p:cNvPr id="19" name="Flèche droite 18"/>
          <p:cNvSpPr/>
          <p:nvPr/>
        </p:nvSpPr>
        <p:spPr>
          <a:xfrm rot="1356562" flipH="1" flipV="1">
            <a:off x="4588519" y="2451178"/>
            <a:ext cx="958931" cy="407332"/>
          </a:xfrm>
          <a:prstGeom prst="rightArrow">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à coins arrondis 21"/>
          <p:cNvSpPr/>
          <p:nvPr/>
        </p:nvSpPr>
        <p:spPr>
          <a:xfrm>
            <a:off x="1508978" y="1167710"/>
            <a:ext cx="2864649" cy="2408299"/>
          </a:xfrm>
          <a:prstGeom prst="round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5400000" scaled="1"/>
            <a:tileRect/>
          </a:gra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tIns="72000" bIns="72000" rtlCol="0" anchor="ctr">
            <a:spAutoFit/>
          </a:bodyPr>
          <a:lstStyle/>
          <a:p>
            <a:pPr algn="ctr"/>
            <a:r>
              <a:rPr lang="fr-FR" sz="2400" b="1" dirty="0" smtClean="0">
                <a:solidFill>
                  <a:schemeClr val="tx1"/>
                </a:solidFill>
                <a:latin typeface="Calibri" panose="020F0502020204030204" pitchFamily="34" charset="0"/>
                <a:cs typeface="Calibri" panose="020F0502020204030204" pitchFamily="34" charset="0"/>
              </a:rPr>
              <a:t>GT</a:t>
            </a:r>
          </a:p>
          <a:p>
            <a:pPr algn="ctr"/>
            <a:endParaRPr lang="fr-FR" sz="1200" b="1" dirty="0" smtClean="0">
              <a:solidFill>
                <a:schemeClr val="tx1"/>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fr-FR" sz="2400" b="1" dirty="0" smtClean="0">
                <a:solidFill>
                  <a:schemeClr val="tx1"/>
                </a:solidFill>
                <a:latin typeface="Calibri" panose="020F0502020204030204" pitchFamily="34" charset="0"/>
                <a:cs typeface="Calibri" panose="020F0502020204030204" pitchFamily="34" charset="0"/>
              </a:rPr>
              <a:t>Public ?</a:t>
            </a:r>
          </a:p>
          <a:p>
            <a:pPr marL="342900" indent="-342900">
              <a:buFont typeface="Arial" panose="020B0604020202020204" pitchFamily="34" charset="0"/>
              <a:buChar char="•"/>
            </a:pPr>
            <a:r>
              <a:rPr lang="fr-FR" sz="2400" b="1" dirty="0" smtClean="0">
                <a:solidFill>
                  <a:schemeClr val="tx1"/>
                </a:solidFill>
                <a:latin typeface="Calibri" panose="020F0502020204030204" pitchFamily="34" charset="0"/>
                <a:cs typeface="Calibri" panose="020F0502020204030204" pitchFamily="34" charset="0"/>
              </a:rPr>
              <a:t>Points abordés ?</a:t>
            </a:r>
          </a:p>
          <a:p>
            <a:pPr marL="342900" indent="-342900">
              <a:buFont typeface="Arial" panose="020B0604020202020204" pitchFamily="34" charset="0"/>
              <a:buChar char="•"/>
            </a:pPr>
            <a:r>
              <a:rPr lang="fr-FR" sz="2400" b="1" dirty="0" smtClean="0">
                <a:solidFill>
                  <a:schemeClr val="tx1"/>
                </a:solidFill>
                <a:latin typeface="Calibri" panose="020F0502020204030204" pitchFamily="34" charset="0"/>
                <a:cs typeface="Calibri" panose="020F0502020204030204" pitchFamily="34" charset="0"/>
              </a:rPr>
              <a:t>Intervenants  ?</a:t>
            </a:r>
          </a:p>
          <a:p>
            <a:pPr marL="342900" indent="-342900">
              <a:buFont typeface="Arial" panose="020B0604020202020204" pitchFamily="34" charset="0"/>
              <a:buChar char="•"/>
            </a:pPr>
            <a:r>
              <a:rPr lang="fr-FR" sz="2400" b="1" dirty="0" smtClean="0">
                <a:solidFill>
                  <a:schemeClr val="tx1"/>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514545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xit" presetSubtype="0" fill="hold" grpId="1" nodeType="withEffect">
                                  <p:stCondLst>
                                    <p:cond delay="0"/>
                                  </p:stCondLst>
                                  <p:childTnLst>
                                    <p:set>
                                      <p:cBhvr>
                                        <p:cTn id="28" dur="1" fill="hold">
                                          <p:stCondLst>
                                            <p:cond delay="0"/>
                                          </p:stCondLst>
                                        </p:cTn>
                                        <p:tgtEl>
                                          <p:spTgt spid="3"/>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8"/>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6"/>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19"/>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17"/>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1" nodeType="click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1" animBg="1"/>
      <p:bldP spid="3" grpId="0" animBg="1"/>
      <p:bldP spid="3" grpId="1" animBg="1"/>
      <p:bldP spid="16" grpId="0" animBg="1"/>
      <p:bldP spid="16" grpId="1" animBg="1"/>
      <p:bldP spid="17" grpId="0" animBg="1"/>
      <p:bldP spid="17" grpId="1" animBg="1"/>
      <p:bldP spid="19" grpId="0" animBg="1"/>
      <p:bldP spid="19" grpId="1" animBg="1"/>
      <p:bldP spid="2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1196752"/>
            <a:ext cx="9001124" cy="4896072"/>
          </a:xfrm>
        </p:spPr>
        <p:txBody>
          <a:bodyPr>
            <a:normAutofit/>
          </a:bodyPr>
          <a:lstStyle/>
          <a:p>
            <a:r>
              <a:rPr lang="fr-FR" dirty="0" smtClean="0"/>
              <a:t>	1- Qui sommes-nous ?</a:t>
            </a:r>
            <a:endParaRPr lang="fr-FR" dirty="0"/>
          </a:p>
          <a:p>
            <a:pPr marL="800100" lvl="1" indent="-342900"/>
            <a:endParaRPr lang="fr-FR" dirty="0" smtClean="0"/>
          </a:p>
          <a:p>
            <a:r>
              <a:rPr lang="fr-FR" dirty="0" smtClean="0"/>
              <a:t>	2- La filière du Dispositif Médical.</a:t>
            </a:r>
          </a:p>
          <a:p>
            <a:endParaRPr lang="fr-FR" dirty="0"/>
          </a:p>
          <a:p>
            <a:r>
              <a:rPr lang="fr-FR" dirty="0" smtClean="0"/>
              <a:t>	3- Le DVS Dispositifs Médicaux.</a:t>
            </a:r>
          </a:p>
          <a:p>
            <a:pPr marL="800100" lvl="1" indent="-342900"/>
            <a:endParaRPr lang="fr-FR" dirty="0" smtClean="0"/>
          </a:p>
          <a:p>
            <a:r>
              <a:rPr lang="fr-FR" dirty="0" smtClean="0"/>
              <a:t>	4- Les 3 premiers chantiers du DVS DM.</a:t>
            </a:r>
          </a:p>
          <a:p>
            <a:pPr algn="ctr"/>
            <a:endParaRPr lang="fr-FR" sz="2000" dirty="0"/>
          </a:p>
          <a:p>
            <a:pPr algn="ctr"/>
            <a:r>
              <a:rPr lang="fr-FR" sz="2800" dirty="0" smtClean="0">
                <a:solidFill>
                  <a:srgbClr val="000099"/>
                </a:solidFill>
              </a:rPr>
              <a:t>Comment participer ?</a:t>
            </a:r>
          </a:p>
        </p:txBody>
      </p:sp>
      <p:sp>
        <p:nvSpPr>
          <p:cNvPr id="4" name="Flèche droite 3"/>
          <p:cNvSpPr/>
          <p:nvPr/>
        </p:nvSpPr>
        <p:spPr>
          <a:xfrm>
            <a:off x="1460318" y="5157192"/>
            <a:ext cx="872248" cy="432048"/>
          </a:xfrm>
          <a:prstGeom prst="rightArrow">
            <a:avLst/>
          </a:prstGeom>
          <a:gradFill flip="none" rotWithShape="1">
            <a:gsLst>
              <a:gs pos="0">
                <a:srgbClr val="09BFFF">
                  <a:shade val="30000"/>
                  <a:satMod val="115000"/>
                </a:srgbClr>
              </a:gs>
              <a:gs pos="50000">
                <a:srgbClr val="09BFFF">
                  <a:shade val="67500"/>
                  <a:satMod val="115000"/>
                </a:srgbClr>
              </a:gs>
              <a:gs pos="100000">
                <a:srgbClr val="09BFFF">
                  <a:shade val="100000"/>
                  <a:satMod val="115000"/>
                </a:srgbClr>
              </a:gs>
            </a:gsLst>
            <a:lin ang="135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Titre 1"/>
          <p:cNvSpPr>
            <a:spLocks noGrp="1"/>
          </p:cNvSpPr>
          <p:nvPr>
            <p:ph type="title"/>
          </p:nvPr>
        </p:nvSpPr>
        <p:spPr>
          <a:xfrm>
            <a:off x="2761303" y="116632"/>
            <a:ext cx="3478516" cy="637849"/>
          </a:xfrm>
          <a:ln w="19050">
            <a:solidFill>
              <a:srgbClr val="C00000"/>
            </a:solidFill>
          </a:ln>
        </p:spPr>
        <p:txBody>
          <a:bodyPr wrap="none" tIns="72000" bIns="72000"/>
          <a:lstStyle/>
          <a:p>
            <a:r>
              <a:rPr lang="fr-FR" dirty="0" smtClean="0"/>
              <a:t>« Kick-off » DVS DM</a:t>
            </a:r>
            <a:endParaRPr lang="fr-FR" dirty="0"/>
          </a:p>
        </p:txBody>
      </p:sp>
    </p:spTree>
    <p:extLst>
      <p:ext uri="{BB962C8B-B14F-4D97-AF65-F5344CB8AC3E}">
        <p14:creationId xmlns:p14="http://schemas.microsoft.com/office/powerpoint/2010/main" val="74853658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Comment participer ?</a:t>
            </a:r>
            <a:endParaRPr lang="fr-FR" dirty="0"/>
          </a:p>
        </p:txBody>
      </p:sp>
      <p:sp>
        <p:nvSpPr>
          <p:cNvPr id="3" name="Espace réservé du contenu 2"/>
          <p:cNvSpPr>
            <a:spLocks noGrp="1"/>
          </p:cNvSpPr>
          <p:nvPr>
            <p:ph idx="1"/>
          </p:nvPr>
        </p:nvSpPr>
        <p:spPr/>
        <p:txBody>
          <a:bodyPr/>
          <a:lstStyle/>
          <a:p>
            <a:pPr marL="342900" indent="-342900">
              <a:buFont typeface="Arial" panose="020B0604020202020204" pitchFamily="34" charset="0"/>
              <a:buChar char="•"/>
            </a:pPr>
            <a:endParaRPr lang="fr-FR" dirty="0" smtClean="0"/>
          </a:p>
          <a:p>
            <a:pPr marL="342900" indent="-342900">
              <a:buFont typeface="Arial" panose="020B0604020202020204" pitchFamily="34" charset="0"/>
              <a:buChar char="•"/>
            </a:pPr>
            <a:endParaRPr lang="fr-FR" dirty="0"/>
          </a:p>
          <a:p>
            <a:pPr marL="342900" indent="-342900">
              <a:buFont typeface="Arial" panose="020B0604020202020204" pitchFamily="34" charset="0"/>
              <a:buChar char="•"/>
            </a:pPr>
            <a:r>
              <a:rPr lang="fr-FR" dirty="0" smtClean="0"/>
              <a:t>Étude PI</a:t>
            </a:r>
          </a:p>
          <a:p>
            <a:pPr marL="342900" indent="-342900">
              <a:buFont typeface="Arial" panose="020B0604020202020204" pitchFamily="34" charset="0"/>
              <a:buChar char="•"/>
            </a:pPr>
            <a:r>
              <a:rPr lang="fr-FR" dirty="0" smtClean="0"/>
              <a:t>Formation </a:t>
            </a:r>
          </a:p>
          <a:p>
            <a:pPr marL="342900" indent="-342900">
              <a:buFont typeface="Arial" panose="020B0604020202020204" pitchFamily="34" charset="0"/>
              <a:buChar char="•"/>
            </a:pPr>
            <a:endParaRPr lang="fr-FR" dirty="0" smtClean="0"/>
          </a:p>
          <a:p>
            <a:pPr marL="342900" indent="-342900">
              <a:buFont typeface="Arial" panose="020B0604020202020204" pitchFamily="34" charset="0"/>
              <a:buChar char="•"/>
            </a:pPr>
            <a:endParaRPr lang="fr-FR" dirty="0"/>
          </a:p>
          <a:p>
            <a:pPr marL="342900" indent="-342900">
              <a:buFont typeface="Arial" panose="020B0604020202020204" pitchFamily="34" charset="0"/>
              <a:buChar char="•"/>
            </a:pPr>
            <a:r>
              <a:rPr lang="fr-FR" dirty="0" smtClean="0"/>
              <a:t>AMI</a:t>
            </a:r>
          </a:p>
          <a:p>
            <a:pPr marL="342900" indent="-342900">
              <a:buFont typeface="Arial" panose="020B0604020202020204" pitchFamily="34" charset="0"/>
              <a:buChar char="•"/>
            </a:pPr>
            <a:r>
              <a:rPr lang="fr-FR" dirty="0" smtClean="0"/>
              <a:t>Comité de Domaine </a:t>
            </a:r>
            <a:endParaRPr lang="fr-FR" dirty="0"/>
          </a:p>
        </p:txBody>
      </p:sp>
      <p:sp>
        <p:nvSpPr>
          <p:cNvPr id="4" name="Accolade fermante 3"/>
          <p:cNvSpPr/>
          <p:nvPr/>
        </p:nvSpPr>
        <p:spPr>
          <a:xfrm>
            <a:off x="3059832" y="1700808"/>
            <a:ext cx="432048" cy="1008112"/>
          </a:xfrm>
          <a:prstGeom prst="rightBrace">
            <a:avLst>
              <a:gd name="adj1" fmla="val 16579"/>
              <a:gd name="adj2" fmla="val 50000"/>
            </a:avLst>
          </a:prstGeom>
          <a:ln w="38100">
            <a:solidFill>
              <a:srgbClr val="99CC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5" name="Rectangle 4"/>
          <p:cNvSpPr/>
          <p:nvPr/>
        </p:nvSpPr>
        <p:spPr>
          <a:xfrm>
            <a:off x="3707904" y="1556792"/>
            <a:ext cx="4608512" cy="1296144"/>
          </a:xfrm>
          <a:prstGeom prst="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81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b="1" dirty="0">
                <a:solidFill>
                  <a:schemeClr val="tx1"/>
                </a:solidFill>
                <a:latin typeface="Calibri" panose="020F0502020204030204" pitchFamily="34" charset="0"/>
                <a:cs typeface="Calibri" panose="020F0502020204030204" pitchFamily="34" charset="0"/>
              </a:rPr>
              <a:t>P</a:t>
            </a:r>
            <a:r>
              <a:rPr lang="fr-FR" sz="2200" b="1" dirty="0" smtClean="0">
                <a:solidFill>
                  <a:schemeClr val="tx1"/>
                </a:solidFill>
                <a:latin typeface="Calibri" panose="020F0502020204030204" pitchFamily="34" charset="0"/>
                <a:cs typeface="Calibri" panose="020F0502020204030204" pitchFamily="34" charset="0"/>
              </a:rPr>
              <a:t>articiper aux Groupes de Travail</a:t>
            </a:r>
          </a:p>
        </p:txBody>
      </p:sp>
      <p:sp>
        <p:nvSpPr>
          <p:cNvPr id="6" name="Rectangle 5"/>
          <p:cNvSpPr/>
          <p:nvPr/>
        </p:nvSpPr>
        <p:spPr>
          <a:xfrm>
            <a:off x="3707904" y="3573016"/>
            <a:ext cx="4608512" cy="1296144"/>
          </a:xfrm>
          <a:prstGeom prst="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81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b="1" dirty="0" smtClean="0">
                <a:solidFill>
                  <a:schemeClr val="tx1"/>
                </a:solidFill>
                <a:latin typeface="Calibri" panose="020F0502020204030204" pitchFamily="34" charset="0"/>
                <a:cs typeface="Calibri" panose="020F0502020204030204" pitchFamily="34" charset="0"/>
              </a:rPr>
              <a:t>Liste de diffusion du DVS</a:t>
            </a:r>
            <a:endParaRPr lang="fr-FR" b="1" i="1" dirty="0">
              <a:solidFill>
                <a:schemeClr val="tx1"/>
              </a:solidFill>
              <a:latin typeface="Calibri" panose="020F0502020204030204" pitchFamily="34" charset="0"/>
              <a:cs typeface="Calibri" panose="020F0502020204030204" pitchFamily="34" charset="0"/>
            </a:endParaRPr>
          </a:p>
        </p:txBody>
      </p:sp>
      <p:sp>
        <p:nvSpPr>
          <p:cNvPr id="7" name="Accolade fermante 6"/>
          <p:cNvSpPr/>
          <p:nvPr/>
        </p:nvSpPr>
        <p:spPr>
          <a:xfrm>
            <a:off x="3059832" y="3717032"/>
            <a:ext cx="432048" cy="1008112"/>
          </a:xfrm>
          <a:prstGeom prst="rightBrace">
            <a:avLst>
              <a:gd name="adj1" fmla="val 16579"/>
              <a:gd name="adj2" fmla="val 50000"/>
            </a:avLst>
          </a:prstGeom>
          <a:ln w="38100">
            <a:solidFill>
              <a:srgbClr val="99CC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794" y="1196752"/>
            <a:ext cx="8297015" cy="3849336"/>
          </a:xfrm>
          <a:prstGeom prst="rect">
            <a:avLst/>
          </a:prstGeom>
          <a:ln>
            <a:solidFill>
              <a:srgbClr val="99CC00"/>
            </a:solidFill>
          </a:ln>
        </p:spPr>
      </p:pic>
    </p:spTree>
    <p:extLst>
      <p:ext uri="{BB962C8B-B14F-4D97-AF65-F5344CB8AC3E}">
        <p14:creationId xmlns:p14="http://schemas.microsoft.com/office/powerpoint/2010/main" val="3469618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993" y="764704"/>
            <a:ext cx="9001124" cy="646331"/>
          </a:xfrm>
        </p:spPr>
        <p:txBody>
          <a:bodyPr/>
          <a:lstStyle/>
          <a:p>
            <a:r>
              <a:rPr lang="fr-FR" sz="3600" dirty="0" smtClean="0"/>
              <a:t>Merci</a:t>
            </a:r>
            <a:endParaRPr lang="fr-FR" sz="3600" dirty="0"/>
          </a:p>
        </p:txBody>
      </p:sp>
      <p:sp>
        <p:nvSpPr>
          <p:cNvPr id="3" name="Titre 1"/>
          <p:cNvSpPr txBox="1">
            <a:spLocks/>
          </p:cNvSpPr>
          <p:nvPr/>
        </p:nvSpPr>
        <p:spPr>
          <a:xfrm>
            <a:off x="-2993" y="1412776"/>
            <a:ext cx="9001124" cy="584775"/>
          </a:xfrm>
          <a:prstGeom prst="rect">
            <a:avLst/>
          </a:prstGeom>
        </p:spPr>
        <p:txBody>
          <a:bodyPr vert="horz" wrap="square" lIns="91440" tIns="45720" rIns="91440" bIns="45720" rtlCol="0" anchor="ctr" anchorCtr="0">
            <a:spAutoFit/>
          </a:bodyPr>
          <a:lstStyle>
            <a:lvl1pPr algn="ctr" defTabSz="914400" rtl="0" eaLnBrk="1" latinLnBrk="0" hangingPunct="1">
              <a:spcBef>
                <a:spcPct val="0"/>
              </a:spcBef>
              <a:buNone/>
              <a:defRPr sz="3200" b="1" kern="1200" cap="small" spc="-60" baseline="0">
                <a:solidFill>
                  <a:schemeClr val="tx2"/>
                </a:solidFill>
                <a:latin typeface="Calibri" panose="020F0502020204030204" pitchFamily="34" charset="0"/>
                <a:ea typeface="+mj-ea"/>
                <a:cs typeface="Calibri" panose="020F0502020204030204" pitchFamily="34" charset="0"/>
              </a:defRPr>
            </a:lvl1pPr>
          </a:lstStyle>
          <a:p>
            <a:r>
              <a:rPr lang="fr-FR" i="1" dirty="0" smtClean="0">
                <a:solidFill>
                  <a:schemeClr val="tx1"/>
                </a:solidFill>
              </a:rPr>
              <a:t>Discussion</a:t>
            </a:r>
            <a:endParaRPr lang="fr-FR" i="1" dirty="0">
              <a:solidFill>
                <a:schemeClr val="tx1"/>
              </a:solidFill>
            </a:endParaRPr>
          </a:p>
        </p:txBody>
      </p:sp>
      <p:pic>
        <p:nvPicPr>
          <p:cNvPr id="4" name="Picture 2" descr="C:\Users\pauge\AppData\Local\Temp\aviesanConsortium0.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25189" y="2708920"/>
            <a:ext cx="4346811" cy="2025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e 7"/>
          <p:cNvGrpSpPr/>
          <p:nvPr/>
        </p:nvGrpSpPr>
        <p:grpSpPr>
          <a:xfrm>
            <a:off x="5652120" y="2976133"/>
            <a:ext cx="2721600" cy="1490676"/>
            <a:chOff x="5652120" y="3205605"/>
            <a:chExt cx="2721600" cy="1490676"/>
          </a:xfrm>
        </p:grpSpPr>
        <p:pic>
          <p:nvPicPr>
            <p:cNvPr id="5" name="Imag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22909" y="3205605"/>
              <a:ext cx="980022" cy="799459"/>
            </a:xfrm>
            <a:prstGeom prst="rect">
              <a:avLst/>
            </a:prstGeom>
          </p:spPr>
        </p:pic>
        <p:pic>
          <p:nvPicPr>
            <p:cNvPr id="6" name="Imag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52120" y="4149080"/>
              <a:ext cx="2721600" cy="547201"/>
            </a:xfrm>
            <a:prstGeom prst="rect">
              <a:avLst/>
            </a:prstGeom>
          </p:spPr>
        </p:pic>
      </p:grpSp>
      <p:sp>
        <p:nvSpPr>
          <p:cNvPr id="7" name="Rectangle 6"/>
          <p:cNvSpPr/>
          <p:nvPr/>
        </p:nvSpPr>
        <p:spPr>
          <a:xfrm>
            <a:off x="3392334" y="5446965"/>
            <a:ext cx="2187778" cy="646331"/>
          </a:xfrm>
          <a:prstGeom prst="rect">
            <a:avLst/>
          </a:prstGeom>
        </p:spPr>
        <p:txBody>
          <a:bodyPr wrap="none">
            <a:spAutoFit/>
          </a:bodyPr>
          <a:lstStyle/>
          <a:p>
            <a:pPr algn="ctr">
              <a:defRPr/>
            </a:pPr>
            <a:r>
              <a:rPr lang="fr-FR" sz="2400" b="1" dirty="0" smtClean="0">
                <a:solidFill>
                  <a:schemeClr val="tx1">
                    <a:lumMod val="65000"/>
                    <a:lumOff val="35000"/>
                  </a:schemeClr>
                </a:solidFill>
                <a:latin typeface="Calibri" panose="020F0502020204030204" pitchFamily="34" charset="0"/>
                <a:ea typeface="Arial (Titres)" charset="0"/>
                <a:cs typeface="Calibri" panose="020F0502020204030204" pitchFamily="34" charset="0"/>
              </a:rPr>
              <a:t>www.aviesan.fr</a:t>
            </a:r>
          </a:p>
          <a:p>
            <a:pPr algn="ctr">
              <a:defRPr/>
            </a:pPr>
            <a:r>
              <a:rPr lang="fr-FR" sz="1200" b="1" dirty="0" smtClean="0">
                <a:solidFill>
                  <a:schemeClr val="tx1">
                    <a:lumMod val="65000"/>
                    <a:lumOff val="35000"/>
                  </a:schemeClr>
                </a:solidFill>
                <a:latin typeface="Calibri" panose="020F0502020204030204" pitchFamily="34" charset="0"/>
                <a:ea typeface="Arial (Titres)" charset="0"/>
                <a:cs typeface="Calibri" panose="020F0502020204030204" pitchFamily="34" charset="0"/>
              </a:rPr>
              <a:t>Peggy.Baudouin@aviesan.fr</a:t>
            </a:r>
            <a:endParaRPr lang="fr-FR" sz="1200" b="1" dirty="0">
              <a:solidFill>
                <a:schemeClr val="tx1">
                  <a:lumMod val="65000"/>
                  <a:lumOff val="35000"/>
                </a:schemeClr>
              </a:solidFill>
              <a:latin typeface="Calibri" panose="020F0502020204030204" pitchFamily="34" charset="0"/>
              <a:ea typeface="Arial (Titres)" charset="0"/>
              <a:cs typeface="Calibri" panose="020F0502020204030204" pitchFamily="34" charset="0"/>
            </a:endParaRPr>
          </a:p>
        </p:txBody>
      </p:sp>
    </p:spTree>
    <p:extLst>
      <p:ext uri="{BB962C8B-B14F-4D97-AF65-F5344CB8AC3E}">
        <p14:creationId xmlns:p14="http://schemas.microsoft.com/office/powerpoint/2010/main" val="350179227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ZoneTexte 2"/>
          <p:cNvSpPr txBox="1"/>
          <p:nvPr/>
        </p:nvSpPr>
        <p:spPr>
          <a:xfrm>
            <a:off x="179388" y="5672281"/>
            <a:ext cx="5846922" cy="276999"/>
          </a:xfrm>
          <a:prstGeom prst="rect">
            <a:avLst/>
          </a:prstGeom>
          <a:noFill/>
        </p:spPr>
        <p:txBody>
          <a:bodyPr wrap="none" rtlCol="0">
            <a:spAutoFit/>
          </a:bodyPr>
          <a:lstStyle/>
          <a:p>
            <a:r>
              <a:rPr lang="fr-FR" sz="1200" i="1" dirty="0" smtClean="0">
                <a:latin typeface="Calibri" panose="020F0502020204030204" pitchFamily="34" charset="0"/>
                <a:cs typeface="Calibri" panose="020F0502020204030204" pitchFamily="34" charset="0"/>
              </a:rPr>
              <a:t>Le kick-off s’est tenu le 7 Avril 2015 dans l’amphithéâtre Buffon de l’Université Paris Diderot</a:t>
            </a:r>
            <a:endParaRPr lang="fr-FR" sz="1200" i="1" dirty="0">
              <a:latin typeface="Calibri" panose="020F0502020204030204" pitchFamily="34" charset="0"/>
              <a:cs typeface="Calibri" panose="020F0502020204030204" pitchFamily="34" charset="0"/>
            </a:endParaRP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2964" y="5189324"/>
            <a:ext cx="1897186" cy="768548"/>
          </a:xfrm>
          <a:prstGeom prst="rect">
            <a:avLst/>
          </a:prstGeom>
        </p:spPr>
      </p:pic>
    </p:spTree>
    <p:extLst>
      <p:ext uri="{BB962C8B-B14F-4D97-AF65-F5344CB8AC3E}">
        <p14:creationId xmlns:p14="http://schemas.microsoft.com/office/powerpoint/2010/main" val="6884265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èleAviesan">
  <a:themeElements>
    <a:clrScheme name="Essentie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e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e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aviesan-Peggy</Template>
  <TotalTime>4273</TotalTime>
  <Words>2385</Words>
  <Application>Microsoft Office PowerPoint</Application>
  <PresentationFormat>Affichage à l'écran (4:3)</PresentationFormat>
  <Paragraphs>720</Paragraphs>
  <Slides>47</Slides>
  <Notes>36</Notes>
  <HiddenSlides>0</HiddenSlides>
  <MMClips>0</MMClips>
  <ScaleCrop>false</ScaleCrop>
  <HeadingPairs>
    <vt:vector size="4" baseType="variant">
      <vt:variant>
        <vt:lpstr>Thème</vt:lpstr>
      </vt:variant>
      <vt:variant>
        <vt:i4>1</vt:i4>
      </vt:variant>
      <vt:variant>
        <vt:lpstr>Titres des diapositives</vt:lpstr>
      </vt:variant>
      <vt:variant>
        <vt:i4>47</vt:i4>
      </vt:variant>
    </vt:vector>
  </HeadingPairs>
  <TitlesOfParts>
    <vt:vector size="48" baseType="lpstr">
      <vt:lpstr>modèleAviesan</vt:lpstr>
      <vt:lpstr>Présentation PowerPoint</vt:lpstr>
      <vt:lpstr>Domaine de Valorisation Stratégique Dispositifs Médicaux  kick-off - 7 avril 2015</vt:lpstr>
      <vt:lpstr>« Kick-off » DVS DM</vt:lpstr>
      <vt:lpstr>Qui sommes-nous : Aviesan</vt:lpstr>
      <vt:lpstr>Qui sommes-nous : Aviesan</vt:lpstr>
      <vt:lpstr>Qui sommes-nous : Aviesan</vt:lpstr>
      <vt:lpstr>Qui sommes nous : Aviesan</vt:lpstr>
      <vt:lpstr>Qui sommes-nous : le CVT</vt:lpstr>
      <vt:lpstr>Qui sommes-nous : les DVS</vt:lpstr>
      <vt:lpstr>Qui sommes-nous : les DVS</vt:lpstr>
      <vt:lpstr>« Kick-off » DVS DM</vt:lpstr>
      <vt:lpstr>Les Dispositifs Médicaux</vt:lpstr>
      <vt:lpstr>DM : De la Recherche à la Distribution</vt:lpstr>
      <vt:lpstr>DM : De la Recherche à la Distribution</vt:lpstr>
      <vt:lpstr>DM : De la Recherche à la Distribution</vt:lpstr>
      <vt:lpstr>DM : identifier les verrous pour pouvoir agir</vt:lpstr>
      <vt:lpstr>Dispositifs Médicaux : Étude PIPAME (2011)</vt:lpstr>
      <vt:lpstr>Dispositifs Médicaux : Étude PIPAME (2011)</vt:lpstr>
      <vt:lpstr>Dispositifs Médicaux : Étude PIPAME (2011)</vt:lpstr>
      <vt:lpstr>Dispositifs Médicaux : Contrat de Filière (2013)</vt:lpstr>
      <vt:lpstr>Dispositifs Médicaux : Contrat de Filière (2013)</vt:lpstr>
      <vt:lpstr>Dispositifs Médicaux : Contrat de Filière (2013)</vt:lpstr>
      <vt:lpstr>Dispositifs Médicaux : Contrat de Filière (2013)</vt:lpstr>
      <vt:lpstr>Dispositifs Médicaux : Plan Industriel (2013)</vt:lpstr>
      <vt:lpstr>Les Dispositifs Médicaux</vt:lpstr>
      <vt:lpstr>« Kick-off » DVS DM</vt:lpstr>
      <vt:lpstr>Le DVS DM : Pourquoi ?</vt:lpstr>
      <vt:lpstr>Le DVS DM : Pourquoi ?</vt:lpstr>
      <vt:lpstr>Le DVS DM : Les porteurs</vt:lpstr>
      <vt:lpstr>Le DVS DM : Stratégie</vt:lpstr>
      <vt:lpstr>Le DVS DM : Stratégie</vt:lpstr>
      <vt:lpstr>Le DVS DM : Stratégie</vt:lpstr>
      <vt:lpstr>Le DVS DM : Comité de Domaine </vt:lpstr>
      <vt:lpstr>« Kick-off » DVS DM</vt:lpstr>
      <vt:lpstr>Prochains chantiers du DVS : (1) Étude PI</vt:lpstr>
      <vt:lpstr>Prochains chantiers du DVS : (1) Étude PI</vt:lpstr>
      <vt:lpstr>Prochains chantiers du DVS : (2) AMI</vt:lpstr>
      <vt:lpstr>Prochains chantiers du DVS : (2) AMI</vt:lpstr>
      <vt:lpstr>Prochains chantiers du DVS : (2) AMI</vt:lpstr>
      <vt:lpstr>Prochains chantiers du DVS : (2) AMI</vt:lpstr>
      <vt:lpstr>Prochains chantiers du DVS : (2) AMI</vt:lpstr>
      <vt:lpstr>Prochains chantiers du DVS : (2) AMI</vt:lpstr>
      <vt:lpstr>Prochains chantiers du DVS : (3) Formation</vt:lpstr>
      <vt:lpstr>« Kick-off » DVS DM</vt:lpstr>
      <vt:lpstr>Comment participer ?</vt:lpstr>
      <vt:lpstr>Merci</vt:lpstr>
      <vt:lpstr>Présentation PowerPoint</vt:lpstr>
    </vt:vector>
  </TitlesOfParts>
  <Company>CEA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Peggy Baudouin-Cornu</dc:creator>
  <cp:lastModifiedBy>Peggy Baudouin-Cornu</cp:lastModifiedBy>
  <cp:revision>1129</cp:revision>
  <cp:lastPrinted>2015-04-02T13:45:52Z</cp:lastPrinted>
  <dcterms:created xsi:type="dcterms:W3CDTF">2015-03-02T11:16:14Z</dcterms:created>
  <dcterms:modified xsi:type="dcterms:W3CDTF">2015-04-28T09:43:43Z</dcterms:modified>
</cp:coreProperties>
</file>